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753" r:id="rId1"/>
    <p:sldMasterId id="2147484769" r:id="rId2"/>
  </p:sldMasterIdLst>
  <p:notesMasterIdLst>
    <p:notesMasterId r:id="rId155"/>
  </p:notesMasterIdLst>
  <p:handoutMasterIdLst>
    <p:handoutMasterId r:id="rId156"/>
  </p:handoutMasterIdLst>
  <p:sldIdLst>
    <p:sldId id="333" r:id="rId3"/>
    <p:sldId id="327" r:id="rId4"/>
    <p:sldId id="322" r:id="rId5"/>
    <p:sldId id="567" r:id="rId6"/>
    <p:sldId id="345" r:id="rId7"/>
    <p:sldId id="348" r:id="rId8"/>
    <p:sldId id="347" r:id="rId9"/>
    <p:sldId id="328" r:id="rId10"/>
    <p:sldId id="281" r:id="rId11"/>
    <p:sldId id="282" r:id="rId12"/>
    <p:sldId id="263" r:id="rId13"/>
    <p:sldId id="529" r:id="rId14"/>
    <p:sldId id="334" r:id="rId15"/>
    <p:sldId id="530" r:id="rId16"/>
    <p:sldId id="534" r:id="rId17"/>
    <p:sldId id="503" r:id="rId18"/>
    <p:sldId id="265" r:id="rId19"/>
    <p:sldId id="340" r:id="rId20"/>
    <p:sldId id="341" r:id="rId21"/>
    <p:sldId id="344" r:id="rId22"/>
    <p:sldId id="343" r:id="rId23"/>
    <p:sldId id="355" r:id="rId24"/>
    <p:sldId id="336" r:id="rId25"/>
    <p:sldId id="337" r:id="rId26"/>
    <p:sldId id="357" r:id="rId27"/>
    <p:sldId id="285" r:id="rId28"/>
    <p:sldId id="361" r:id="rId29"/>
    <p:sldId id="350" r:id="rId30"/>
    <p:sldId id="389" r:id="rId31"/>
    <p:sldId id="574" r:id="rId32"/>
    <p:sldId id="287" r:id="rId33"/>
    <p:sldId id="365" r:id="rId34"/>
    <p:sldId id="366" r:id="rId35"/>
    <p:sldId id="414" r:id="rId36"/>
    <p:sldId id="289" r:id="rId37"/>
    <p:sldId id="290" r:id="rId38"/>
    <p:sldId id="291" r:id="rId39"/>
    <p:sldId id="535" r:id="rId40"/>
    <p:sldId id="568" r:id="rId41"/>
    <p:sldId id="569" r:id="rId42"/>
    <p:sldId id="570" r:id="rId43"/>
    <p:sldId id="537" r:id="rId44"/>
    <p:sldId id="571" r:id="rId45"/>
    <p:sldId id="539" r:id="rId46"/>
    <p:sldId id="294" r:id="rId47"/>
    <p:sldId id="383" r:id="rId48"/>
    <p:sldId id="323" r:id="rId49"/>
    <p:sldId id="544" r:id="rId50"/>
    <p:sldId id="519" r:id="rId51"/>
    <p:sldId id="573" r:id="rId52"/>
    <p:sldId id="545" r:id="rId53"/>
    <p:sldId id="299" r:id="rId54"/>
    <p:sldId id="300" r:id="rId55"/>
    <p:sldId id="572" r:id="rId56"/>
    <p:sldId id="404" r:id="rId57"/>
    <p:sldId id="405" r:id="rId58"/>
    <p:sldId id="406" r:id="rId59"/>
    <p:sldId id="546" r:id="rId60"/>
    <p:sldId id="486" r:id="rId61"/>
    <p:sldId id="548" r:id="rId62"/>
    <p:sldId id="520" r:id="rId63"/>
    <p:sldId id="505" r:id="rId64"/>
    <p:sldId id="506" r:id="rId65"/>
    <p:sldId id="521" r:id="rId66"/>
    <p:sldId id="522" r:id="rId67"/>
    <p:sldId id="523" r:id="rId68"/>
    <p:sldId id="524" r:id="rId69"/>
    <p:sldId id="549" r:id="rId70"/>
    <p:sldId id="550" r:id="rId71"/>
    <p:sldId id="551" r:id="rId72"/>
    <p:sldId id="552" r:id="rId73"/>
    <p:sldId id="553" r:id="rId74"/>
    <p:sldId id="554" r:id="rId75"/>
    <p:sldId id="555" r:id="rId76"/>
    <p:sldId id="557" r:id="rId77"/>
    <p:sldId id="387" r:id="rId78"/>
    <p:sldId id="409" r:id="rId79"/>
    <p:sldId id="480" r:id="rId80"/>
    <p:sldId id="481" r:id="rId81"/>
    <p:sldId id="558" r:id="rId82"/>
    <p:sldId id="559" r:id="rId83"/>
    <p:sldId id="560" r:id="rId84"/>
    <p:sldId id="561" r:id="rId85"/>
    <p:sldId id="562" r:id="rId86"/>
    <p:sldId id="563" r:id="rId87"/>
    <p:sldId id="564" r:id="rId88"/>
    <p:sldId id="305" r:id="rId89"/>
    <p:sldId id="306" r:id="rId90"/>
    <p:sldId id="565" r:id="rId91"/>
    <p:sldId id="566" r:id="rId92"/>
    <p:sldId id="517" r:id="rId93"/>
    <p:sldId id="364" r:id="rId94"/>
    <p:sldId id="367" r:id="rId95"/>
    <p:sldId id="377" r:id="rId96"/>
    <p:sldId id="368" r:id="rId97"/>
    <p:sldId id="369" r:id="rId98"/>
    <p:sldId id="471" r:id="rId99"/>
    <p:sldId id="352" r:id="rId100"/>
    <p:sldId id="359" r:id="rId101"/>
    <p:sldId id="420" r:id="rId102"/>
    <p:sldId id="422" r:id="rId103"/>
    <p:sldId id="423" r:id="rId104"/>
    <p:sldId id="424" r:id="rId105"/>
    <p:sldId id="425" r:id="rId106"/>
    <p:sldId id="426" r:id="rId107"/>
    <p:sldId id="427" r:id="rId108"/>
    <p:sldId id="428" r:id="rId109"/>
    <p:sldId id="429" r:id="rId110"/>
    <p:sldId id="489" r:id="rId111"/>
    <p:sldId id="525" r:id="rId112"/>
    <p:sldId id="436" r:id="rId113"/>
    <p:sldId id="307" r:id="rId114"/>
    <p:sldId id="496" r:id="rId115"/>
    <p:sldId id="498" r:id="rId116"/>
    <p:sldId id="497" r:id="rId117"/>
    <p:sldId id="499" r:id="rId118"/>
    <p:sldId id="500" r:id="rId119"/>
    <p:sldId id="501" r:id="rId120"/>
    <p:sldId id="502" r:id="rId121"/>
    <p:sldId id="374" r:id="rId122"/>
    <p:sldId id="379" r:id="rId123"/>
    <p:sldId id="416" r:id="rId124"/>
    <p:sldId id="372" r:id="rId125"/>
    <p:sldId id="375" r:id="rId126"/>
    <p:sldId id="376" r:id="rId127"/>
    <p:sldId id="380" r:id="rId128"/>
    <p:sldId id="381" r:id="rId129"/>
    <p:sldId id="439" r:id="rId130"/>
    <p:sldId id="513" r:id="rId131"/>
    <p:sldId id="441" r:id="rId132"/>
    <p:sldId id="442" r:id="rId133"/>
    <p:sldId id="466" r:id="rId134"/>
    <p:sldId id="412" r:id="rId135"/>
    <p:sldId id="492" r:id="rId136"/>
    <p:sldId id="454" r:id="rId137"/>
    <p:sldId id="449" r:id="rId138"/>
    <p:sldId id="487" r:id="rId139"/>
    <p:sldId id="450" r:id="rId140"/>
    <p:sldId id="445" r:id="rId141"/>
    <p:sldId id="447" r:id="rId142"/>
    <p:sldId id="469" r:id="rId143"/>
    <p:sldId id="446" r:id="rId144"/>
    <p:sldId id="576" r:id="rId145"/>
    <p:sldId id="453" r:id="rId146"/>
    <p:sldId id="458" r:id="rId147"/>
    <p:sldId id="468" r:id="rId148"/>
    <p:sldId id="413" r:id="rId149"/>
    <p:sldId id="459" r:id="rId150"/>
    <p:sldId id="455" r:id="rId151"/>
    <p:sldId id="460" r:id="rId152"/>
    <p:sldId id="461" r:id="rId153"/>
    <p:sldId id="514" r:id="rId15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lcus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9" autoAdjust="0"/>
    <p:restoredTop sz="73418" autoAdjust="0"/>
  </p:normalViewPr>
  <p:slideViewPr>
    <p:cSldViewPr snapToGrid="0">
      <p:cViewPr varScale="1">
        <p:scale>
          <a:sx n="85" d="100"/>
          <a:sy n="85" d="100"/>
        </p:scale>
        <p:origin x="2286" y="90"/>
      </p:cViewPr>
      <p:guideLst>
        <p:guide orient="horz" pos="2160"/>
        <p:guide pos="2880"/>
      </p:guideLst>
    </p:cSldViewPr>
  </p:slideViewPr>
  <p:outlineViewPr>
    <p:cViewPr>
      <p:scale>
        <a:sx n="33" d="100"/>
        <a:sy n="33" d="100"/>
      </p:scale>
      <p:origin x="0" y="15828"/>
    </p:cViewPr>
  </p:outlineViewPr>
  <p:notesTextViewPr>
    <p:cViewPr>
      <p:scale>
        <a:sx n="100" d="100"/>
        <a:sy n="100" d="100"/>
      </p:scale>
      <p:origin x="0" y="0"/>
    </p:cViewPr>
  </p:notesTextViewPr>
  <p:sorterViewPr>
    <p:cViewPr>
      <p:scale>
        <a:sx n="100" d="100"/>
        <a:sy n="100" d="100"/>
      </p:scale>
      <p:origin x="0" y="-25668"/>
    </p:cViewPr>
  </p:sorterViewPr>
  <p:notesViewPr>
    <p:cSldViewPr snapToGrid="0">
      <p:cViewPr>
        <p:scale>
          <a:sx n="70" d="100"/>
          <a:sy n="70" d="100"/>
        </p:scale>
        <p:origin x="301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0760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4"/>
            <a:ext cx="3170583" cy="480388"/>
          </a:xfrm>
          <a:prstGeom prst="rect">
            <a:avLst/>
          </a:prstGeom>
          <a:noFill/>
          <a:ln w="9525">
            <a:noFill/>
            <a:miter lim="800000"/>
            <a:headEnd/>
            <a:tailEnd/>
          </a:ln>
          <a:effectLst/>
        </p:spPr>
        <p:txBody>
          <a:bodyPr vert="horz" wrap="square" lIns="95650" tIns="47825" rIns="95650" bIns="47825" numCol="1" anchor="t" anchorCtr="0" compatLnSpc="1">
            <a:prstTxWarp prst="textNoShape">
              <a:avLst/>
            </a:prstTxWarp>
          </a:bodyPr>
          <a:lstStyle>
            <a:lvl1pPr>
              <a:defRPr sz="1200">
                <a:latin typeface="Calibri" pitchFamily="34" charset="0"/>
                <a:cs typeface="+mn-cs"/>
              </a:defRPr>
            </a:lvl1pPr>
          </a:lstStyle>
          <a:p>
            <a:pPr>
              <a:defRPr/>
            </a:pPr>
            <a:endParaRPr lang="en-US" dirty="0"/>
          </a:p>
        </p:txBody>
      </p:sp>
      <p:sp>
        <p:nvSpPr>
          <p:cNvPr id="26627" name="Rectangle 3"/>
          <p:cNvSpPr>
            <a:spLocks noGrp="1" noChangeArrowheads="1"/>
          </p:cNvSpPr>
          <p:nvPr>
            <p:ph type="dt" idx="1"/>
          </p:nvPr>
        </p:nvSpPr>
        <p:spPr bwMode="auto">
          <a:xfrm>
            <a:off x="4142974" y="4"/>
            <a:ext cx="3170583" cy="480388"/>
          </a:xfrm>
          <a:prstGeom prst="rect">
            <a:avLst/>
          </a:prstGeom>
          <a:noFill/>
          <a:ln w="9525">
            <a:noFill/>
            <a:miter lim="800000"/>
            <a:headEnd/>
            <a:tailEnd/>
          </a:ln>
          <a:effectLst/>
        </p:spPr>
        <p:txBody>
          <a:bodyPr vert="horz" wrap="square" lIns="95650" tIns="47825" rIns="95650" bIns="47825" numCol="1" anchor="t" anchorCtr="0" compatLnSpc="1">
            <a:prstTxWarp prst="textNoShape">
              <a:avLst/>
            </a:prstTxWarp>
          </a:bodyPr>
          <a:lstStyle>
            <a:lvl1pPr algn="r">
              <a:defRPr sz="1200">
                <a:latin typeface="Calibri" pitchFamily="34" charset="0"/>
                <a:cs typeface="+mn-cs"/>
              </a:defRPr>
            </a:lvl1pPr>
          </a:lstStyle>
          <a:p>
            <a:pPr>
              <a:defRPr/>
            </a:pPr>
            <a:fld id="{3D999233-3125-48C1-8F04-50CD2B447108}" type="datetimeFigureOut">
              <a:rPr lang="en-US"/>
              <a:pPr>
                <a:defRPr/>
              </a:pPr>
              <a:t>1/23/2020</a:t>
            </a:fld>
            <a:endParaRPr lang="en-US" dirty="0"/>
          </a:p>
        </p:txBody>
      </p:sp>
      <p:sp>
        <p:nvSpPr>
          <p:cNvPr id="62468"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732185" y="4561234"/>
            <a:ext cx="5850835" cy="4320213"/>
          </a:xfrm>
          <a:prstGeom prst="rect">
            <a:avLst/>
          </a:prstGeom>
          <a:noFill/>
          <a:ln w="9525">
            <a:noFill/>
            <a:miter lim="800000"/>
            <a:headEnd/>
            <a:tailEnd/>
          </a:ln>
          <a:effectLst/>
        </p:spPr>
        <p:txBody>
          <a:bodyPr vert="horz" wrap="square" lIns="95650" tIns="47825" rIns="95650" bIns="47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12" y="9119178"/>
            <a:ext cx="3170583" cy="480388"/>
          </a:xfrm>
          <a:prstGeom prst="rect">
            <a:avLst/>
          </a:prstGeom>
          <a:noFill/>
          <a:ln w="9525">
            <a:noFill/>
            <a:miter lim="800000"/>
            <a:headEnd/>
            <a:tailEnd/>
          </a:ln>
          <a:effectLst/>
        </p:spPr>
        <p:txBody>
          <a:bodyPr vert="horz" wrap="square" lIns="95650" tIns="47825" rIns="95650" bIns="47825" numCol="1" anchor="b" anchorCtr="0" compatLnSpc="1">
            <a:prstTxWarp prst="textNoShape">
              <a:avLst/>
            </a:prstTxWarp>
          </a:bodyPr>
          <a:lstStyle>
            <a:lvl1pPr>
              <a:defRPr sz="1200">
                <a:latin typeface="Calibri" pitchFamily="34" charset="0"/>
                <a:cs typeface="+mn-cs"/>
              </a:defRPr>
            </a:lvl1pPr>
          </a:lstStyle>
          <a:p>
            <a:pPr>
              <a:defRPr/>
            </a:pPr>
            <a:endParaRPr lang="en-US" dirty="0"/>
          </a:p>
        </p:txBody>
      </p:sp>
      <p:sp>
        <p:nvSpPr>
          <p:cNvPr id="26631" name="Rectangle 7"/>
          <p:cNvSpPr>
            <a:spLocks noGrp="1" noChangeArrowheads="1"/>
          </p:cNvSpPr>
          <p:nvPr>
            <p:ph type="sldNum" sz="quarter" idx="5"/>
          </p:nvPr>
        </p:nvSpPr>
        <p:spPr bwMode="auto">
          <a:xfrm>
            <a:off x="4142974" y="9119178"/>
            <a:ext cx="3170583" cy="480388"/>
          </a:xfrm>
          <a:prstGeom prst="rect">
            <a:avLst/>
          </a:prstGeom>
          <a:noFill/>
          <a:ln w="9525">
            <a:noFill/>
            <a:miter lim="800000"/>
            <a:headEnd/>
            <a:tailEnd/>
          </a:ln>
          <a:effectLst/>
        </p:spPr>
        <p:txBody>
          <a:bodyPr vert="horz" wrap="square" lIns="95650" tIns="47825" rIns="95650" bIns="47825" numCol="1" anchor="b" anchorCtr="0" compatLnSpc="1">
            <a:prstTxWarp prst="textNoShape">
              <a:avLst/>
            </a:prstTxWarp>
          </a:bodyPr>
          <a:lstStyle>
            <a:lvl1pPr algn="r">
              <a:defRPr sz="1200">
                <a:latin typeface="Calibri" pitchFamily="34" charset="0"/>
                <a:cs typeface="+mn-cs"/>
              </a:defRPr>
            </a:lvl1pPr>
          </a:lstStyle>
          <a:p>
            <a:pPr>
              <a:defRPr/>
            </a:pPr>
            <a:fld id="{E1153E1A-B304-46AD-8A77-9B3007735278}" type="slidenum">
              <a:rPr lang="en-US"/>
              <a:pPr>
                <a:defRPr/>
              </a:pPr>
              <a:t>‹#›</a:t>
            </a:fld>
            <a:endParaRPr lang="en-US" dirty="0"/>
          </a:p>
        </p:txBody>
      </p:sp>
    </p:spTree>
    <p:extLst>
      <p:ext uri="{BB962C8B-B14F-4D97-AF65-F5344CB8AC3E}">
        <p14:creationId xmlns:p14="http://schemas.microsoft.com/office/powerpoint/2010/main" val="71403898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tsp.gov/"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tsp.gov/forms/newsletterArchive.html"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sp.gov/"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opm.gov/retire/annuity/cola/colalist.asp"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257300" y="719138"/>
            <a:ext cx="4802188" cy="3600450"/>
          </a:xfrm>
          <a:ln/>
        </p:spPr>
      </p:sp>
      <p:sp>
        <p:nvSpPr>
          <p:cNvPr id="63491" name="Rectangle 3"/>
          <p:cNvSpPr>
            <a:spLocks noGrp="1" noChangeArrowheads="1"/>
          </p:cNvSpPr>
          <p:nvPr>
            <p:ph type="body" idx="1"/>
          </p:nvPr>
        </p:nvSpPr>
        <p:spPr>
          <a:noFill/>
          <a:ln/>
        </p:spPr>
        <p:txBody>
          <a:bodyPr/>
          <a:lstStyle/>
          <a:p>
            <a:pPr>
              <a:spcBef>
                <a:spcPct val="0"/>
              </a:spcBef>
            </a:pPr>
            <a:endParaRPr lang="en-US" dirty="0" smtClean="0"/>
          </a:p>
        </p:txBody>
      </p:sp>
    </p:spTree>
    <p:extLst>
      <p:ext uri="{BB962C8B-B14F-4D97-AF65-F5344CB8AC3E}">
        <p14:creationId xmlns:p14="http://schemas.microsoft.com/office/powerpoint/2010/main" val="2039096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257300" y="719138"/>
            <a:ext cx="4802188" cy="3600450"/>
          </a:xfrm>
          <a:ln/>
        </p:spPr>
      </p:sp>
      <p:sp>
        <p:nvSpPr>
          <p:cNvPr id="73731" name="Notes Placeholder 2"/>
          <p:cNvSpPr>
            <a:spLocks noGrp="1"/>
          </p:cNvSpPr>
          <p:nvPr>
            <p:ph type="body" idx="1"/>
          </p:nvPr>
        </p:nvSpPr>
        <p:spPr>
          <a:noFill/>
          <a:ln/>
        </p:spPr>
        <p:txBody>
          <a:bodyPr/>
          <a:lstStyle/>
          <a:p>
            <a:r>
              <a:rPr lang="en-US" dirty="0" smtClean="0"/>
              <a:t>The Minimum Retirement Age is determined as follows:  </a:t>
            </a:r>
          </a:p>
          <a:p>
            <a:endParaRPr lang="en-US" dirty="0" smtClean="0"/>
          </a:p>
          <a:p>
            <a:r>
              <a:rPr lang="en-US" dirty="0" smtClean="0"/>
              <a:t>Before 1948,   55 years </a:t>
            </a:r>
          </a:p>
          <a:p>
            <a:r>
              <a:rPr lang="en-US" dirty="0" smtClean="0"/>
              <a:t>1948- 55 years, 2 months </a:t>
            </a:r>
          </a:p>
          <a:p>
            <a:r>
              <a:rPr lang="en-US" dirty="0" smtClean="0"/>
              <a:t>1949- 55 years, 4 months </a:t>
            </a:r>
          </a:p>
          <a:p>
            <a:r>
              <a:rPr lang="en-US" dirty="0" smtClean="0"/>
              <a:t>1950-55 years, 6 months </a:t>
            </a:r>
          </a:p>
          <a:p>
            <a:r>
              <a:rPr lang="en-US" dirty="0" smtClean="0"/>
              <a:t>1951- 55 years, 8 months </a:t>
            </a:r>
          </a:p>
          <a:p>
            <a:r>
              <a:rPr lang="en-US" dirty="0" smtClean="0"/>
              <a:t>1952- 55 years, 10 months </a:t>
            </a:r>
          </a:p>
          <a:p>
            <a:r>
              <a:rPr lang="en-US" dirty="0" smtClean="0"/>
              <a:t>1953 to 1964,   56 years </a:t>
            </a:r>
          </a:p>
          <a:p>
            <a:r>
              <a:rPr lang="en-US" dirty="0" smtClean="0"/>
              <a:t>1965- 56 years, 2 months </a:t>
            </a:r>
          </a:p>
          <a:p>
            <a:r>
              <a:rPr lang="en-US" dirty="0" smtClean="0"/>
              <a:t>1966- 56 years, 4 months </a:t>
            </a:r>
          </a:p>
          <a:p>
            <a:r>
              <a:rPr lang="en-US" dirty="0" smtClean="0"/>
              <a:t>1967- 56 years, 6 months </a:t>
            </a:r>
          </a:p>
          <a:p>
            <a:r>
              <a:rPr lang="en-US" dirty="0" smtClean="0"/>
              <a:t>1968- 56 years, 8 months </a:t>
            </a:r>
          </a:p>
          <a:p>
            <a:r>
              <a:rPr lang="en-US" dirty="0" smtClean="0"/>
              <a:t>1969- 56 years, 10 months </a:t>
            </a:r>
          </a:p>
          <a:p>
            <a:r>
              <a:rPr lang="en-US" dirty="0" smtClean="0"/>
              <a:t>1970 and after, 57 years</a:t>
            </a:r>
          </a:p>
          <a:p>
            <a:endParaRPr lang="en-US" dirty="0" smtClean="0"/>
          </a:p>
        </p:txBody>
      </p:sp>
    </p:spTree>
    <p:extLst>
      <p:ext uri="{BB962C8B-B14F-4D97-AF65-F5344CB8AC3E}">
        <p14:creationId xmlns:p14="http://schemas.microsoft.com/office/powerpoint/2010/main" val="16418582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5">
              <a:defRPr/>
            </a:pPr>
            <a:r>
              <a:rPr lang="en-US" b="1" dirty="0"/>
              <a:t>HANDOUT #16 WEP/GPO FACT SHEET</a:t>
            </a:r>
          </a:p>
          <a:p>
            <a:endParaRPr lang="en-US" dirty="0"/>
          </a:p>
        </p:txBody>
      </p:sp>
    </p:spTree>
    <p:extLst>
      <p:ext uri="{BB962C8B-B14F-4D97-AF65-F5344CB8AC3E}">
        <p14:creationId xmlns:p14="http://schemas.microsoft.com/office/powerpoint/2010/main" val="33886962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xfrm>
            <a:off x="160684" y="4367759"/>
            <a:ext cx="7023652" cy="45251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dirty="0" smtClean="0"/>
              <a:t>HANDOUT #16</a:t>
            </a:r>
            <a:r>
              <a:rPr lang="en-US" sz="2000" b="1" baseline="0" dirty="0" smtClean="0"/>
              <a:t> WEP-GPO </a:t>
            </a:r>
            <a:r>
              <a:rPr lang="en-US" sz="2000" b="1" baseline="0" smtClean="0"/>
              <a:t>fact sheet</a:t>
            </a:r>
            <a:endParaRPr lang="en-US" sz="2000" b="1" smtClean="0"/>
          </a:p>
          <a:p>
            <a:r>
              <a:rPr lang="en-US" altLang="en-US" sz="1900" b="1" dirty="0" smtClean="0"/>
              <a:t>CSRS-</a:t>
            </a:r>
            <a:r>
              <a:rPr lang="en-US" altLang="en-US" sz="1900" dirty="0" smtClean="0"/>
              <a:t>The </a:t>
            </a:r>
            <a:r>
              <a:rPr lang="en-US" altLang="en-US" sz="1900" dirty="0"/>
              <a:t>Civil Service Retirement Act, which became effective on August 1, 1920, established a retirement system for certain Federal employees.  The Civil Service Retirement System (CSRS) is a defined benefit, contributory retirement system.  Employees share in the expense of the annuities to which they become entitled. CSRS covered employees contribute 7, 7 1/2 or 8 percent of pay to CSRS and, while they generally pay no Social Security retirement, survivor and disability (OASDI) tax, they must pay the Medicare tax (currently 1.45 percent of pay).  The employing agency matches the employee's CSRS contributions.</a:t>
            </a:r>
          </a:p>
          <a:p>
            <a:endParaRPr lang="en-US" altLang="en-US" sz="1900" dirty="0"/>
          </a:p>
          <a:p>
            <a:r>
              <a:rPr lang="en-US" altLang="en-US" sz="1900" dirty="0"/>
              <a:t>CSRS employees may increase their earned annuity by contributing up to 10 percent of the basic pay for their creditable service to a voluntary contribution account.  See Chap 31 &amp; SF2804.</a:t>
            </a:r>
          </a:p>
          <a:p>
            <a:endParaRPr lang="en-US" altLang="en-US" sz="1900" dirty="0"/>
          </a:p>
          <a:p>
            <a:r>
              <a:rPr lang="en-US" altLang="en-US" sz="1900" dirty="0"/>
              <a:t>Employees may also contribute a portion of pay to the Thrift Savings Plan (TSP).  There is no Government contribution, but the employee contributions are tax-deferred.  For more information about TSP, see the </a:t>
            </a:r>
            <a:r>
              <a:rPr lang="en-US" altLang="en-US" sz="1900" dirty="0">
                <a:hlinkClick r:id="rId3"/>
              </a:rPr>
              <a:t>TSP website</a:t>
            </a:r>
            <a:r>
              <a:rPr lang="en-US" altLang="en-US" sz="1900" dirty="0"/>
              <a:t>. </a:t>
            </a:r>
          </a:p>
          <a:p>
            <a:endParaRPr lang="en-US" altLang="en-US" sz="1900" dirty="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115" indent="-296199">
              <a:spcBef>
                <a:spcPct val="30000"/>
              </a:spcBef>
              <a:defRPr sz="1200">
                <a:solidFill>
                  <a:schemeClr val="tx1"/>
                </a:solidFill>
                <a:latin typeface="Calibri" panose="020F0502020204030204" pitchFamily="34" charset="0"/>
              </a:defRPr>
            </a:lvl2pPr>
            <a:lvl3pPr marL="1186441" indent="-236960">
              <a:spcBef>
                <a:spcPct val="30000"/>
              </a:spcBef>
              <a:defRPr sz="1200">
                <a:solidFill>
                  <a:schemeClr val="tx1"/>
                </a:solidFill>
                <a:latin typeface="Calibri" panose="020F0502020204030204" pitchFamily="34" charset="0"/>
              </a:defRPr>
            </a:lvl3pPr>
            <a:lvl4pPr marL="1660358" indent="-236960">
              <a:spcBef>
                <a:spcPct val="30000"/>
              </a:spcBef>
              <a:defRPr sz="1200">
                <a:solidFill>
                  <a:schemeClr val="tx1"/>
                </a:solidFill>
                <a:latin typeface="Calibri" panose="020F0502020204030204" pitchFamily="34" charset="0"/>
              </a:defRPr>
            </a:lvl4pPr>
            <a:lvl5pPr marL="2134274" indent="-236960">
              <a:spcBef>
                <a:spcPct val="30000"/>
              </a:spcBef>
              <a:defRPr sz="1200">
                <a:solidFill>
                  <a:schemeClr val="tx1"/>
                </a:solidFill>
                <a:latin typeface="Calibri" panose="020F0502020204030204" pitchFamily="34" charset="0"/>
              </a:defRPr>
            </a:lvl5pPr>
            <a:lvl6pPr marL="2608193" indent="-236960" eaLnBrk="0" fontAlgn="base" hangingPunct="0">
              <a:spcBef>
                <a:spcPct val="30000"/>
              </a:spcBef>
              <a:spcAft>
                <a:spcPct val="0"/>
              </a:spcAft>
              <a:defRPr sz="1200">
                <a:solidFill>
                  <a:schemeClr val="tx1"/>
                </a:solidFill>
                <a:latin typeface="Calibri" panose="020F0502020204030204" pitchFamily="34" charset="0"/>
              </a:defRPr>
            </a:lvl6pPr>
            <a:lvl7pPr marL="3082110" indent="-236960" eaLnBrk="0" fontAlgn="base" hangingPunct="0">
              <a:spcBef>
                <a:spcPct val="30000"/>
              </a:spcBef>
              <a:spcAft>
                <a:spcPct val="0"/>
              </a:spcAft>
              <a:defRPr sz="1200">
                <a:solidFill>
                  <a:schemeClr val="tx1"/>
                </a:solidFill>
                <a:latin typeface="Calibri" panose="020F0502020204030204" pitchFamily="34" charset="0"/>
              </a:defRPr>
            </a:lvl7pPr>
            <a:lvl8pPr marL="3556028" indent="-236960" eaLnBrk="0" fontAlgn="base" hangingPunct="0">
              <a:spcBef>
                <a:spcPct val="30000"/>
              </a:spcBef>
              <a:spcAft>
                <a:spcPct val="0"/>
              </a:spcAft>
              <a:defRPr sz="1200">
                <a:solidFill>
                  <a:schemeClr val="tx1"/>
                </a:solidFill>
                <a:latin typeface="Calibri" panose="020F0502020204030204" pitchFamily="34" charset="0"/>
              </a:defRPr>
            </a:lvl8pPr>
            <a:lvl9pPr marL="4029945" indent="-23696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2DAE14-1BA7-40EB-8190-AEC2994C19B4}" type="slidenum">
              <a:rPr lang="en-US" altLang="en-US"/>
              <a:pPr>
                <a:spcBef>
                  <a:spcPct val="0"/>
                </a:spcBef>
              </a:pPr>
              <a:t>101</a:t>
            </a:fld>
            <a:endParaRPr lang="en-US" altLang="en-US"/>
          </a:p>
        </p:txBody>
      </p:sp>
    </p:spTree>
    <p:extLst>
      <p:ext uri="{BB962C8B-B14F-4D97-AF65-F5344CB8AC3E}">
        <p14:creationId xmlns:p14="http://schemas.microsoft.com/office/powerpoint/2010/main" val="36013378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xfrm>
            <a:off x="245168" y="4367759"/>
            <a:ext cx="6939170" cy="45251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900" b="1" dirty="0">
                <a:solidFill>
                  <a:srgbClr val="FF0000"/>
                </a:solidFill>
              </a:rPr>
              <a:t>FERS-</a:t>
            </a:r>
            <a:r>
              <a:rPr lang="en-US" altLang="en-US" sz="1900" dirty="0"/>
              <a:t>Congress created the Federal Employees Retirement System (FERS) in 1986, and it became effective on January 1, 1987.  Since that time, new Federal civilian employees who have retirement coverage are covered by FERS.</a:t>
            </a:r>
          </a:p>
          <a:p>
            <a:endParaRPr lang="en-US" altLang="en-US" sz="1900" dirty="0"/>
          </a:p>
          <a:p>
            <a:r>
              <a:rPr lang="en-US" altLang="en-US" sz="1900" dirty="0"/>
              <a:t>FERS is a retirement plan that provides benefits from three different sources:   a </a:t>
            </a:r>
            <a:r>
              <a:rPr lang="en-US" altLang="en-US" sz="1900" i="1" dirty="0"/>
              <a:t>Basic Benefit Plan</a:t>
            </a:r>
            <a:r>
              <a:rPr lang="en-US" altLang="en-US" sz="1900" dirty="0"/>
              <a:t>, </a:t>
            </a:r>
            <a:r>
              <a:rPr lang="en-US" altLang="en-US" sz="1900" i="1" dirty="0"/>
              <a:t>Social Security</a:t>
            </a:r>
            <a:r>
              <a:rPr lang="en-US" alt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altLang="en-US" sz="1900" dirty="0"/>
          </a:p>
          <a:p>
            <a:r>
              <a:rPr lang="en-US" alt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altLang="en-US" sz="1900" dirty="0"/>
          </a:p>
          <a:p>
            <a:endParaRPr lang="en-US" altLang="en-US" sz="1900" dirty="0"/>
          </a:p>
          <a:p>
            <a:endParaRPr lang="en-US" altLang="en-US" sz="1900" dirty="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115" indent="-296199">
              <a:spcBef>
                <a:spcPct val="30000"/>
              </a:spcBef>
              <a:defRPr sz="1200">
                <a:solidFill>
                  <a:schemeClr val="tx1"/>
                </a:solidFill>
                <a:latin typeface="Calibri" panose="020F0502020204030204" pitchFamily="34" charset="0"/>
              </a:defRPr>
            </a:lvl2pPr>
            <a:lvl3pPr marL="1186441" indent="-236960">
              <a:spcBef>
                <a:spcPct val="30000"/>
              </a:spcBef>
              <a:defRPr sz="1200">
                <a:solidFill>
                  <a:schemeClr val="tx1"/>
                </a:solidFill>
                <a:latin typeface="Calibri" panose="020F0502020204030204" pitchFamily="34" charset="0"/>
              </a:defRPr>
            </a:lvl3pPr>
            <a:lvl4pPr marL="1660358" indent="-236960">
              <a:spcBef>
                <a:spcPct val="30000"/>
              </a:spcBef>
              <a:defRPr sz="1200">
                <a:solidFill>
                  <a:schemeClr val="tx1"/>
                </a:solidFill>
                <a:latin typeface="Calibri" panose="020F0502020204030204" pitchFamily="34" charset="0"/>
              </a:defRPr>
            </a:lvl4pPr>
            <a:lvl5pPr marL="2134274" indent="-236960">
              <a:spcBef>
                <a:spcPct val="30000"/>
              </a:spcBef>
              <a:defRPr sz="1200">
                <a:solidFill>
                  <a:schemeClr val="tx1"/>
                </a:solidFill>
                <a:latin typeface="Calibri" panose="020F0502020204030204" pitchFamily="34" charset="0"/>
              </a:defRPr>
            </a:lvl5pPr>
            <a:lvl6pPr marL="2608193" indent="-236960" eaLnBrk="0" fontAlgn="base" hangingPunct="0">
              <a:spcBef>
                <a:spcPct val="30000"/>
              </a:spcBef>
              <a:spcAft>
                <a:spcPct val="0"/>
              </a:spcAft>
              <a:defRPr sz="1200">
                <a:solidFill>
                  <a:schemeClr val="tx1"/>
                </a:solidFill>
                <a:latin typeface="Calibri" panose="020F0502020204030204" pitchFamily="34" charset="0"/>
              </a:defRPr>
            </a:lvl6pPr>
            <a:lvl7pPr marL="3082110" indent="-236960" eaLnBrk="0" fontAlgn="base" hangingPunct="0">
              <a:spcBef>
                <a:spcPct val="30000"/>
              </a:spcBef>
              <a:spcAft>
                <a:spcPct val="0"/>
              </a:spcAft>
              <a:defRPr sz="1200">
                <a:solidFill>
                  <a:schemeClr val="tx1"/>
                </a:solidFill>
                <a:latin typeface="Calibri" panose="020F0502020204030204" pitchFamily="34" charset="0"/>
              </a:defRPr>
            </a:lvl7pPr>
            <a:lvl8pPr marL="3556028" indent="-236960" eaLnBrk="0" fontAlgn="base" hangingPunct="0">
              <a:spcBef>
                <a:spcPct val="30000"/>
              </a:spcBef>
              <a:spcAft>
                <a:spcPct val="0"/>
              </a:spcAft>
              <a:defRPr sz="1200">
                <a:solidFill>
                  <a:schemeClr val="tx1"/>
                </a:solidFill>
                <a:latin typeface="Calibri" panose="020F0502020204030204" pitchFamily="34" charset="0"/>
              </a:defRPr>
            </a:lvl8pPr>
            <a:lvl9pPr marL="4029945" indent="-23696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960E9E-E5B0-4AF0-8D67-1485883D381C}" type="slidenum">
              <a:rPr lang="en-US" altLang="en-US"/>
              <a:pPr>
                <a:spcBef>
                  <a:spcPct val="0"/>
                </a:spcBef>
              </a:pPr>
              <a:t>102</a:t>
            </a:fld>
            <a:endParaRPr lang="en-US" altLang="en-US"/>
          </a:p>
        </p:txBody>
      </p:sp>
    </p:spTree>
    <p:extLst>
      <p:ext uri="{BB962C8B-B14F-4D97-AF65-F5344CB8AC3E}">
        <p14:creationId xmlns:p14="http://schemas.microsoft.com/office/powerpoint/2010/main" val="10785397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xfrm>
            <a:off x="245168" y="4367759"/>
            <a:ext cx="6939170" cy="45251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900" b="1" dirty="0">
                <a:solidFill>
                  <a:srgbClr val="FF0000"/>
                </a:solidFill>
              </a:rPr>
              <a:t>FERS-</a:t>
            </a:r>
            <a:r>
              <a:rPr lang="en-US" altLang="en-US" sz="1900" dirty="0"/>
              <a:t>Congress created the Federal Employees Retirement System (FERS) in 1986, and it became effective on January 1, 1987.  Since that time, new Federal civilian employees who have retirement coverage are covered by FERS.</a:t>
            </a:r>
          </a:p>
          <a:p>
            <a:endParaRPr lang="en-US" altLang="en-US" sz="1900" dirty="0"/>
          </a:p>
          <a:p>
            <a:r>
              <a:rPr lang="en-US" altLang="en-US" sz="1900" dirty="0"/>
              <a:t>FERS is a retirement plan that provides benefits from three different sources:   a </a:t>
            </a:r>
            <a:r>
              <a:rPr lang="en-US" altLang="en-US" sz="1900" i="1" dirty="0"/>
              <a:t>Basic Benefit Plan</a:t>
            </a:r>
            <a:r>
              <a:rPr lang="en-US" altLang="en-US" sz="1900" dirty="0"/>
              <a:t>, </a:t>
            </a:r>
            <a:r>
              <a:rPr lang="en-US" altLang="en-US" sz="1900" i="1" dirty="0"/>
              <a:t>Social Security</a:t>
            </a:r>
            <a:r>
              <a:rPr lang="en-US" alt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altLang="en-US" sz="1900" dirty="0"/>
          </a:p>
          <a:p>
            <a:r>
              <a:rPr lang="en-US" alt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altLang="en-US" sz="1900" dirty="0"/>
          </a:p>
          <a:p>
            <a:endParaRPr lang="en-US" altLang="en-US" sz="1900" dirty="0"/>
          </a:p>
          <a:p>
            <a:endParaRPr lang="en-US" altLang="en-US" sz="1900" dirty="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115" indent="-296199">
              <a:spcBef>
                <a:spcPct val="30000"/>
              </a:spcBef>
              <a:defRPr sz="1200">
                <a:solidFill>
                  <a:schemeClr val="tx1"/>
                </a:solidFill>
                <a:latin typeface="Calibri" panose="020F0502020204030204" pitchFamily="34" charset="0"/>
              </a:defRPr>
            </a:lvl2pPr>
            <a:lvl3pPr marL="1186441" indent="-236960">
              <a:spcBef>
                <a:spcPct val="30000"/>
              </a:spcBef>
              <a:defRPr sz="1200">
                <a:solidFill>
                  <a:schemeClr val="tx1"/>
                </a:solidFill>
                <a:latin typeface="Calibri" panose="020F0502020204030204" pitchFamily="34" charset="0"/>
              </a:defRPr>
            </a:lvl3pPr>
            <a:lvl4pPr marL="1660358" indent="-236960">
              <a:spcBef>
                <a:spcPct val="30000"/>
              </a:spcBef>
              <a:defRPr sz="1200">
                <a:solidFill>
                  <a:schemeClr val="tx1"/>
                </a:solidFill>
                <a:latin typeface="Calibri" panose="020F0502020204030204" pitchFamily="34" charset="0"/>
              </a:defRPr>
            </a:lvl4pPr>
            <a:lvl5pPr marL="2134274" indent="-236960">
              <a:spcBef>
                <a:spcPct val="30000"/>
              </a:spcBef>
              <a:defRPr sz="1200">
                <a:solidFill>
                  <a:schemeClr val="tx1"/>
                </a:solidFill>
                <a:latin typeface="Calibri" panose="020F0502020204030204" pitchFamily="34" charset="0"/>
              </a:defRPr>
            </a:lvl5pPr>
            <a:lvl6pPr marL="2608193" indent="-236960" eaLnBrk="0" fontAlgn="base" hangingPunct="0">
              <a:spcBef>
                <a:spcPct val="30000"/>
              </a:spcBef>
              <a:spcAft>
                <a:spcPct val="0"/>
              </a:spcAft>
              <a:defRPr sz="1200">
                <a:solidFill>
                  <a:schemeClr val="tx1"/>
                </a:solidFill>
                <a:latin typeface="Calibri" panose="020F0502020204030204" pitchFamily="34" charset="0"/>
              </a:defRPr>
            </a:lvl6pPr>
            <a:lvl7pPr marL="3082110" indent="-236960" eaLnBrk="0" fontAlgn="base" hangingPunct="0">
              <a:spcBef>
                <a:spcPct val="30000"/>
              </a:spcBef>
              <a:spcAft>
                <a:spcPct val="0"/>
              </a:spcAft>
              <a:defRPr sz="1200">
                <a:solidFill>
                  <a:schemeClr val="tx1"/>
                </a:solidFill>
                <a:latin typeface="Calibri" panose="020F0502020204030204" pitchFamily="34" charset="0"/>
              </a:defRPr>
            </a:lvl7pPr>
            <a:lvl8pPr marL="3556028" indent="-236960" eaLnBrk="0" fontAlgn="base" hangingPunct="0">
              <a:spcBef>
                <a:spcPct val="30000"/>
              </a:spcBef>
              <a:spcAft>
                <a:spcPct val="0"/>
              </a:spcAft>
              <a:defRPr sz="1200">
                <a:solidFill>
                  <a:schemeClr val="tx1"/>
                </a:solidFill>
                <a:latin typeface="Calibri" panose="020F0502020204030204" pitchFamily="34" charset="0"/>
              </a:defRPr>
            </a:lvl8pPr>
            <a:lvl9pPr marL="4029945" indent="-23696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46AD2E-754D-4E27-B961-4287083FC66B}" type="slidenum">
              <a:rPr lang="en-US" altLang="en-US"/>
              <a:pPr>
                <a:spcBef>
                  <a:spcPct val="0"/>
                </a:spcBef>
              </a:pPr>
              <a:t>103</a:t>
            </a:fld>
            <a:endParaRPr lang="en-US" altLang="en-US"/>
          </a:p>
        </p:txBody>
      </p:sp>
    </p:spTree>
    <p:extLst>
      <p:ext uri="{BB962C8B-B14F-4D97-AF65-F5344CB8AC3E}">
        <p14:creationId xmlns:p14="http://schemas.microsoft.com/office/powerpoint/2010/main" val="32405887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xfrm>
            <a:off x="245168" y="4367759"/>
            <a:ext cx="6939170" cy="45251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900" b="1" dirty="0">
                <a:solidFill>
                  <a:srgbClr val="FF0000"/>
                </a:solidFill>
              </a:rPr>
              <a:t>FERS-</a:t>
            </a:r>
            <a:r>
              <a:rPr lang="en-US" altLang="en-US" sz="1900" dirty="0"/>
              <a:t>Congress created the Federal Employees Retirement System (FERS) in 1986, and it became effective on January 1, 1987.  Since that time, new Federal civilian employees who have retirement coverage are covered by FERS.</a:t>
            </a:r>
          </a:p>
          <a:p>
            <a:endParaRPr lang="en-US" altLang="en-US" sz="1900" dirty="0"/>
          </a:p>
          <a:p>
            <a:r>
              <a:rPr lang="en-US" altLang="en-US" sz="1900" dirty="0"/>
              <a:t>FERS is a retirement plan that provides benefits from three different sources:   a </a:t>
            </a:r>
            <a:r>
              <a:rPr lang="en-US" altLang="en-US" sz="1900" i="1" dirty="0"/>
              <a:t>Basic Benefit Plan</a:t>
            </a:r>
            <a:r>
              <a:rPr lang="en-US" altLang="en-US" sz="1900" dirty="0"/>
              <a:t>, </a:t>
            </a:r>
            <a:r>
              <a:rPr lang="en-US" altLang="en-US" sz="1900" i="1" dirty="0"/>
              <a:t>Social Security</a:t>
            </a:r>
            <a:r>
              <a:rPr lang="en-US" alt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altLang="en-US" sz="1900" dirty="0"/>
          </a:p>
          <a:p>
            <a:r>
              <a:rPr lang="en-US" alt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altLang="en-US" sz="1900" dirty="0"/>
          </a:p>
          <a:p>
            <a:endParaRPr lang="en-US" altLang="en-US" sz="1900" dirty="0"/>
          </a:p>
          <a:p>
            <a:endParaRPr lang="en-US" altLang="en-US" sz="1900" dirty="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115" indent="-296199">
              <a:spcBef>
                <a:spcPct val="30000"/>
              </a:spcBef>
              <a:defRPr sz="1200">
                <a:solidFill>
                  <a:schemeClr val="tx1"/>
                </a:solidFill>
                <a:latin typeface="Calibri" panose="020F0502020204030204" pitchFamily="34" charset="0"/>
              </a:defRPr>
            </a:lvl2pPr>
            <a:lvl3pPr marL="1186441" indent="-236960">
              <a:spcBef>
                <a:spcPct val="30000"/>
              </a:spcBef>
              <a:defRPr sz="1200">
                <a:solidFill>
                  <a:schemeClr val="tx1"/>
                </a:solidFill>
                <a:latin typeface="Calibri" panose="020F0502020204030204" pitchFamily="34" charset="0"/>
              </a:defRPr>
            </a:lvl3pPr>
            <a:lvl4pPr marL="1660358" indent="-236960">
              <a:spcBef>
                <a:spcPct val="30000"/>
              </a:spcBef>
              <a:defRPr sz="1200">
                <a:solidFill>
                  <a:schemeClr val="tx1"/>
                </a:solidFill>
                <a:latin typeface="Calibri" panose="020F0502020204030204" pitchFamily="34" charset="0"/>
              </a:defRPr>
            </a:lvl4pPr>
            <a:lvl5pPr marL="2134274" indent="-236960">
              <a:spcBef>
                <a:spcPct val="30000"/>
              </a:spcBef>
              <a:defRPr sz="1200">
                <a:solidFill>
                  <a:schemeClr val="tx1"/>
                </a:solidFill>
                <a:latin typeface="Calibri" panose="020F0502020204030204" pitchFamily="34" charset="0"/>
              </a:defRPr>
            </a:lvl5pPr>
            <a:lvl6pPr marL="2608193" indent="-236960" eaLnBrk="0" fontAlgn="base" hangingPunct="0">
              <a:spcBef>
                <a:spcPct val="30000"/>
              </a:spcBef>
              <a:spcAft>
                <a:spcPct val="0"/>
              </a:spcAft>
              <a:defRPr sz="1200">
                <a:solidFill>
                  <a:schemeClr val="tx1"/>
                </a:solidFill>
                <a:latin typeface="Calibri" panose="020F0502020204030204" pitchFamily="34" charset="0"/>
              </a:defRPr>
            </a:lvl6pPr>
            <a:lvl7pPr marL="3082110" indent="-236960" eaLnBrk="0" fontAlgn="base" hangingPunct="0">
              <a:spcBef>
                <a:spcPct val="30000"/>
              </a:spcBef>
              <a:spcAft>
                <a:spcPct val="0"/>
              </a:spcAft>
              <a:defRPr sz="1200">
                <a:solidFill>
                  <a:schemeClr val="tx1"/>
                </a:solidFill>
                <a:latin typeface="Calibri" panose="020F0502020204030204" pitchFamily="34" charset="0"/>
              </a:defRPr>
            </a:lvl7pPr>
            <a:lvl8pPr marL="3556028" indent="-236960" eaLnBrk="0" fontAlgn="base" hangingPunct="0">
              <a:spcBef>
                <a:spcPct val="30000"/>
              </a:spcBef>
              <a:spcAft>
                <a:spcPct val="0"/>
              </a:spcAft>
              <a:defRPr sz="1200">
                <a:solidFill>
                  <a:schemeClr val="tx1"/>
                </a:solidFill>
                <a:latin typeface="Calibri" panose="020F0502020204030204" pitchFamily="34" charset="0"/>
              </a:defRPr>
            </a:lvl8pPr>
            <a:lvl9pPr marL="4029945" indent="-23696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3C67E0-57D2-409D-87B5-7BC309905E87}" type="slidenum">
              <a:rPr lang="en-US" altLang="en-US"/>
              <a:pPr>
                <a:spcBef>
                  <a:spcPct val="0"/>
                </a:spcBef>
              </a:pPr>
              <a:t>104</a:t>
            </a:fld>
            <a:endParaRPr lang="en-US" altLang="en-US"/>
          </a:p>
        </p:txBody>
      </p:sp>
    </p:spTree>
    <p:extLst>
      <p:ext uri="{BB962C8B-B14F-4D97-AF65-F5344CB8AC3E}">
        <p14:creationId xmlns:p14="http://schemas.microsoft.com/office/powerpoint/2010/main" val="25698134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xfrm>
            <a:off x="245168" y="4367759"/>
            <a:ext cx="6939170" cy="45251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900" b="1" dirty="0">
                <a:solidFill>
                  <a:srgbClr val="FF0000"/>
                </a:solidFill>
              </a:rPr>
              <a:t>FERS-</a:t>
            </a:r>
            <a:r>
              <a:rPr lang="en-US" altLang="en-US" sz="1900" dirty="0"/>
              <a:t>Congress created the Federal Employees Retirement System (FERS) in 1986, and it became effective on January 1, 1987.  Since that time, new Federal civilian employees who have retirement coverage are covered by FERS.</a:t>
            </a:r>
          </a:p>
          <a:p>
            <a:endParaRPr lang="en-US" altLang="en-US" sz="1900" dirty="0"/>
          </a:p>
          <a:p>
            <a:r>
              <a:rPr lang="en-US" altLang="en-US" sz="1900" dirty="0"/>
              <a:t>FERS is a retirement plan that provides benefits from three different sources:   a </a:t>
            </a:r>
            <a:r>
              <a:rPr lang="en-US" altLang="en-US" sz="1900" i="1" dirty="0"/>
              <a:t>Basic Benefit Plan</a:t>
            </a:r>
            <a:r>
              <a:rPr lang="en-US" altLang="en-US" sz="1900" dirty="0"/>
              <a:t>, </a:t>
            </a:r>
            <a:r>
              <a:rPr lang="en-US" altLang="en-US" sz="1900" i="1" dirty="0"/>
              <a:t>Social Security</a:t>
            </a:r>
            <a:r>
              <a:rPr lang="en-US" alt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altLang="en-US" sz="1900" dirty="0"/>
          </a:p>
          <a:p>
            <a:r>
              <a:rPr lang="en-US" alt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altLang="en-US" sz="1900" dirty="0"/>
          </a:p>
          <a:p>
            <a:endParaRPr lang="en-US" altLang="en-US" sz="1900" dirty="0"/>
          </a:p>
          <a:p>
            <a:endParaRPr lang="en-US" altLang="en-US" sz="1900"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115" indent="-296199">
              <a:spcBef>
                <a:spcPct val="30000"/>
              </a:spcBef>
              <a:defRPr sz="1200">
                <a:solidFill>
                  <a:schemeClr val="tx1"/>
                </a:solidFill>
                <a:latin typeface="Calibri" panose="020F0502020204030204" pitchFamily="34" charset="0"/>
              </a:defRPr>
            </a:lvl2pPr>
            <a:lvl3pPr marL="1186441" indent="-236960">
              <a:spcBef>
                <a:spcPct val="30000"/>
              </a:spcBef>
              <a:defRPr sz="1200">
                <a:solidFill>
                  <a:schemeClr val="tx1"/>
                </a:solidFill>
                <a:latin typeface="Calibri" panose="020F0502020204030204" pitchFamily="34" charset="0"/>
              </a:defRPr>
            </a:lvl3pPr>
            <a:lvl4pPr marL="1660358" indent="-236960">
              <a:spcBef>
                <a:spcPct val="30000"/>
              </a:spcBef>
              <a:defRPr sz="1200">
                <a:solidFill>
                  <a:schemeClr val="tx1"/>
                </a:solidFill>
                <a:latin typeface="Calibri" panose="020F0502020204030204" pitchFamily="34" charset="0"/>
              </a:defRPr>
            </a:lvl4pPr>
            <a:lvl5pPr marL="2134274" indent="-236960">
              <a:spcBef>
                <a:spcPct val="30000"/>
              </a:spcBef>
              <a:defRPr sz="1200">
                <a:solidFill>
                  <a:schemeClr val="tx1"/>
                </a:solidFill>
                <a:latin typeface="Calibri" panose="020F0502020204030204" pitchFamily="34" charset="0"/>
              </a:defRPr>
            </a:lvl5pPr>
            <a:lvl6pPr marL="2608193" indent="-236960" eaLnBrk="0" fontAlgn="base" hangingPunct="0">
              <a:spcBef>
                <a:spcPct val="30000"/>
              </a:spcBef>
              <a:spcAft>
                <a:spcPct val="0"/>
              </a:spcAft>
              <a:defRPr sz="1200">
                <a:solidFill>
                  <a:schemeClr val="tx1"/>
                </a:solidFill>
                <a:latin typeface="Calibri" panose="020F0502020204030204" pitchFamily="34" charset="0"/>
              </a:defRPr>
            </a:lvl6pPr>
            <a:lvl7pPr marL="3082110" indent="-236960" eaLnBrk="0" fontAlgn="base" hangingPunct="0">
              <a:spcBef>
                <a:spcPct val="30000"/>
              </a:spcBef>
              <a:spcAft>
                <a:spcPct val="0"/>
              </a:spcAft>
              <a:defRPr sz="1200">
                <a:solidFill>
                  <a:schemeClr val="tx1"/>
                </a:solidFill>
                <a:latin typeface="Calibri" panose="020F0502020204030204" pitchFamily="34" charset="0"/>
              </a:defRPr>
            </a:lvl7pPr>
            <a:lvl8pPr marL="3556028" indent="-236960" eaLnBrk="0" fontAlgn="base" hangingPunct="0">
              <a:spcBef>
                <a:spcPct val="30000"/>
              </a:spcBef>
              <a:spcAft>
                <a:spcPct val="0"/>
              </a:spcAft>
              <a:defRPr sz="1200">
                <a:solidFill>
                  <a:schemeClr val="tx1"/>
                </a:solidFill>
                <a:latin typeface="Calibri" panose="020F0502020204030204" pitchFamily="34" charset="0"/>
              </a:defRPr>
            </a:lvl8pPr>
            <a:lvl9pPr marL="4029945" indent="-23696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7BB93D-410E-4334-AB1C-4C7B7D9F34A1}" type="slidenum">
              <a:rPr lang="en-US" altLang="en-US"/>
              <a:pPr>
                <a:spcBef>
                  <a:spcPct val="0"/>
                </a:spcBef>
              </a:pPr>
              <a:t>105</a:t>
            </a:fld>
            <a:endParaRPr lang="en-US" altLang="en-US"/>
          </a:p>
        </p:txBody>
      </p:sp>
    </p:spTree>
    <p:extLst>
      <p:ext uri="{BB962C8B-B14F-4D97-AF65-F5344CB8AC3E}">
        <p14:creationId xmlns:p14="http://schemas.microsoft.com/office/powerpoint/2010/main" val="8799722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xfrm>
            <a:off x="245168" y="4367759"/>
            <a:ext cx="6939170" cy="45251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900" b="1" dirty="0">
                <a:solidFill>
                  <a:srgbClr val="FF0000"/>
                </a:solidFill>
              </a:rPr>
              <a:t>FERS-</a:t>
            </a:r>
            <a:r>
              <a:rPr lang="en-US" altLang="en-US" sz="1900" dirty="0"/>
              <a:t>Congress created the Federal Employees Retirement System (FERS) in 1986, and it became effective on January 1, 1987.  Since that time, new Federal civilian employees who have retirement coverage are covered by FERS.</a:t>
            </a:r>
          </a:p>
          <a:p>
            <a:endParaRPr lang="en-US" altLang="en-US" sz="1900" dirty="0"/>
          </a:p>
          <a:p>
            <a:r>
              <a:rPr lang="en-US" altLang="en-US" sz="1900" dirty="0"/>
              <a:t>FERS is a retirement plan that provides benefits from three different sources:   a </a:t>
            </a:r>
            <a:r>
              <a:rPr lang="en-US" altLang="en-US" sz="1900" i="1" dirty="0"/>
              <a:t>Basic Benefit Plan</a:t>
            </a:r>
            <a:r>
              <a:rPr lang="en-US" altLang="en-US" sz="1900" dirty="0"/>
              <a:t>, </a:t>
            </a:r>
            <a:r>
              <a:rPr lang="en-US" altLang="en-US" sz="1900" i="1" dirty="0"/>
              <a:t>Social Security</a:t>
            </a:r>
            <a:r>
              <a:rPr lang="en-US" alt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altLang="en-US" sz="1900" dirty="0"/>
          </a:p>
          <a:p>
            <a:r>
              <a:rPr lang="en-US" alt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altLang="en-US" sz="1900" dirty="0"/>
          </a:p>
          <a:p>
            <a:endParaRPr lang="en-US" altLang="en-US" sz="1900" dirty="0"/>
          </a:p>
          <a:p>
            <a:endParaRPr lang="en-US" altLang="en-US" sz="1900" dirty="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115" indent="-296199">
              <a:spcBef>
                <a:spcPct val="30000"/>
              </a:spcBef>
              <a:defRPr sz="1200">
                <a:solidFill>
                  <a:schemeClr val="tx1"/>
                </a:solidFill>
                <a:latin typeface="Calibri" panose="020F0502020204030204" pitchFamily="34" charset="0"/>
              </a:defRPr>
            </a:lvl2pPr>
            <a:lvl3pPr marL="1186441" indent="-236960">
              <a:spcBef>
                <a:spcPct val="30000"/>
              </a:spcBef>
              <a:defRPr sz="1200">
                <a:solidFill>
                  <a:schemeClr val="tx1"/>
                </a:solidFill>
                <a:latin typeface="Calibri" panose="020F0502020204030204" pitchFamily="34" charset="0"/>
              </a:defRPr>
            </a:lvl3pPr>
            <a:lvl4pPr marL="1660358" indent="-236960">
              <a:spcBef>
                <a:spcPct val="30000"/>
              </a:spcBef>
              <a:defRPr sz="1200">
                <a:solidFill>
                  <a:schemeClr val="tx1"/>
                </a:solidFill>
                <a:latin typeface="Calibri" panose="020F0502020204030204" pitchFamily="34" charset="0"/>
              </a:defRPr>
            </a:lvl4pPr>
            <a:lvl5pPr marL="2134274" indent="-236960">
              <a:spcBef>
                <a:spcPct val="30000"/>
              </a:spcBef>
              <a:defRPr sz="1200">
                <a:solidFill>
                  <a:schemeClr val="tx1"/>
                </a:solidFill>
                <a:latin typeface="Calibri" panose="020F0502020204030204" pitchFamily="34" charset="0"/>
              </a:defRPr>
            </a:lvl5pPr>
            <a:lvl6pPr marL="2608193" indent="-236960" eaLnBrk="0" fontAlgn="base" hangingPunct="0">
              <a:spcBef>
                <a:spcPct val="30000"/>
              </a:spcBef>
              <a:spcAft>
                <a:spcPct val="0"/>
              </a:spcAft>
              <a:defRPr sz="1200">
                <a:solidFill>
                  <a:schemeClr val="tx1"/>
                </a:solidFill>
                <a:latin typeface="Calibri" panose="020F0502020204030204" pitchFamily="34" charset="0"/>
              </a:defRPr>
            </a:lvl6pPr>
            <a:lvl7pPr marL="3082110" indent="-236960" eaLnBrk="0" fontAlgn="base" hangingPunct="0">
              <a:spcBef>
                <a:spcPct val="30000"/>
              </a:spcBef>
              <a:spcAft>
                <a:spcPct val="0"/>
              </a:spcAft>
              <a:defRPr sz="1200">
                <a:solidFill>
                  <a:schemeClr val="tx1"/>
                </a:solidFill>
                <a:latin typeface="Calibri" panose="020F0502020204030204" pitchFamily="34" charset="0"/>
              </a:defRPr>
            </a:lvl7pPr>
            <a:lvl8pPr marL="3556028" indent="-236960" eaLnBrk="0" fontAlgn="base" hangingPunct="0">
              <a:spcBef>
                <a:spcPct val="30000"/>
              </a:spcBef>
              <a:spcAft>
                <a:spcPct val="0"/>
              </a:spcAft>
              <a:defRPr sz="1200">
                <a:solidFill>
                  <a:schemeClr val="tx1"/>
                </a:solidFill>
                <a:latin typeface="Calibri" panose="020F0502020204030204" pitchFamily="34" charset="0"/>
              </a:defRPr>
            </a:lvl8pPr>
            <a:lvl9pPr marL="4029945" indent="-23696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47F50C-8224-4782-AC31-6D4A453330CA}" type="slidenum">
              <a:rPr lang="en-US" altLang="en-US"/>
              <a:pPr>
                <a:spcBef>
                  <a:spcPct val="0"/>
                </a:spcBef>
              </a:pPr>
              <a:t>106</a:t>
            </a:fld>
            <a:endParaRPr lang="en-US" altLang="en-US"/>
          </a:p>
        </p:txBody>
      </p:sp>
    </p:spTree>
    <p:extLst>
      <p:ext uri="{BB962C8B-B14F-4D97-AF65-F5344CB8AC3E}">
        <p14:creationId xmlns:p14="http://schemas.microsoft.com/office/powerpoint/2010/main" val="21784764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xfrm>
            <a:off x="245168" y="4367759"/>
            <a:ext cx="6939170" cy="45251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900" b="1" dirty="0">
                <a:solidFill>
                  <a:srgbClr val="FF0000"/>
                </a:solidFill>
              </a:rPr>
              <a:t>FERS-</a:t>
            </a:r>
            <a:r>
              <a:rPr lang="en-US" altLang="en-US" sz="1900" dirty="0"/>
              <a:t>Congress created the Federal Employees Retirement System (FERS) in 1986, and it became effective on January 1, 1987.  Since that time, new Federal civilian employees who have retirement coverage are covered by FERS.</a:t>
            </a:r>
          </a:p>
          <a:p>
            <a:endParaRPr lang="en-US" altLang="en-US" sz="1900" dirty="0"/>
          </a:p>
          <a:p>
            <a:r>
              <a:rPr lang="en-US" altLang="en-US" sz="1900" dirty="0"/>
              <a:t>FERS is a retirement plan that provides benefits from three different sources:   a </a:t>
            </a:r>
            <a:r>
              <a:rPr lang="en-US" altLang="en-US" sz="1900" i="1" dirty="0"/>
              <a:t>Basic Benefit Plan</a:t>
            </a:r>
            <a:r>
              <a:rPr lang="en-US" altLang="en-US" sz="1900" dirty="0"/>
              <a:t>, </a:t>
            </a:r>
            <a:r>
              <a:rPr lang="en-US" altLang="en-US" sz="1900" i="1" dirty="0"/>
              <a:t>Social Security</a:t>
            </a:r>
            <a:r>
              <a:rPr lang="en-US" alt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altLang="en-US" sz="1900" dirty="0"/>
          </a:p>
          <a:p>
            <a:r>
              <a:rPr lang="en-US" alt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altLang="en-US" sz="1900" dirty="0"/>
          </a:p>
          <a:p>
            <a:endParaRPr lang="en-US" altLang="en-US" sz="1900" dirty="0"/>
          </a:p>
          <a:p>
            <a:endParaRPr lang="en-US" altLang="en-US" sz="1900"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115" indent="-296199">
              <a:spcBef>
                <a:spcPct val="30000"/>
              </a:spcBef>
              <a:defRPr sz="1200">
                <a:solidFill>
                  <a:schemeClr val="tx1"/>
                </a:solidFill>
                <a:latin typeface="Calibri" panose="020F0502020204030204" pitchFamily="34" charset="0"/>
              </a:defRPr>
            </a:lvl2pPr>
            <a:lvl3pPr marL="1186441" indent="-236960">
              <a:spcBef>
                <a:spcPct val="30000"/>
              </a:spcBef>
              <a:defRPr sz="1200">
                <a:solidFill>
                  <a:schemeClr val="tx1"/>
                </a:solidFill>
                <a:latin typeface="Calibri" panose="020F0502020204030204" pitchFamily="34" charset="0"/>
              </a:defRPr>
            </a:lvl3pPr>
            <a:lvl4pPr marL="1660358" indent="-236960">
              <a:spcBef>
                <a:spcPct val="30000"/>
              </a:spcBef>
              <a:defRPr sz="1200">
                <a:solidFill>
                  <a:schemeClr val="tx1"/>
                </a:solidFill>
                <a:latin typeface="Calibri" panose="020F0502020204030204" pitchFamily="34" charset="0"/>
              </a:defRPr>
            </a:lvl4pPr>
            <a:lvl5pPr marL="2134274" indent="-236960">
              <a:spcBef>
                <a:spcPct val="30000"/>
              </a:spcBef>
              <a:defRPr sz="1200">
                <a:solidFill>
                  <a:schemeClr val="tx1"/>
                </a:solidFill>
                <a:latin typeface="Calibri" panose="020F0502020204030204" pitchFamily="34" charset="0"/>
              </a:defRPr>
            </a:lvl5pPr>
            <a:lvl6pPr marL="2608193" indent="-236960" eaLnBrk="0" fontAlgn="base" hangingPunct="0">
              <a:spcBef>
                <a:spcPct val="30000"/>
              </a:spcBef>
              <a:spcAft>
                <a:spcPct val="0"/>
              </a:spcAft>
              <a:defRPr sz="1200">
                <a:solidFill>
                  <a:schemeClr val="tx1"/>
                </a:solidFill>
                <a:latin typeface="Calibri" panose="020F0502020204030204" pitchFamily="34" charset="0"/>
              </a:defRPr>
            </a:lvl6pPr>
            <a:lvl7pPr marL="3082110" indent="-236960" eaLnBrk="0" fontAlgn="base" hangingPunct="0">
              <a:spcBef>
                <a:spcPct val="30000"/>
              </a:spcBef>
              <a:spcAft>
                <a:spcPct val="0"/>
              </a:spcAft>
              <a:defRPr sz="1200">
                <a:solidFill>
                  <a:schemeClr val="tx1"/>
                </a:solidFill>
                <a:latin typeface="Calibri" panose="020F0502020204030204" pitchFamily="34" charset="0"/>
              </a:defRPr>
            </a:lvl7pPr>
            <a:lvl8pPr marL="3556028" indent="-236960" eaLnBrk="0" fontAlgn="base" hangingPunct="0">
              <a:spcBef>
                <a:spcPct val="30000"/>
              </a:spcBef>
              <a:spcAft>
                <a:spcPct val="0"/>
              </a:spcAft>
              <a:defRPr sz="1200">
                <a:solidFill>
                  <a:schemeClr val="tx1"/>
                </a:solidFill>
                <a:latin typeface="Calibri" panose="020F0502020204030204" pitchFamily="34" charset="0"/>
              </a:defRPr>
            </a:lvl8pPr>
            <a:lvl9pPr marL="4029945" indent="-23696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E8CA02-5CE4-4D19-B154-F830FCDB23A8}" type="slidenum">
              <a:rPr lang="en-US" altLang="en-US"/>
              <a:pPr>
                <a:spcBef>
                  <a:spcPct val="0"/>
                </a:spcBef>
              </a:pPr>
              <a:t>107</a:t>
            </a:fld>
            <a:endParaRPr lang="en-US" altLang="en-US"/>
          </a:p>
        </p:txBody>
      </p:sp>
    </p:spTree>
    <p:extLst>
      <p:ext uri="{BB962C8B-B14F-4D97-AF65-F5344CB8AC3E}">
        <p14:creationId xmlns:p14="http://schemas.microsoft.com/office/powerpoint/2010/main" val="27466004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70115" indent="-296199">
              <a:spcBef>
                <a:spcPct val="30000"/>
              </a:spcBef>
              <a:defRPr sz="1200">
                <a:solidFill>
                  <a:schemeClr val="tx1"/>
                </a:solidFill>
                <a:latin typeface="Calibri" panose="020F0502020204030204" pitchFamily="34" charset="0"/>
              </a:defRPr>
            </a:lvl2pPr>
            <a:lvl3pPr marL="1186441" indent="-236960">
              <a:spcBef>
                <a:spcPct val="30000"/>
              </a:spcBef>
              <a:defRPr sz="1200">
                <a:solidFill>
                  <a:schemeClr val="tx1"/>
                </a:solidFill>
                <a:latin typeface="Calibri" panose="020F0502020204030204" pitchFamily="34" charset="0"/>
              </a:defRPr>
            </a:lvl3pPr>
            <a:lvl4pPr marL="1660358" indent="-236960">
              <a:spcBef>
                <a:spcPct val="30000"/>
              </a:spcBef>
              <a:defRPr sz="1200">
                <a:solidFill>
                  <a:schemeClr val="tx1"/>
                </a:solidFill>
                <a:latin typeface="Calibri" panose="020F0502020204030204" pitchFamily="34" charset="0"/>
              </a:defRPr>
            </a:lvl4pPr>
            <a:lvl5pPr marL="2134274" indent="-236960">
              <a:spcBef>
                <a:spcPct val="30000"/>
              </a:spcBef>
              <a:defRPr sz="1200">
                <a:solidFill>
                  <a:schemeClr val="tx1"/>
                </a:solidFill>
                <a:latin typeface="Calibri" panose="020F0502020204030204" pitchFamily="34" charset="0"/>
              </a:defRPr>
            </a:lvl5pPr>
            <a:lvl6pPr marL="2608193" indent="-236960" eaLnBrk="0" fontAlgn="base" hangingPunct="0">
              <a:spcBef>
                <a:spcPct val="30000"/>
              </a:spcBef>
              <a:spcAft>
                <a:spcPct val="0"/>
              </a:spcAft>
              <a:defRPr sz="1200">
                <a:solidFill>
                  <a:schemeClr val="tx1"/>
                </a:solidFill>
                <a:latin typeface="Calibri" panose="020F0502020204030204" pitchFamily="34" charset="0"/>
              </a:defRPr>
            </a:lvl6pPr>
            <a:lvl7pPr marL="3082110" indent="-236960" eaLnBrk="0" fontAlgn="base" hangingPunct="0">
              <a:spcBef>
                <a:spcPct val="30000"/>
              </a:spcBef>
              <a:spcAft>
                <a:spcPct val="0"/>
              </a:spcAft>
              <a:defRPr sz="1200">
                <a:solidFill>
                  <a:schemeClr val="tx1"/>
                </a:solidFill>
                <a:latin typeface="Calibri" panose="020F0502020204030204" pitchFamily="34" charset="0"/>
              </a:defRPr>
            </a:lvl7pPr>
            <a:lvl8pPr marL="3556028" indent="-236960" eaLnBrk="0" fontAlgn="base" hangingPunct="0">
              <a:spcBef>
                <a:spcPct val="30000"/>
              </a:spcBef>
              <a:spcAft>
                <a:spcPct val="0"/>
              </a:spcAft>
              <a:defRPr sz="1200">
                <a:solidFill>
                  <a:schemeClr val="tx1"/>
                </a:solidFill>
                <a:latin typeface="Calibri" panose="020F0502020204030204" pitchFamily="34" charset="0"/>
              </a:defRPr>
            </a:lvl8pPr>
            <a:lvl9pPr marL="4029945" indent="-23696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A4E70F-65C8-4DCC-BF32-4ABDAC26CC50}" type="slidenum">
              <a:rPr lang="en-US" altLang="en-US"/>
              <a:pPr>
                <a:spcBef>
                  <a:spcPct val="0"/>
                </a:spcBef>
              </a:pPr>
              <a:t>108</a:t>
            </a:fld>
            <a:endParaRPr lang="en-US" altLang="en-US"/>
          </a:p>
        </p:txBody>
      </p:sp>
    </p:spTree>
    <p:extLst>
      <p:ext uri="{BB962C8B-B14F-4D97-AF65-F5344CB8AC3E}">
        <p14:creationId xmlns:p14="http://schemas.microsoft.com/office/powerpoint/2010/main" val="16072543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8883" indent="-295726">
              <a:spcBef>
                <a:spcPct val="30000"/>
              </a:spcBef>
              <a:defRPr sz="1200">
                <a:solidFill>
                  <a:schemeClr val="tx1"/>
                </a:solidFill>
                <a:latin typeface="Calibri" panose="020F0502020204030204" pitchFamily="34" charset="0"/>
              </a:defRPr>
            </a:lvl2pPr>
            <a:lvl3pPr marL="1184542" indent="-236580">
              <a:spcBef>
                <a:spcPct val="30000"/>
              </a:spcBef>
              <a:defRPr sz="1200">
                <a:solidFill>
                  <a:schemeClr val="tx1"/>
                </a:solidFill>
                <a:latin typeface="Calibri" panose="020F0502020204030204" pitchFamily="34" charset="0"/>
              </a:defRPr>
            </a:lvl3pPr>
            <a:lvl4pPr marL="1657701" indent="-236580">
              <a:spcBef>
                <a:spcPct val="30000"/>
              </a:spcBef>
              <a:defRPr sz="1200">
                <a:solidFill>
                  <a:schemeClr val="tx1"/>
                </a:solidFill>
                <a:latin typeface="Calibri" panose="020F0502020204030204" pitchFamily="34" charset="0"/>
              </a:defRPr>
            </a:lvl4pPr>
            <a:lvl5pPr marL="2130859" indent="-236580">
              <a:spcBef>
                <a:spcPct val="30000"/>
              </a:spcBef>
              <a:defRPr sz="1200">
                <a:solidFill>
                  <a:schemeClr val="tx1"/>
                </a:solidFill>
                <a:latin typeface="Calibri" panose="020F0502020204030204" pitchFamily="34" charset="0"/>
              </a:defRPr>
            </a:lvl5pPr>
            <a:lvl6pPr marL="2604020" indent="-236580" eaLnBrk="0" fontAlgn="base" hangingPunct="0">
              <a:spcBef>
                <a:spcPct val="30000"/>
              </a:spcBef>
              <a:spcAft>
                <a:spcPct val="0"/>
              </a:spcAft>
              <a:defRPr sz="1200">
                <a:solidFill>
                  <a:schemeClr val="tx1"/>
                </a:solidFill>
                <a:latin typeface="Calibri" panose="020F0502020204030204" pitchFamily="34" charset="0"/>
              </a:defRPr>
            </a:lvl6pPr>
            <a:lvl7pPr marL="3077178" indent="-236580" eaLnBrk="0" fontAlgn="base" hangingPunct="0">
              <a:spcBef>
                <a:spcPct val="30000"/>
              </a:spcBef>
              <a:spcAft>
                <a:spcPct val="0"/>
              </a:spcAft>
              <a:defRPr sz="1200">
                <a:solidFill>
                  <a:schemeClr val="tx1"/>
                </a:solidFill>
                <a:latin typeface="Calibri" panose="020F0502020204030204" pitchFamily="34" charset="0"/>
              </a:defRPr>
            </a:lvl7pPr>
            <a:lvl8pPr marL="3550339" indent="-236580" eaLnBrk="0" fontAlgn="base" hangingPunct="0">
              <a:spcBef>
                <a:spcPct val="30000"/>
              </a:spcBef>
              <a:spcAft>
                <a:spcPct val="0"/>
              </a:spcAft>
              <a:defRPr sz="1200">
                <a:solidFill>
                  <a:schemeClr val="tx1"/>
                </a:solidFill>
                <a:latin typeface="Calibri" panose="020F0502020204030204" pitchFamily="34" charset="0"/>
              </a:defRPr>
            </a:lvl8pPr>
            <a:lvl9pPr marL="4023496" indent="-23658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A4E70F-65C8-4DCC-BF32-4ABDAC26CC50}" type="slidenum">
              <a:rPr lang="en-US" altLang="en-US"/>
              <a:pPr>
                <a:spcBef>
                  <a:spcPct val="0"/>
                </a:spcBef>
              </a:pPr>
              <a:t>109</a:t>
            </a:fld>
            <a:endParaRPr lang="en-US" altLang="en-US"/>
          </a:p>
        </p:txBody>
      </p:sp>
    </p:spTree>
    <p:extLst>
      <p:ext uri="{BB962C8B-B14F-4D97-AF65-F5344CB8AC3E}">
        <p14:creationId xmlns:p14="http://schemas.microsoft.com/office/powerpoint/2010/main" val="1419915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257300" y="719138"/>
            <a:ext cx="4802188" cy="3600450"/>
          </a:xfrm>
          <a:ln/>
        </p:spPr>
      </p:sp>
      <p:sp>
        <p:nvSpPr>
          <p:cNvPr id="78851" name="Notes Placeholder 2"/>
          <p:cNvSpPr>
            <a:spLocks noGrp="1"/>
          </p:cNvSpPr>
          <p:nvPr>
            <p:ph type="body" idx="1"/>
          </p:nvPr>
        </p:nvSpPr>
        <p:spPr>
          <a:noFill/>
          <a:ln/>
        </p:spPr>
        <p:txBody>
          <a:bodyPr/>
          <a:lstStyle/>
          <a:p>
            <a:pPr>
              <a:defRPr/>
            </a:pPr>
            <a:r>
              <a:rPr lang="en-US" dirty="0"/>
              <a:t>Everyone’s service history is different.  It’s not like it used to be where you are hired under CSRS and continue to work for 30-40 years with the Federal Gov’t.</a:t>
            </a:r>
          </a:p>
          <a:p>
            <a:pPr>
              <a:defRPr/>
            </a:pPr>
            <a:r>
              <a:rPr lang="en-US" dirty="0"/>
              <a:t>(See Chap 20)</a:t>
            </a:r>
          </a:p>
          <a:p>
            <a:pPr>
              <a:defRPr/>
            </a:pPr>
            <a:r>
              <a:rPr lang="en-US" dirty="0"/>
              <a:t>Factors include:</a:t>
            </a:r>
          </a:p>
          <a:p>
            <a:pPr marL="347531" indent="-347531">
              <a:buFont typeface="Arial" pitchFamily="34" charset="0"/>
              <a:buChar char="•"/>
              <a:defRPr/>
            </a:pPr>
            <a:r>
              <a:rPr lang="en-US" dirty="0"/>
              <a:t>Non-deduction or temporary time</a:t>
            </a:r>
          </a:p>
          <a:p>
            <a:pPr marL="347531" indent="-347531">
              <a:buFont typeface="Arial" pitchFamily="34" charset="0"/>
              <a:buChar char="•"/>
              <a:defRPr/>
            </a:pPr>
            <a:r>
              <a:rPr lang="en-US" dirty="0"/>
              <a:t>Service under another retirement plan for Federal employees</a:t>
            </a:r>
          </a:p>
          <a:p>
            <a:pPr marL="347531" indent="-347531">
              <a:buFont typeface="Arial" pitchFamily="34" charset="0"/>
              <a:buChar char="•"/>
              <a:defRPr/>
            </a:pPr>
            <a:r>
              <a:rPr lang="en-US" dirty="0"/>
              <a:t>Part time, Full-time, Intermittent time</a:t>
            </a:r>
          </a:p>
          <a:p>
            <a:pPr marL="347531" indent="-347531">
              <a:buFont typeface="Arial" pitchFamily="34" charset="0"/>
              <a:buChar char="•"/>
              <a:defRPr/>
            </a:pPr>
            <a:r>
              <a:rPr lang="en-US" dirty="0"/>
              <a:t>Questionable service</a:t>
            </a:r>
          </a:p>
          <a:p>
            <a:endParaRPr lang="en-US" dirty="0" smtClean="0"/>
          </a:p>
        </p:txBody>
      </p:sp>
    </p:spTree>
    <p:extLst>
      <p:ext uri="{BB962C8B-B14F-4D97-AF65-F5344CB8AC3E}">
        <p14:creationId xmlns:p14="http://schemas.microsoft.com/office/powerpoint/2010/main" val="389102670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189776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96589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57300" y="719138"/>
            <a:ext cx="4802188" cy="3600450"/>
          </a:xfrm>
          <a:ln/>
        </p:spPr>
      </p:sp>
      <p:sp>
        <p:nvSpPr>
          <p:cNvPr id="119811" name="Notes Placeholder 2"/>
          <p:cNvSpPr>
            <a:spLocks noGrp="1"/>
          </p:cNvSpPr>
          <p:nvPr>
            <p:ph type="body" idx="1"/>
          </p:nvPr>
        </p:nvSpPr>
        <p:spPr>
          <a:noFill/>
          <a:ln/>
        </p:spPr>
        <p:txBody>
          <a:bodyPr/>
          <a:lstStyle/>
          <a:p>
            <a:endParaRPr lang="en-US" sz="2100" dirty="0"/>
          </a:p>
        </p:txBody>
      </p:sp>
    </p:spTree>
    <p:extLst>
      <p:ext uri="{BB962C8B-B14F-4D97-AF65-F5344CB8AC3E}">
        <p14:creationId xmlns:p14="http://schemas.microsoft.com/office/powerpoint/2010/main" val="23928437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26166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409273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48060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725958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55533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35167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1375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257300" y="719138"/>
            <a:ext cx="4802188" cy="3600450"/>
          </a:xfrm>
          <a:ln/>
        </p:spPr>
      </p:sp>
      <p:sp>
        <p:nvSpPr>
          <p:cNvPr id="89091" name="Notes Placeholder 2"/>
          <p:cNvSpPr>
            <a:spLocks noGrp="1"/>
          </p:cNvSpPr>
          <p:nvPr>
            <p:ph type="body" idx="1"/>
          </p:nvPr>
        </p:nvSpPr>
        <p:spPr>
          <a:noFill/>
          <a:ln/>
        </p:spPr>
        <p:txBody>
          <a:bodyPr/>
          <a:lstStyle/>
          <a:p>
            <a:endParaRPr lang="en-US" sz="2100" dirty="0"/>
          </a:p>
          <a:p>
            <a:r>
              <a:rPr lang="en-US" sz="2100" dirty="0"/>
              <a:t>As a result of the NDAA of FY 2010, FERS SL was allowed to be added to the annuity computation.</a:t>
            </a:r>
          </a:p>
        </p:txBody>
      </p:sp>
    </p:spTree>
    <p:extLst>
      <p:ext uri="{BB962C8B-B14F-4D97-AF65-F5344CB8AC3E}">
        <p14:creationId xmlns:p14="http://schemas.microsoft.com/office/powerpoint/2010/main" val="35713676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44825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9075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84908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18217572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22815500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396178715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40723369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39172304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https://www.opm.gov/healthcare-insurance/life-insurance/program-information/#url=basic</a:t>
            </a:r>
            <a:endParaRPr lang="en-US" dirty="0"/>
          </a:p>
        </p:txBody>
      </p:sp>
    </p:spTree>
    <p:extLst>
      <p:ext uri="{BB962C8B-B14F-4D97-AF65-F5344CB8AC3E}">
        <p14:creationId xmlns:p14="http://schemas.microsoft.com/office/powerpoint/2010/main" val="39944849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https://www.opm.gov/healthcare-insurance/life-insurance/program-information/#url=basic</a:t>
            </a:r>
            <a:endParaRPr lang="en-US" dirty="0"/>
          </a:p>
        </p:txBody>
      </p:sp>
    </p:spTree>
    <p:extLst>
      <p:ext uri="{BB962C8B-B14F-4D97-AF65-F5344CB8AC3E}">
        <p14:creationId xmlns:p14="http://schemas.microsoft.com/office/powerpoint/2010/main" val="116484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257300" y="719138"/>
            <a:ext cx="4802188" cy="3600450"/>
          </a:xfrm>
          <a:ln/>
        </p:spPr>
      </p:sp>
      <p:sp>
        <p:nvSpPr>
          <p:cNvPr id="78851"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9515572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https://www.opm.gov/healthcare-insurance/life-insurance/program-information/#url=basic</a:t>
            </a:r>
            <a:endParaRPr lang="en-US" dirty="0"/>
          </a:p>
        </p:txBody>
      </p:sp>
    </p:spTree>
    <p:extLst>
      <p:ext uri="{BB962C8B-B14F-4D97-AF65-F5344CB8AC3E}">
        <p14:creationId xmlns:p14="http://schemas.microsoft.com/office/powerpoint/2010/main" val="32601536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https://www.opm.gov/healthcare-insurance/life-insurance/program-information/#url=basic</a:t>
            </a:r>
            <a:endParaRPr lang="en-US" dirty="0"/>
          </a:p>
        </p:txBody>
      </p:sp>
    </p:spTree>
    <p:extLst>
      <p:ext uri="{BB962C8B-B14F-4D97-AF65-F5344CB8AC3E}">
        <p14:creationId xmlns:p14="http://schemas.microsoft.com/office/powerpoint/2010/main" val="1699208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57300" y="719138"/>
            <a:ext cx="4802188" cy="3600450"/>
          </a:xfrm>
          <a:ln/>
        </p:spPr>
      </p:sp>
      <p:sp>
        <p:nvSpPr>
          <p:cNvPr id="119811" name="Notes Placeholder 2"/>
          <p:cNvSpPr>
            <a:spLocks noGrp="1"/>
          </p:cNvSpPr>
          <p:nvPr>
            <p:ph type="body" idx="1"/>
          </p:nvPr>
        </p:nvSpPr>
        <p:spPr>
          <a:noFill/>
          <a:ln/>
        </p:spPr>
        <p:txBody>
          <a:bodyPr/>
          <a:lstStyle/>
          <a:p>
            <a:endParaRPr lang="en-US" sz="2100" dirty="0"/>
          </a:p>
        </p:txBody>
      </p:sp>
    </p:spTree>
    <p:extLst>
      <p:ext uri="{BB962C8B-B14F-4D97-AF65-F5344CB8AC3E}">
        <p14:creationId xmlns:p14="http://schemas.microsoft.com/office/powerpoint/2010/main" val="31509380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227404612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pPr defTabSz="914215">
              <a:defRPr/>
            </a:pPr>
            <a:r>
              <a:rPr lang="en-US" sz="2400" b="1" dirty="0"/>
              <a:t>HANDOUT #</a:t>
            </a:r>
            <a:r>
              <a:rPr lang="en-US" sz="2400" b="1" dirty="0" smtClean="0"/>
              <a:t>17 Changes to TSP Withdrawal Options</a:t>
            </a:r>
            <a:endParaRPr lang="en-US" sz="2400" b="1" dirty="0"/>
          </a:p>
          <a:p>
            <a:r>
              <a:rPr lang="en-US" sz="2100" dirty="0"/>
              <a:t>https://content.govdelivery.com/accounts/USTSP/bulletins/264d507</a:t>
            </a:r>
          </a:p>
        </p:txBody>
      </p:sp>
    </p:spTree>
    <p:extLst>
      <p:ext uri="{BB962C8B-B14F-4D97-AF65-F5344CB8AC3E}">
        <p14:creationId xmlns:p14="http://schemas.microsoft.com/office/powerpoint/2010/main" val="2057646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28797253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28943046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2538" y="717550"/>
            <a:ext cx="4794250" cy="3595688"/>
          </a:xfrm>
          <a:ln/>
        </p:spPr>
      </p:sp>
      <p:sp>
        <p:nvSpPr>
          <p:cNvPr id="118787" name="Notes Placeholder 2"/>
          <p:cNvSpPr>
            <a:spLocks noGrp="1"/>
          </p:cNvSpPr>
          <p:nvPr>
            <p:ph type="body" idx="1"/>
          </p:nvPr>
        </p:nvSpPr>
        <p:spPr>
          <a:noFill/>
          <a:ln/>
        </p:spPr>
        <p:txBody>
          <a:bodyPr/>
          <a:lstStyle/>
          <a:p>
            <a:r>
              <a:rPr lang="en-US" sz="2100">
                <a:hlinkClick r:id="rId3"/>
              </a:rPr>
              <a:t>http://apps.opm.gov/Listserv_Apps/list-sub.cfm</a:t>
            </a:r>
            <a:endParaRPr lang="en-US" sz="2100" dirty="0"/>
          </a:p>
        </p:txBody>
      </p:sp>
    </p:spTree>
    <p:extLst>
      <p:ext uri="{BB962C8B-B14F-4D97-AF65-F5344CB8AC3E}">
        <p14:creationId xmlns:p14="http://schemas.microsoft.com/office/powerpoint/2010/main" val="7259772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pPr fontAlgn="t"/>
            <a:r>
              <a:rPr lang="en-US" sz="2100" b="1" dirty="0"/>
              <a:t>https://www.tsp.gov/InvestmentFunds/FundsOverview/expenseRatio.html </a:t>
            </a:r>
            <a:r>
              <a:rPr lang="en-US" sz="2100" dirty="0"/>
              <a:t>The information on this slide is current as of 1/16/20.</a:t>
            </a:r>
            <a:r>
              <a:rPr lang="en-US" sz="2100" b="1" dirty="0"/>
              <a:t/>
            </a:r>
            <a:br>
              <a:rPr lang="en-US" sz="2100" b="1" dirty="0"/>
            </a:br>
            <a:r>
              <a:rPr lang="en-US" sz="2100" b="1" dirty="0"/>
              <a:t/>
            </a:r>
            <a:br>
              <a:rPr lang="en-US" sz="2100" b="1" dirty="0"/>
            </a:br>
            <a:r>
              <a:rPr lang="en-US" sz="2100" dirty="0"/>
              <a:t>Fees associated with securities lending are not included in 2018 administrative expenses. Consistent with standard practice in the industry, they are charged in addition to administrative expenses. Other expenses are disclosed in the financial statements and will be available in the April 2019 </a:t>
            </a:r>
            <a:r>
              <a:rPr lang="en-US" sz="2100" i="1" dirty="0">
                <a:hlinkClick r:id="rId3"/>
              </a:rPr>
              <a:t>Highlights</a:t>
            </a:r>
            <a:r>
              <a:rPr lang="en-US" sz="2100" dirty="0"/>
              <a:t>.</a:t>
            </a:r>
            <a:endParaRPr lang="en-US" sz="2100" b="1" dirty="0"/>
          </a:p>
          <a:p>
            <a:r>
              <a:rPr lang="en-US" sz="2100" dirty="0"/>
              <a:t>https://www.tsp.gov/keepingscore/index.html</a:t>
            </a:r>
          </a:p>
        </p:txBody>
      </p:sp>
    </p:spTree>
    <p:extLst>
      <p:ext uri="{BB962C8B-B14F-4D97-AF65-F5344CB8AC3E}">
        <p14:creationId xmlns:p14="http://schemas.microsoft.com/office/powerpoint/2010/main" val="7623126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630977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ELM 582.3 Part-Time Service</a:t>
            </a:r>
          </a:p>
          <a:p>
            <a:r>
              <a:rPr lang="en-US" dirty="0"/>
              <a:t>Retirement benefits that include part-time employment will be prorated by a ratio of the part-time hours worked to the number of hours a full-time employee would have worked.</a:t>
            </a:r>
            <a:endParaRPr lang="en-US" sz="1000" dirty="0"/>
          </a:p>
          <a:p>
            <a:pPr>
              <a:buFont typeface="Wingdings" panose="05000000000000000000" pitchFamily="2" charset="2"/>
              <a:buChar char="§"/>
            </a:pPr>
            <a:r>
              <a:rPr lang="en-US" dirty="0"/>
              <a:t>Compute the actual time worked, and the number of full-time hours that could have been worked, for all periods of part time service (performed on or after April 7, 1986 for CSRS).</a:t>
            </a:r>
            <a:endParaRPr lang="en-US" sz="1000" dirty="0"/>
          </a:p>
          <a:p>
            <a:pPr>
              <a:buFont typeface="Wingdings" panose="05000000000000000000" pitchFamily="2" charset="2"/>
              <a:buChar char="§"/>
            </a:pPr>
            <a:r>
              <a:rPr lang="en-US" dirty="0"/>
              <a:t>Include time worked in excess of the scheduled part-time tour of duty, not to exceed full-time credit, in the computation of the actual time worked. </a:t>
            </a:r>
            <a:endParaRPr lang="en-US" sz="1000" dirty="0"/>
          </a:p>
          <a:p>
            <a:pPr>
              <a:buFont typeface="Wingdings" panose="05000000000000000000" pitchFamily="2" charset="2"/>
              <a:buChar char="§"/>
            </a:pPr>
            <a:r>
              <a:rPr lang="en-US" dirty="0"/>
              <a:t>Include periods of creditable time in a </a:t>
            </a:r>
            <a:r>
              <a:rPr lang="en-US" dirty="0" err="1"/>
              <a:t>nonpay</a:t>
            </a:r>
            <a:r>
              <a:rPr lang="en-US" dirty="0"/>
              <a:t> (LWOP) status in the computation of actual time worked. The "actual time worked" during </a:t>
            </a:r>
            <a:r>
              <a:rPr lang="en-US" dirty="0" err="1"/>
              <a:t>nonpay</a:t>
            </a:r>
            <a:r>
              <a:rPr lang="en-US" dirty="0"/>
              <a:t> status is based on the tour of duty in effect immediately before entry into the </a:t>
            </a:r>
            <a:r>
              <a:rPr lang="en-US" dirty="0" err="1"/>
              <a:t>nonpay</a:t>
            </a:r>
            <a:r>
              <a:rPr lang="en-US" dirty="0"/>
              <a:t> status.</a:t>
            </a:r>
            <a:endParaRPr lang="en-US" sz="800" dirty="0"/>
          </a:p>
          <a:p>
            <a:pPr>
              <a:buFont typeface="Wingdings" panose="05000000000000000000" pitchFamily="2" charset="2"/>
              <a:buChar char="§"/>
            </a:pPr>
            <a:r>
              <a:rPr lang="en-US" dirty="0"/>
              <a:t>Divide the total actual hours worked by the total full-time hours to obtain the CSRS proration factor (round to the nearest percent).</a:t>
            </a:r>
          </a:p>
          <a:p>
            <a:pPr>
              <a:buFont typeface="Wingdings" panose="05000000000000000000" pitchFamily="2" charset="2"/>
              <a:buChar char="§"/>
            </a:pPr>
            <a:r>
              <a:rPr lang="en-US" dirty="0"/>
              <a:t> You can request an annuity estimate from USPS Shared Services that includes calculation of part time service.</a:t>
            </a:r>
            <a:endParaRPr lang="en-US" sz="1000" dirty="0"/>
          </a:p>
          <a:p>
            <a:pPr>
              <a:buFont typeface="Wingdings" panose="05000000000000000000" pitchFamily="2" charset="2"/>
              <a:buChar char="§"/>
            </a:pPr>
            <a:r>
              <a:rPr lang="en-US" dirty="0"/>
              <a:t>See section 5 of the Blue Book – General retirement information Question 4 in the CSRS book, question 11 in the FERS book:</a:t>
            </a:r>
            <a:endParaRPr lang="en-US" sz="1100" dirty="0"/>
          </a:p>
          <a:p>
            <a:pPr>
              <a:buFont typeface="Wingdings" panose="05000000000000000000" pitchFamily="2" charset="2"/>
              <a:buChar char="§"/>
            </a:pPr>
            <a:r>
              <a:rPr lang="en-US" i="1" dirty="0"/>
              <a:t>The high-3 calculation for part-time employees may differ; such employees may request a NARECS annuity estimate through the HR Shared Service Center and the high-3 amount will be shown on it</a:t>
            </a:r>
          </a:p>
          <a:p>
            <a:endParaRPr lang="en-US" dirty="0"/>
          </a:p>
        </p:txBody>
      </p:sp>
    </p:spTree>
    <p:extLst>
      <p:ext uri="{BB962C8B-B14F-4D97-AF65-F5344CB8AC3E}">
        <p14:creationId xmlns:p14="http://schemas.microsoft.com/office/powerpoint/2010/main" val="346721424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t>https://www.tsp.gov/PlanParticipation/LoansAndWithdrawals/withdrawals/index.html</a:t>
            </a:r>
          </a:p>
        </p:txBody>
      </p:sp>
    </p:spTree>
    <p:extLst>
      <p:ext uri="{BB962C8B-B14F-4D97-AF65-F5344CB8AC3E}">
        <p14:creationId xmlns:p14="http://schemas.microsoft.com/office/powerpoint/2010/main" val="309104485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t>https://www.tsp.gov/PlanParticipation/LoansAndWithdrawals/withdrawals/specialConsiderations.html#rmd</a:t>
            </a:r>
          </a:p>
        </p:txBody>
      </p:sp>
    </p:spTree>
    <p:extLst>
      <p:ext uri="{BB962C8B-B14F-4D97-AF65-F5344CB8AC3E}">
        <p14:creationId xmlns:p14="http://schemas.microsoft.com/office/powerpoint/2010/main" val="215386357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t>https://www.tsp.gov/PlanParticipation/LoansAndWithdrawals/withdrawals/withdrawingAccount.html</a:t>
            </a:r>
          </a:p>
          <a:p>
            <a:r>
              <a:rPr lang="en-US" sz="2100" dirty="0"/>
              <a:t>https://www.tsp.gov/PDF/formspubs/tspbk02.pdf</a:t>
            </a:r>
          </a:p>
        </p:txBody>
      </p:sp>
    </p:spTree>
    <p:extLst>
      <p:ext uri="{BB962C8B-B14F-4D97-AF65-F5344CB8AC3E}">
        <p14:creationId xmlns:p14="http://schemas.microsoft.com/office/powerpoint/2010/main" val="134281126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16025" y="708025"/>
            <a:ext cx="4724400" cy="3543300"/>
          </a:xfrm>
          <a:ln/>
        </p:spPr>
      </p:sp>
      <p:sp>
        <p:nvSpPr>
          <p:cNvPr id="118787" name="Notes Placeholder 2"/>
          <p:cNvSpPr>
            <a:spLocks noGrp="1"/>
          </p:cNvSpPr>
          <p:nvPr>
            <p:ph type="body" idx="1"/>
          </p:nvPr>
        </p:nvSpPr>
        <p:spPr>
          <a:noFill/>
          <a:ln/>
        </p:spPr>
        <p:txBody>
          <a:bodyPr/>
          <a:lstStyle/>
          <a:p>
            <a:pPr defTabSz="897143">
              <a:defRPr/>
            </a:pPr>
            <a:r>
              <a:rPr lang="en-US" sz="2400" b="1" dirty="0"/>
              <a:t>PASS OUT ALL REMAINING HANDOUTS #13 – 17 (THE TSP HANDOUT IS #17)</a:t>
            </a:r>
          </a:p>
          <a:p>
            <a:r>
              <a:rPr lang="en-US" sz="2100" dirty="0"/>
              <a:t>https://www.tsp.gov/PDF/formspubs/tspfs10.pdf</a:t>
            </a:r>
          </a:p>
          <a:p>
            <a:r>
              <a:rPr lang="en-US" sz="2100" b="1" dirty="0"/>
              <a:t>Important:</a:t>
            </a:r>
            <a:r>
              <a:rPr lang="en-US" sz="2100" dirty="0"/>
              <a:t> Note that changing the amount or frequency of your payments is not valid for payments based on life expectancy. So TSP will change your payments to fixed-dollar-amount payments if you request such a change. </a:t>
            </a:r>
            <a:r>
              <a:rPr lang="en-US" sz="2100" b="1" dirty="0"/>
              <a:t>You cannot change from payments of a fixed dollar amount to payments based on life expectancy, so this change will be permanent.</a:t>
            </a:r>
            <a:endParaRPr lang="en-US" sz="2100" dirty="0"/>
          </a:p>
        </p:txBody>
      </p:sp>
    </p:spTree>
    <p:extLst>
      <p:ext uri="{BB962C8B-B14F-4D97-AF65-F5344CB8AC3E}">
        <p14:creationId xmlns:p14="http://schemas.microsoft.com/office/powerpoint/2010/main" val="339157245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t>https://www.tsp.gov/PDF/formspubs/tspbk33.pdf  </a:t>
            </a:r>
          </a:p>
          <a:p>
            <a:r>
              <a:rPr lang="en-US" sz="2100" dirty="0"/>
              <a:t>https://www.tsp.gov/PDF/formspubs/tspfs24.pdf</a:t>
            </a:r>
            <a:endParaRPr lang="en-US" sz="2100" b="1" dirty="0"/>
          </a:p>
          <a:p>
            <a:r>
              <a:rPr lang="en-US" dirty="0"/>
              <a:t>If I buy a Single Life Annuity </a:t>
            </a:r>
            <a:r>
              <a:rPr lang="en-US" dirty="0" smtClean="0"/>
              <a:t>will </a:t>
            </a:r>
            <a:r>
              <a:rPr lang="en-US" dirty="0"/>
              <a:t>there be </a:t>
            </a:r>
            <a:r>
              <a:rPr lang="en-US" dirty="0" smtClean="0"/>
              <a:t>payments </a:t>
            </a:r>
            <a:r>
              <a:rPr lang="en-US" dirty="0"/>
              <a:t>to my beneficiaries after my death? </a:t>
            </a:r>
            <a:r>
              <a:rPr lang="en-US" dirty="0" smtClean="0"/>
              <a:t>Possibly.</a:t>
            </a:r>
            <a:endParaRPr lang="en-US" dirty="0"/>
          </a:p>
          <a:p>
            <a:r>
              <a:rPr lang="en-US" dirty="0" smtClean="0"/>
              <a:t>When </a:t>
            </a:r>
            <a:r>
              <a:rPr lang="en-US" dirty="0"/>
              <a:t>you </a:t>
            </a:r>
            <a:r>
              <a:rPr lang="en-US" dirty="0" smtClean="0"/>
              <a:t>die, </a:t>
            </a:r>
            <a:r>
              <a:rPr lang="en-US" dirty="0"/>
              <a:t>the remainder </a:t>
            </a:r>
            <a:r>
              <a:rPr lang="en-US" dirty="0" smtClean="0"/>
              <a:t>of the </a:t>
            </a:r>
            <a:r>
              <a:rPr lang="en-US" dirty="0"/>
              <a:t>amount used to purchase your annuity (if any) belongs to </a:t>
            </a:r>
            <a:r>
              <a:rPr lang="en-US" dirty="0" smtClean="0"/>
              <a:t>the </a:t>
            </a:r>
            <a:r>
              <a:rPr lang="en-US" dirty="0"/>
              <a:t>annuity provider, UNLESS you choose an annuity that pays benefits </a:t>
            </a:r>
            <a:r>
              <a:rPr lang="en-US" dirty="0" smtClean="0"/>
              <a:t>to a </a:t>
            </a:r>
            <a:r>
              <a:rPr lang="en-US" dirty="0"/>
              <a:t>survivor </a:t>
            </a:r>
            <a:r>
              <a:rPr lang="en-US" dirty="0" smtClean="0"/>
              <a:t>or joint annuitant, or </a:t>
            </a:r>
            <a:r>
              <a:rPr lang="en-US" dirty="0"/>
              <a:t>that gives </a:t>
            </a:r>
            <a:r>
              <a:rPr lang="en-US" dirty="0" smtClean="0"/>
              <a:t>you the </a:t>
            </a:r>
            <a:r>
              <a:rPr lang="en-US" dirty="0"/>
              <a:t>option </a:t>
            </a:r>
            <a:r>
              <a:rPr lang="en-US" dirty="0" smtClean="0"/>
              <a:t>to </a:t>
            </a:r>
            <a:r>
              <a:rPr lang="en-US" dirty="0"/>
              <a:t>name beneficiary(</a:t>
            </a:r>
            <a:r>
              <a:rPr lang="en-US" dirty="0" err="1"/>
              <a:t>ies</a:t>
            </a:r>
            <a:r>
              <a:rPr lang="en-US" dirty="0" smtClean="0"/>
              <a:t>).</a:t>
            </a:r>
            <a:r>
              <a:rPr lang="en-US" sz="2100" b="1" dirty="0"/>
              <a:t> </a:t>
            </a:r>
          </a:p>
          <a:p>
            <a:r>
              <a:rPr lang="en-US" sz="2100" b="1" dirty="0"/>
              <a:t>Providing for Beneficiaries    https://www.tsp.gov/PlanParticipation/BeneficiaryParticipants/annuitiesbp/beneficiaries.html</a:t>
            </a:r>
          </a:p>
          <a:p>
            <a:r>
              <a:rPr lang="en-US" sz="2100" dirty="0"/>
              <a:t>There are two additional annuity features available: the </a:t>
            </a:r>
            <a:r>
              <a:rPr lang="en-US" sz="2100" u="sng" dirty="0"/>
              <a:t>cash refund feature </a:t>
            </a:r>
            <a:r>
              <a:rPr lang="en-US" sz="2100" dirty="0"/>
              <a:t>and the </a:t>
            </a:r>
            <a:r>
              <a:rPr lang="en-US" sz="2100" u="sng" dirty="0"/>
              <a:t>10-year certain feature</a:t>
            </a:r>
            <a:r>
              <a:rPr lang="en-US" sz="2100" dirty="0"/>
              <a:t>. Under certain circumstances, these features will provide payments to your named beneficiary. When you choose one of these features, your monthly payments will be less than they would have been if you had chosen an annuity without either of these features.</a:t>
            </a:r>
          </a:p>
          <a:p>
            <a:r>
              <a:rPr lang="en-US" sz="2100" b="1" dirty="0"/>
              <a:t>Cash refund.</a:t>
            </a:r>
            <a:r>
              <a:rPr lang="en-US" sz="2100" dirty="0"/>
              <a:t> If you (and your joint annuitant, if applicable) die before the amount used to purchase your annuity has been paid out, the remaining amount will be paid to your beneficiary in a lump sum. This feature can be combined with either a single life or a joint life annuity, and with level or increasing payments.</a:t>
            </a:r>
          </a:p>
          <a:p>
            <a:r>
              <a:rPr lang="en-US" sz="2100" b="1" dirty="0"/>
              <a:t>Ten-year certain</a:t>
            </a:r>
            <a:r>
              <a:rPr lang="en-US" sz="2100" dirty="0"/>
              <a:t>. If you die before receiving annuity payments for the initial 10-year period, payments will continue to your beneficiary for the rest of the10-year period. If you live beyond the 10-year period, you will continue to receive payments, but no payments will be made to a beneficiary when you die. This feature can be combined with a single life annuity with either level or increasing payments. It cannot be combined with a joint life annuity.</a:t>
            </a:r>
          </a:p>
          <a:p>
            <a:endParaRPr lang="en-US" sz="2100" dirty="0"/>
          </a:p>
        </p:txBody>
      </p:sp>
    </p:spTree>
    <p:extLst>
      <p:ext uri="{BB962C8B-B14F-4D97-AF65-F5344CB8AC3E}">
        <p14:creationId xmlns:p14="http://schemas.microsoft.com/office/powerpoint/2010/main" val="2874403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35020920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57300" y="719138"/>
            <a:ext cx="4802188" cy="3600450"/>
          </a:xfrm>
          <a:ln/>
        </p:spPr>
      </p:sp>
      <p:sp>
        <p:nvSpPr>
          <p:cNvPr id="119811" name="Notes Placeholder 2"/>
          <p:cNvSpPr>
            <a:spLocks noGrp="1"/>
          </p:cNvSpPr>
          <p:nvPr>
            <p:ph type="body" idx="1"/>
          </p:nvPr>
        </p:nvSpPr>
        <p:spPr>
          <a:noFill/>
          <a:ln/>
        </p:spPr>
        <p:txBody>
          <a:bodyPr/>
          <a:lstStyle/>
          <a:p>
            <a:endParaRPr lang="en-US" sz="2100" dirty="0"/>
          </a:p>
        </p:txBody>
      </p:sp>
    </p:spTree>
    <p:extLst>
      <p:ext uri="{BB962C8B-B14F-4D97-AF65-F5344CB8AC3E}">
        <p14:creationId xmlns:p14="http://schemas.microsoft.com/office/powerpoint/2010/main" val="25980900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790587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206623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56200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257300" y="719138"/>
            <a:ext cx="4802188" cy="3600450"/>
          </a:xfrm>
          <a:ln/>
        </p:spPr>
      </p:sp>
      <p:sp>
        <p:nvSpPr>
          <p:cNvPr id="79875"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31611629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73063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younger than full retirement age during all of 2019, Social Security deducts $1 from your benefits for each $2 you earn above $17,640.</a:t>
            </a:r>
          </a:p>
          <a:p>
            <a:r>
              <a:rPr lang="en-US" dirty="0" smtClean="0"/>
              <a:t>If you reach full retirement age during 2019, Social Security deducts $1 from your benefits for each $3 you earn above $46,920 until the month you reach full retirement age.</a:t>
            </a:r>
          </a:p>
          <a:p>
            <a:r>
              <a:rPr lang="en-US" dirty="0" smtClean="0"/>
              <a:t>https://www.ssa.gov/planners/retire/whileworking.html</a:t>
            </a:r>
          </a:p>
          <a:p>
            <a:r>
              <a:rPr lang="en-US" dirty="0" smtClean="0"/>
              <a:t>Although the earnings offset limit is the same for the Special Annuity Supplement and Early Social Security benefits ($17,640 in 2019), the method of offset is not. </a:t>
            </a:r>
          </a:p>
          <a:p>
            <a:r>
              <a:rPr lang="en-US" dirty="0" smtClean="0"/>
              <a:t>Special Annuity Supplement offsets are applied the year following a year of excess earnings.</a:t>
            </a:r>
          </a:p>
          <a:p>
            <a:r>
              <a:rPr lang="en-US" dirty="0" smtClean="0"/>
              <a:t>Early Social Security benefits offsets are applied the same year as the excess earnings, based on estimates</a:t>
            </a:r>
          </a:p>
          <a:p>
            <a:r>
              <a:rPr lang="en-US" dirty="0" smtClean="0"/>
              <a:t>If you work for someone else, only your wages count toward Social Security’s earnings limits. </a:t>
            </a:r>
          </a:p>
          <a:p>
            <a:r>
              <a:rPr lang="en-US" dirty="0" smtClean="0"/>
              <a:t>If you’re self-employed, Social Security counts only your net earnings from self-employment. </a:t>
            </a:r>
          </a:p>
          <a:p>
            <a:r>
              <a:rPr lang="en-US" dirty="0" smtClean="0"/>
              <a:t>For the earnings limits, Social Security does not count income such as other government benefits, investment earnings, interest, pensions, annuities, and capital gains. </a:t>
            </a:r>
          </a:p>
          <a:p>
            <a:r>
              <a:rPr lang="en-US" dirty="0" smtClean="0"/>
              <a:t>Social Security Taxation</a:t>
            </a:r>
          </a:p>
          <a:p>
            <a:r>
              <a:rPr lang="en-US" dirty="0" smtClean="0"/>
              <a:t>If you file a federal tax return as an “individual,” and your combined income is between $25,000 and $34,000, you may have to pay taxes on up to 50 percent of your Social Security benefits. If your combined income is more than $34,000, up to 85 percent of your Social Security benefits is subject to income tax. </a:t>
            </a:r>
          </a:p>
          <a:p>
            <a:r>
              <a:rPr lang="en-US" dirty="0" smtClean="0"/>
              <a:t>If you file a joint return, you may have to pay taxes on 50 percent of your benefits if you and your spouse have a combined income that is between $32,000 and $44,000. If your combined income is more than $44,000, up to 85 percent of your Social Security benefits is subject to income tax. </a:t>
            </a:r>
          </a:p>
          <a:p>
            <a:r>
              <a:rPr lang="en-US" dirty="0" smtClean="0"/>
              <a:t>If you’re married and file a separate return, you probably will pay taxes on your benefits. </a:t>
            </a:r>
          </a:p>
          <a:p>
            <a:endParaRPr lang="en-US" dirty="0" smtClean="0"/>
          </a:p>
          <a:p>
            <a:endParaRPr lang="en-US" dirty="0"/>
          </a:p>
        </p:txBody>
      </p:sp>
    </p:spTree>
    <p:extLst>
      <p:ext uri="{BB962C8B-B14F-4D97-AF65-F5344CB8AC3E}">
        <p14:creationId xmlns:p14="http://schemas.microsoft.com/office/powerpoint/2010/main" val="4610730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4347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268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969393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74995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490013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257300" y="719138"/>
            <a:ext cx="4802188" cy="3600450"/>
          </a:xfrm>
          <a:ln/>
        </p:spPr>
      </p:sp>
      <p:sp>
        <p:nvSpPr>
          <p:cNvPr id="65539" name="Notes Placeholder 2"/>
          <p:cNvSpPr>
            <a:spLocks noGrp="1"/>
          </p:cNvSpPr>
          <p:nvPr>
            <p:ph type="body" idx="1"/>
          </p:nvPr>
        </p:nvSpPr>
        <p:spPr>
          <a:xfrm>
            <a:off x="160688" y="4361207"/>
            <a:ext cx="7010400" cy="4520238"/>
          </a:xfrm>
          <a:noFill/>
          <a:ln/>
        </p:spPr>
        <p:txBody>
          <a:bodyPr/>
          <a:lstStyle/>
          <a:p>
            <a:r>
              <a:rPr lang="en-US" sz="1900" b="1" dirty="0"/>
              <a:t>CSRS-</a:t>
            </a:r>
            <a:r>
              <a:rPr lang="en-US" sz="1900" dirty="0"/>
              <a:t>The Civil Service Retirement Act, which became effective on August 1, 1920, established a retirement system for certain Federal employees.  The Civil Service Retirement System (CSRS) is a defined benefit, contributory retirement system.  Employees share in the expense of the annuities to which they become entitled. CSRS covered employees contribute 7, 7 1/2 or 8 percent of pay to CSRS and, while they generally pay no Social Security retirement, survivor and disability (OASDI) tax, they must pay the Medicare tax (currently 1.45 percent of pay).  The employing agency matches the employee's CSRS contributions.</a:t>
            </a:r>
          </a:p>
          <a:p>
            <a:endParaRPr lang="en-US" sz="1900" dirty="0"/>
          </a:p>
          <a:p>
            <a:r>
              <a:rPr lang="en-US" sz="1900" dirty="0"/>
              <a:t>CSRS employees may increase their earned annuity by contributing up to 10 percent of the basic pay for their creditable service to a voluntary contribution account.  See Chap 31 &amp; SF2804.</a:t>
            </a:r>
          </a:p>
          <a:p>
            <a:endParaRPr lang="en-US" sz="1900" dirty="0"/>
          </a:p>
          <a:p>
            <a:r>
              <a:rPr lang="en-US" sz="1900" dirty="0"/>
              <a:t>Employees may also contribute a portion of pay to the Thrift Savings Plan (TSP).  There is no Government contribution, but the employee contributions are tax-deferred.  For more information about TSP, see the </a:t>
            </a:r>
            <a:r>
              <a:rPr lang="en-US" sz="1900" dirty="0">
                <a:hlinkClick r:id="rId3"/>
              </a:rPr>
              <a:t>TSP website</a:t>
            </a:r>
            <a:r>
              <a:rPr lang="en-US" sz="1900" dirty="0"/>
              <a:t>. </a:t>
            </a:r>
          </a:p>
          <a:p>
            <a:endParaRPr lang="en-US" sz="1900" dirty="0"/>
          </a:p>
        </p:txBody>
      </p:sp>
    </p:spTree>
    <p:extLst>
      <p:ext uri="{BB962C8B-B14F-4D97-AF65-F5344CB8AC3E}">
        <p14:creationId xmlns:p14="http://schemas.microsoft.com/office/powerpoint/2010/main" val="3656063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786096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907379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640433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791210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210475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257300" y="719138"/>
            <a:ext cx="4802188" cy="3600450"/>
          </a:xfrm>
          <a:ln/>
        </p:spPr>
      </p:sp>
      <p:sp>
        <p:nvSpPr>
          <p:cNvPr id="80899"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181320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257300" y="719138"/>
            <a:ext cx="4802188" cy="3600450"/>
          </a:xfrm>
          <a:ln/>
        </p:spPr>
      </p:sp>
      <p:sp>
        <p:nvSpPr>
          <p:cNvPr id="91139" name="Notes Placeholder 2"/>
          <p:cNvSpPr>
            <a:spLocks noGrp="1"/>
          </p:cNvSpPr>
          <p:nvPr>
            <p:ph type="body" idx="1"/>
          </p:nvPr>
        </p:nvSpPr>
        <p:spPr>
          <a:xfrm>
            <a:off x="424076" y="4561234"/>
            <a:ext cx="6158948" cy="4320213"/>
          </a:xfrm>
          <a:noFill/>
          <a:ln/>
        </p:spPr>
        <p:txBody>
          <a:bodyPr/>
          <a:lstStyle/>
          <a:p>
            <a:r>
              <a:rPr lang="en-US" sz="2100" dirty="0"/>
              <a:t>Who can tell me what is involved in calculating the annuity?</a:t>
            </a:r>
          </a:p>
        </p:txBody>
      </p:sp>
    </p:spTree>
    <p:extLst>
      <p:ext uri="{BB962C8B-B14F-4D97-AF65-F5344CB8AC3E}">
        <p14:creationId xmlns:p14="http://schemas.microsoft.com/office/powerpoint/2010/main" val="3372736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9787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1257300" y="719138"/>
            <a:ext cx="4802188" cy="3600450"/>
          </a:xfrm>
          <a:ln/>
        </p:spPr>
      </p:sp>
      <p:sp>
        <p:nvSpPr>
          <p:cNvPr id="78851"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892443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5">
              <a:defRPr/>
            </a:pPr>
            <a:r>
              <a:rPr lang="en-US" b="1" dirty="0"/>
              <a:t>HANDOUTS #1 &amp; 2</a:t>
            </a:r>
          </a:p>
          <a:p>
            <a:endParaRPr lang="en-US" dirty="0" smtClean="0"/>
          </a:p>
          <a:p>
            <a:r>
              <a:rPr lang="en-US" dirty="0" smtClean="0"/>
              <a:t>CSRS FERS Handbook 50A2.1-2B       https://www.opm.gov/retirement-services/publications-forms/csrsfers-handbook/c050.pdf  See p.5</a:t>
            </a:r>
          </a:p>
          <a:p>
            <a:r>
              <a:rPr lang="en-US" dirty="0" smtClean="0"/>
              <a:t>Calculating Length of Service </a:t>
            </a:r>
          </a:p>
          <a:p>
            <a:r>
              <a:rPr lang="en-US" dirty="0" smtClean="0"/>
              <a:t>Length of service for annuity computation purposes is based on whole months (30 days). To determine the total length of service for annuity computation purposes, add all creditable civilian and military service and the period represented by the unused sick leave; then eliminate any fractional part of a month.</a:t>
            </a:r>
          </a:p>
          <a:p>
            <a:endParaRPr lang="en-US" dirty="0"/>
          </a:p>
        </p:txBody>
      </p:sp>
    </p:spTree>
    <p:extLst>
      <p:ext uri="{BB962C8B-B14F-4D97-AF65-F5344CB8AC3E}">
        <p14:creationId xmlns:p14="http://schemas.microsoft.com/office/powerpoint/2010/main" val="1530334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257300" y="719138"/>
            <a:ext cx="4802188" cy="3600450"/>
          </a:xfrm>
          <a:ln/>
        </p:spPr>
      </p:sp>
      <p:sp>
        <p:nvSpPr>
          <p:cNvPr id="68611" name="Notes Placeholder 2"/>
          <p:cNvSpPr>
            <a:spLocks noGrp="1"/>
          </p:cNvSpPr>
          <p:nvPr>
            <p:ph type="body" idx="1"/>
          </p:nvPr>
        </p:nvSpPr>
        <p:spPr>
          <a:xfrm>
            <a:off x="245165" y="4361207"/>
            <a:ext cx="6925918" cy="4520238"/>
          </a:xfrm>
          <a:noFill/>
          <a:ln/>
        </p:spPr>
        <p:txBody>
          <a:bodyPr/>
          <a:lstStyle/>
          <a:p>
            <a:r>
              <a:rPr lang="en-US" sz="1900" b="1" dirty="0">
                <a:solidFill>
                  <a:srgbClr val="FF0000"/>
                </a:solidFill>
              </a:rPr>
              <a:t>FERS-</a:t>
            </a:r>
            <a:r>
              <a:rPr lang="en-US" sz="1900" dirty="0"/>
              <a:t>Congress created the Federal Employees Retirement System (FERS) in 1986, and it became effective on January 1, 1987.  Since that time, new Federal civilian employees who have retirement coverage are covered by FERS.</a:t>
            </a:r>
          </a:p>
          <a:p>
            <a:endParaRPr lang="en-US" sz="1900" dirty="0"/>
          </a:p>
          <a:p>
            <a:r>
              <a:rPr lang="en-US" sz="1900" dirty="0"/>
              <a:t>FERS is a retirement plan that provides benefits from three different sources:   a </a:t>
            </a:r>
            <a:r>
              <a:rPr lang="en-US" sz="1900" i="1" dirty="0"/>
              <a:t>Basic Benefit Plan</a:t>
            </a:r>
            <a:r>
              <a:rPr lang="en-US" sz="1900" dirty="0"/>
              <a:t>, </a:t>
            </a:r>
            <a:r>
              <a:rPr lang="en-US" sz="1900" i="1" dirty="0"/>
              <a:t>Social Security</a:t>
            </a:r>
            <a:r>
              <a:rPr 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sz="1900" dirty="0"/>
          </a:p>
          <a:p>
            <a:r>
              <a:rPr 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sz="1900" dirty="0"/>
          </a:p>
          <a:p>
            <a:endParaRPr lang="en-US" sz="1900" dirty="0"/>
          </a:p>
          <a:p>
            <a:endParaRPr lang="en-US" sz="1900" dirty="0"/>
          </a:p>
        </p:txBody>
      </p:sp>
    </p:spTree>
    <p:extLst>
      <p:ext uri="{BB962C8B-B14F-4D97-AF65-F5344CB8AC3E}">
        <p14:creationId xmlns:p14="http://schemas.microsoft.com/office/powerpoint/2010/main" val="133656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43000" y="682625"/>
            <a:ext cx="4573588" cy="3430588"/>
          </a:xfrm>
          <a:ln/>
        </p:spPr>
      </p:sp>
      <p:sp>
        <p:nvSpPr>
          <p:cNvPr id="118787" name="Notes Placeholder 2"/>
          <p:cNvSpPr>
            <a:spLocks noGrp="1"/>
          </p:cNvSpPr>
          <p:nvPr>
            <p:ph type="body" idx="1"/>
          </p:nvPr>
        </p:nvSpPr>
        <p:spPr>
          <a:noFill/>
          <a:ln/>
        </p:spPr>
        <p:txBody>
          <a:bodyPr/>
          <a:lstStyle/>
          <a:p>
            <a:pPr defTabSz="864757">
              <a:defRPr/>
            </a:pPr>
            <a:r>
              <a:rPr lang="en-US" sz="2300" b="1" dirty="0"/>
              <a:t>HANDOUTS #1 AND 2</a:t>
            </a:r>
          </a:p>
          <a:p>
            <a:pPr defTabSz="864757">
              <a:defRPr/>
            </a:pPr>
            <a:r>
              <a:rPr lang="en-US" sz="2300" dirty="0"/>
              <a:t>Exercise: Using the Sick Leave Conversion Chart on Handout 2, convert 649 hours of unused sick leave (USL) into months and days.</a:t>
            </a:r>
          </a:p>
          <a:p>
            <a:pPr defTabSz="864757">
              <a:defRPr/>
            </a:pPr>
            <a:r>
              <a:rPr lang="en-US" sz="2300" b="1" dirty="0"/>
              <a:t>Answer: 3 months and 22 days</a:t>
            </a:r>
          </a:p>
          <a:p>
            <a:pPr defTabSz="864757">
              <a:defRPr/>
            </a:pPr>
            <a:endParaRPr lang="en-US" sz="2300" b="1" dirty="0"/>
          </a:p>
          <a:p>
            <a:r>
              <a:rPr lang="en-US" sz="2000" dirty="0"/>
              <a:t>Example 2:  Service days &amp; USL days add up to 48; therefore, credit is given for one </a:t>
            </a:r>
            <a:r>
              <a:rPr lang="en-US" sz="2000" b="1" dirty="0"/>
              <a:t>month</a:t>
            </a:r>
            <a:r>
              <a:rPr lang="en-US" sz="2000" dirty="0"/>
              <a:t> and what happens with the 18 days? </a:t>
            </a:r>
            <a:r>
              <a:rPr lang="en-US" sz="2000" b="1" dirty="0"/>
              <a:t>A: days are dropped, but note they are not dropped until after they have been combined with service days</a:t>
            </a:r>
          </a:p>
          <a:p>
            <a:endParaRPr lang="en-US" sz="2000" dirty="0"/>
          </a:p>
        </p:txBody>
      </p:sp>
    </p:spTree>
    <p:extLst>
      <p:ext uri="{BB962C8B-B14F-4D97-AF65-F5344CB8AC3E}">
        <p14:creationId xmlns:p14="http://schemas.microsoft.com/office/powerpoint/2010/main" val="3454792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1257300" y="719138"/>
            <a:ext cx="4802188" cy="3600450"/>
          </a:xfrm>
          <a:ln/>
        </p:spPr>
      </p:sp>
      <p:sp>
        <p:nvSpPr>
          <p:cNvPr id="93187" name="Notes Placeholder 2"/>
          <p:cNvSpPr>
            <a:spLocks noGrp="1"/>
          </p:cNvSpPr>
          <p:nvPr>
            <p:ph type="body" idx="1"/>
          </p:nvPr>
        </p:nvSpPr>
        <p:spPr>
          <a:xfrm>
            <a:off x="168976" y="4433343"/>
            <a:ext cx="7028622" cy="4959637"/>
          </a:xfrm>
          <a:noFill/>
          <a:ln/>
        </p:spPr>
        <p:txBody>
          <a:bodyPr/>
          <a:lstStyle/>
          <a:p>
            <a:r>
              <a:rPr lang="en-US" sz="1700" dirty="0"/>
              <a:t>The high 3 average salary is the highest pay obtained by averaging the rates of basic pay in effect during any 3 consecutive years of service, with each rate weighted by the time it was in effect.  </a:t>
            </a:r>
          </a:p>
          <a:p>
            <a:r>
              <a:rPr lang="en-US" sz="1700" dirty="0"/>
              <a:t>The 3 years need not be continuous, but they must consist of consecutive period of service.  Two or more separate periods of employee that follow each other my be combined to make up the 3 years of service.</a:t>
            </a:r>
          </a:p>
          <a:p>
            <a:r>
              <a:rPr lang="en-US" sz="1700" dirty="0"/>
              <a:t>The 3 year period may start and end on whichever dates give the highest 3 years of basic pay.  Since employee pay usually increases the longer you work, the high-3 usually occurs during the last 3 years of service.  However, any 3 years will be used if it produces a higher average salary.</a:t>
            </a:r>
          </a:p>
          <a:p>
            <a:r>
              <a:rPr lang="en-US" sz="1700" dirty="0"/>
              <a:t>A break of 3 calendar days or less will be used to compute the high-3.</a:t>
            </a:r>
          </a:p>
          <a:p>
            <a:r>
              <a:rPr lang="en-US" sz="1700" dirty="0"/>
              <a:t>LWOP status for 6 months or less may be used in the high-3, however, LWOP over 6 months will not be used to compute the high-3.</a:t>
            </a:r>
          </a:p>
          <a:p>
            <a:r>
              <a:rPr lang="en-US" sz="1700" dirty="0"/>
              <a:t>Military pay will not be used in computing the high-3 unless the military service interrupts the civilian service and the employee exercises reemployment or restoration rights, civilian pay is projected over the period of military service and used to compute the high-3.</a:t>
            </a:r>
          </a:p>
          <a:p>
            <a:endParaRPr lang="en-US" sz="1700" dirty="0"/>
          </a:p>
          <a:p>
            <a:endParaRPr lang="en-US" sz="1700" dirty="0"/>
          </a:p>
        </p:txBody>
      </p:sp>
    </p:spTree>
    <p:extLst>
      <p:ext uri="{BB962C8B-B14F-4D97-AF65-F5344CB8AC3E}">
        <p14:creationId xmlns:p14="http://schemas.microsoft.com/office/powerpoint/2010/main" val="3928182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257300" y="719138"/>
            <a:ext cx="4802188" cy="3600450"/>
          </a:xfrm>
          <a:ln/>
        </p:spPr>
      </p:sp>
      <p:sp>
        <p:nvSpPr>
          <p:cNvPr id="95235" name="Notes Placeholder 2"/>
          <p:cNvSpPr>
            <a:spLocks noGrp="1"/>
          </p:cNvSpPr>
          <p:nvPr>
            <p:ph type="body" idx="1"/>
          </p:nvPr>
        </p:nvSpPr>
        <p:spPr>
          <a:noFill/>
          <a:ln/>
        </p:spPr>
        <p:txBody>
          <a:bodyPr/>
          <a:lstStyle/>
          <a:p>
            <a:pPr defTabSz="914215">
              <a:defRPr/>
            </a:pPr>
            <a:r>
              <a:rPr lang="en-US" b="1" dirty="0"/>
              <a:t>HANDOUT #3</a:t>
            </a:r>
          </a:p>
          <a:p>
            <a:endParaRPr lang="en-US" dirty="0" smtClean="0"/>
          </a:p>
        </p:txBody>
      </p:sp>
    </p:spTree>
    <p:extLst>
      <p:ext uri="{BB962C8B-B14F-4D97-AF65-F5344CB8AC3E}">
        <p14:creationId xmlns:p14="http://schemas.microsoft.com/office/powerpoint/2010/main" val="3311080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257300" y="719138"/>
            <a:ext cx="4802188" cy="3600450"/>
          </a:xfrm>
          <a:ln/>
        </p:spPr>
      </p:sp>
      <p:sp>
        <p:nvSpPr>
          <p:cNvPr id="95235"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926003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257300" y="719138"/>
            <a:ext cx="4802188" cy="3600450"/>
          </a:xfrm>
          <a:ln/>
        </p:spPr>
      </p:sp>
      <p:sp>
        <p:nvSpPr>
          <p:cNvPr id="95235" name="Notes Placeholder 2"/>
          <p:cNvSpPr>
            <a:spLocks noGrp="1"/>
          </p:cNvSpPr>
          <p:nvPr>
            <p:ph type="body" idx="1"/>
          </p:nvPr>
        </p:nvSpPr>
        <p:spPr>
          <a:noFill/>
          <a:ln/>
        </p:spPr>
        <p:txBody>
          <a:bodyPr/>
          <a:lstStyle/>
          <a:p>
            <a:r>
              <a:rPr lang="en-US" dirty="0" smtClean="0"/>
              <a:t>HANDOUT #3</a:t>
            </a:r>
          </a:p>
        </p:txBody>
      </p:sp>
    </p:spTree>
    <p:extLst>
      <p:ext uri="{BB962C8B-B14F-4D97-AF65-F5344CB8AC3E}">
        <p14:creationId xmlns:p14="http://schemas.microsoft.com/office/powerpoint/2010/main" val="1833975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257300" y="719138"/>
            <a:ext cx="4802188" cy="3600450"/>
          </a:xfrm>
          <a:ln/>
        </p:spPr>
      </p:sp>
      <p:sp>
        <p:nvSpPr>
          <p:cNvPr id="95235" name="Notes Placeholder 2"/>
          <p:cNvSpPr>
            <a:spLocks noGrp="1"/>
          </p:cNvSpPr>
          <p:nvPr>
            <p:ph type="body" idx="1"/>
          </p:nvPr>
        </p:nvSpPr>
        <p:spPr>
          <a:noFill/>
          <a:ln/>
        </p:spPr>
        <p:txBody>
          <a:bodyPr/>
          <a:lstStyle/>
          <a:p>
            <a:pPr>
              <a:defRPr/>
            </a:pPr>
            <a:r>
              <a:rPr lang="en-US" dirty="0"/>
              <a:t>https://www.opm.gov/retirement-services/publications-forms/csrsfers-handbook/c050.pdf  See p.12</a:t>
            </a:r>
          </a:p>
          <a:p>
            <a:endParaRPr lang="en-US" dirty="0"/>
          </a:p>
        </p:txBody>
      </p:sp>
    </p:spTree>
    <p:extLst>
      <p:ext uri="{BB962C8B-B14F-4D97-AF65-F5344CB8AC3E}">
        <p14:creationId xmlns:p14="http://schemas.microsoft.com/office/powerpoint/2010/main" val="2892910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257300" y="719138"/>
            <a:ext cx="4802188" cy="3600450"/>
          </a:xfrm>
          <a:ln/>
        </p:spPr>
      </p:sp>
      <p:sp>
        <p:nvSpPr>
          <p:cNvPr id="96259" name="Notes Placeholder 2"/>
          <p:cNvSpPr>
            <a:spLocks noGrp="1"/>
          </p:cNvSpPr>
          <p:nvPr>
            <p:ph type="body" idx="1"/>
          </p:nvPr>
        </p:nvSpPr>
        <p:spPr>
          <a:xfrm>
            <a:off x="140810" y="4418592"/>
            <a:ext cx="7174395" cy="4836670"/>
          </a:xfrm>
          <a:noFill/>
          <a:ln/>
        </p:spPr>
        <p:txBody>
          <a:bodyPr/>
          <a:lstStyle/>
          <a:p>
            <a:r>
              <a:rPr lang="en-US" sz="2100" dirty="0"/>
              <a:t>The general formula is used to compute basic annuities for voluntary, early voluntary, discontinued service, and deferred retirements.  It is also used to compute disability retirements when the employee is over age 60 or the earned annuity is greater than the disability guaranteed minimum.  </a:t>
            </a:r>
          </a:p>
          <a:p>
            <a:endParaRPr lang="en-US" sz="2100" dirty="0"/>
          </a:p>
          <a:p>
            <a:r>
              <a:rPr lang="en-US" sz="2100" dirty="0"/>
              <a:t>Under FERS, the general formula applies to the FERS component of an employee who transferred to FERS. While the CSRS general formula would apply to the CSRS component of an employee who transferred to FERS.</a:t>
            </a:r>
          </a:p>
          <a:p>
            <a:endParaRPr lang="en-US" sz="2100" dirty="0"/>
          </a:p>
        </p:txBody>
      </p:sp>
    </p:spTree>
    <p:extLst>
      <p:ext uri="{BB962C8B-B14F-4D97-AF65-F5344CB8AC3E}">
        <p14:creationId xmlns:p14="http://schemas.microsoft.com/office/powerpoint/2010/main" val="1429778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19138"/>
            <a:ext cx="4802188" cy="3600450"/>
          </a:xfrm>
          <a:ln/>
        </p:spPr>
      </p:sp>
      <p:sp>
        <p:nvSpPr>
          <p:cNvPr id="97283" name="Notes Placeholder 2"/>
          <p:cNvSpPr>
            <a:spLocks noGrp="1"/>
          </p:cNvSpPr>
          <p:nvPr>
            <p:ph type="body" idx="1"/>
          </p:nvPr>
        </p:nvSpPr>
        <p:spPr>
          <a:noFill/>
          <a:ln/>
        </p:spPr>
        <p:txBody>
          <a:bodyPr/>
          <a:lstStyle/>
          <a:p>
            <a:r>
              <a:rPr lang="en-US" sz="2400" dirty="0"/>
              <a:t>Chapter 50, see Charts</a:t>
            </a:r>
          </a:p>
        </p:txBody>
      </p:sp>
    </p:spTree>
    <p:extLst>
      <p:ext uri="{BB962C8B-B14F-4D97-AF65-F5344CB8AC3E}">
        <p14:creationId xmlns:p14="http://schemas.microsoft.com/office/powerpoint/2010/main" val="2587402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257300" y="719138"/>
            <a:ext cx="4802188" cy="3600450"/>
          </a:xfrm>
          <a:ln/>
        </p:spPr>
      </p:sp>
      <p:sp>
        <p:nvSpPr>
          <p:cNvPr id="72707" name="Notes Placeholder 2"/>
          <p:cNvSpPr>
            <a:spLocks noGrp="1"/>
          </p:cNvSpPr>
          <p:nvPr>
            <p:ph type="body" idx="1"/>
          </p:nvPr>
        </p:nvSpPr>
        <p:spPr>
          <a:xfrm>
            <a:off x="140818" y="4561238"/>
            <a:ext cx="6959047" cy="4679273"/>
          </a:xfrm>
          <a:noFill/>
          <a:ln/>
        </p:spPr>
        <p:txBody>
          <a:bodyPr/>
          <a:lstStyle/>
          <a:p>
            <a:r>
              <a:rPr lang="en-US" sz="1500" dirty="0"/>
              <a:t>CSRS:</a:t>
            </a:r>
          </a:p>
          <a:p>
            <a:r>
              <a:rPr lang="en-US" sz="1500" dirty="0"/>
              <a:t>In order to retire voluntarily you must meet both the age and service requirements outlined in this slide.  </a:t>
            </a:r>
          </a:p>
          <a:p>
            <a:r>
              <a:rPr lang="en-US" sz="1500" dirty="0"/>
              <a:t>Once you meet these requirements you can retire at any time. </a:t>
            </a:r>
          </a:p>
          <a:p>
            <a:r>
              <a:rPr lang="en-US" sz="1500" dirty="0"/>
              <a:t>Generally, your benefits will begin on the first of the month after you retire unless you retire within the first three days of the month.  If you retire within the first 3 days of the month your benefits will begin on the day after you retire.</a:t>
            </a:r>
          </a:p>
          <a:p>
            <a:r>
              <a:rPr lang="en-US" sz="1500" dirty="0"/>
              <a:t> FERS:</a:t>
            </a:r>
          </a:p>
          <a:p>
            <a:r>
              <a:rPr lang="en-US" sz="1500" dirty="0"/>
              <a:t>The minimum retirement age starts at age 55 and gradually increases until age 57 depending on your year of birth. </a:t>
            </a:r>
          </a:p>
          <a:p>
            <a:r>
              <a:rPr lang="en-US" sz="1500" dirty="0"/>
              <a:t>Under FERS you may also retire on a regular retirement once you reach your MRA provided you have at least 10 years of service.  If you retire under the MRA + 10 provision, your retirement benefit will be subject to an age reduction that equals 5% for each year you are under age 62 at the time your benefits begin.</a:t>
            </a:r>
          </a:p>
          <a:p>
            <a:endParaRPr lang="en-US" sz="1500" dirty="0"/>
          </a:p>
          <a:p>
            <a:r>
              <a:rPr lang="en-US" sz="1500" dirty="0"/>
              <a:t>Under FERS your benefits will generally begin on the first of the month unless you retire under the MRA + 10 provision.  If you retire under the MRA + 10 provision, you may choose to postpone receiving your benefits until a later date to reduce or eliminate the age reduction.</a:t>
            </a:r>
          </a:p>
          <a:p>
            <a:endParaRPr lang="en-US" sz="1500" dirty="0"/>
          </a:p>
          <a:p>
            <a:r>
              <a:rPr lang="en-US" sz="1500" b="1" dirty="0"/>
              <a:t>Age Reduction</a:t>
            </a:r>
            <a:r>
              <a:rPr lang="en-US" sz="1500" dirty="0"/>
              <a:t/>
            </a:r>
            <a:br>
              <a:rPr lang="en-US" sz="1500" dirty="0"/>
            </a:br>
            <a:r>
              <a:rPr lang="en-US" sz="1500" dirty="0"/>
              <a:t>If you have 10 or more years of service and are retiring at the Minimum Retirement Age, your annuity will be reduced for each month that you are under age 62.   The reduction is 5% per year (5/12 of a percent per month).  However, your annuity will not be reduced if you completed at least 30 years of service, or if you completed at least 20 years of service and your annuity begins when you reach age 60.  You can reduce or eliminate this age reduction by postponing the beginning date of your annuity.</a:t>
            </a:r>
          </a:p>
          <a:p>
            <a:endParaRPr lang="en-US" sz="1500" dirty="0"/>
          </a:p>
          <a:p>
            <a:r>
              <a:rPr lang="en-US" sz="1500" b="1" dirty="0"/>
              <a:t>Postponing the Beginning Date of Annuity to Reduce or Avoid the Age Reduction</a:t>
            </a:r>
            <a:endParaRPr lang="en-US" sz="1500" dirty="0"/>
          </a:p>
          <a:p>
            <a:r>
              <a:rPr lang="en-US" sz="1500" dirty="0"/>
              <a:t>You can reduce or eliminate the age reduction if you choose to have your annuity begin at a date later than the Minimum Retirement Age (MRA).  You can choose any beginning date between your MRA and 2 days before your 62nd birthday. However, you cannot begin your annuity while you are reemployed.</a:t>
            </a:r>
          </a:p>
          <a:p>
            <a:endParaRPr lang="en-US" sz="1500" dirty="0"/>
          </a:p>
          <a:p>
            <a:r>
              <a:rPr lang="en-US" sz="1500" b="1" dirty="0"/>
              <a:t>If you postpone the beginning date of your annuity, you should be aware of the following—</a:t>
            </a:r>
            <a:endParaRPr lang="en-US" sz="1500" dirty="0"/>
          </a:p>
          <a:p>
            <a:r>
              <a:rPr lang="en-US" sz="1500" i="1" dirty="0"/>
              <a:t>Life Insurance</a:t>
            </a:r>
            <a:r>
              <a:rPr lang="en-US" sz="1500" dirty="0"/>
              <a:t/>
            </a:r>
            <a:br>
              <a:rPr lang="en-US" sz="1500" dirty="0"/>
            </a:br>
            <a:r>
              <a:rPr lang="en-US" sz="1500" dirty="0"/>
              <a:t>You cannot continue your life insurance coverage unless you are receiving an annuity.  Therefore, if you Postpone the beginning date of your annuity, your life insurance enrollment will terminate. When your annuity begins, the life insurance coverage you had when you separated from your employment will resume.</a:t>
            </a:r>
          </a:p>
          <a:p>
            <a:endParaRPr lang="en-US" sz="1500" dirty="0"/>
          </a:p>
          <a:p>
            <a:r>
              <a:rPr lang="en-US" sz="1500" i="1" dirty="0"/>
              <a:t>Health Insurance</a:t>
            </a:r>
            <a:r>
              <a:rPr lang="en-US" sz="1500" dirty="0"/>
              <a:t/>
            </a:r>
            <a:br>
              <a:rPr lang="en-US" sz="1500" dirty="0"/>
            </a:br>
            <a:r>
              <a:rPr lang="en-US" sz="1500" dirty="0"/>
              <a:t>If you postpone the beginning date of your annuity, you will be eligible to temporarily continue your health benefits coverage for 18 months from the date of separation from your employing agency; however, you must contact your agency within 60 days and pay the total premium, plus a 2% administrative charge.  When your annuity payments begin, you will again have the opportunity to enroll in a health benefits plan under the regular Federal Employees Health Benefits Program, and OPM will pay the Government share of the premium.</a:t>
            </a:r>
          </a:p>
          <a:p>
            <a:endParaRPr lang="en-US" sz="1500" dirty="0"/>
          </a:p>
          <a:p>
            <a:r>
              <a:rPr lang="en-US" sz="1500" i="1" dirty="0"/>
              <a:t>Federal Long Term Care Insurance</a:t>
            </a:r>
            <a:r>
              <a:rPr lang="en-US" sz="1500" dirty="0"/>
              <a:t/>
            </a:r>
            <a:br>
              <a:rPr lang="en-US" sz="1500" dirty="0"/>
            </a:br>
            <a:r>
              <a:rPr lang="en-US" sz="1500" dirty="0"/>
              <a:t>If you already have Long Term Care Insurance Coverage when you separate for retirement, but postpone the commencing date of your annuity, your coverage will continue as long as you continue to pay premiums. If you are not enrolled in the Federal Long Term Care Insurance Program when you separate for retirement, you can apply for enrollment anytime after your separation, even if you postpone the commencing date of your annuity.</a:t>
            </a:r>
          </a:p>
          <a:p>
            <a:endParaRPr lang="en-US" sz="1500" dirty="0"/>
          </a:p>
          <a:p>
            <a:r>
              <a:rPr lang="en-US" sz="1500" i="1" dirty="0"/>
              <a:t>COLAs</a:t>
            </a:r>
            <a:r>
              <a:rPr lang="en-US" sz="1500" dirty="0"/>
              <a:t/>
            </a:r>
            <a:br>
              <a:rPr lang="en-US" sz="1500" dirty="0"/>
            </a:br>
            <a:r>
              <a:rPr lang="en-US" sz="1500" dirty="0"/>
              <a:t>If you delay your annuity beginning date, your annuity rate will not include any cost-of-living adjustments (COLAs) that occur before you begin to receive the annuity. Once your annuity begins, you will be entitled to COLAs on any portion of your annuity which was computed under CSRS rules. However, you will not receive COLAs on the FERS part of your benefit until you are 62.</a:t>
            </a:r>
          </a:p>
          <a:p>
            <a:endParaRPr lang="en-US" sz="1500" dirty="0"/>
          </a:p>
          <a:p>
            <a:r>
              <a:rPr lang="en-US" sz="1500" i="1" dirty="0"/>
              <a:t>Survivor Benefits</a:t>
            </a:r>
            <a:r>
              <a:rPr lang="en-US" sz="1500" dirty="0"/>
              <a:t/>
            </a:r>
            <a:br>
              <a:rPr lang="en-US" sz="1500" dirty="0"/>
            </a:br>
            <a:r>
              <a:rPr lang="en-US" sz="1500" dirty="0"/>
              <a:t>If you defer receipt of your annuity and die before you begin to receive it, your spouse can still receive FERS survivor benefits.</a:t>
            </a:r>
          </a:p>
          <a:p>
            <a:endParaRPr lang="en-US" sz="1500" dirty="0"/>
          </a:p>
          <a:p>
            <a:r>
              <a:rPr lang="en-US" sz="1500" dirty="0"/>
              <a:t>NOTE:  Under certain conditions, active duty military service may count toward the 30 year, 20 year or 10 year requirements.  We will discuss this a little later.</a:t>
            </a:r>
          </a:p>
          <a:p>
            <a:endParaRPr lang="en-US" sz="1500" dirty="0"/>
          </a:p>
          <a:p>
            <a:endParaRPr lang="en-US" sz="1500" dirty="0"/>
          </a:p>
          <a:p>
            <a:endParaRPr lang="en-US" sz="1500" dirty="0"/>
          </a:p>
          <a:p>
            <a:endParaRPr lang="en-US" sz="1500" dirty="0"/>
          </a:p>
        </p:txBody>
      </p:sp>
    </p:spTree>
    <p:extLst>
      <p:ext uri="{BB962C8B-B14F-4D97-AF65-F5344CB8AC3E}">
        <p14:creationId xmlns:p14="http://schemas.microsoft.com/office/powerpoint/2010/main" val="2157608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35063" y="682625"/>
            <a:ext cx="4568825" cy="3425825"/>
          </a:xfrm>
          <a:ln/>
        </p:spPr>
      </p:sp>
      <p:sp>
        <p:nvSpPr>
          <p:cNvPr id="98307" name="Notes Placeholder 2"/>
          <p:cNvSpPr>
            <a:spLocks noGrp="1"/>
          </p:cNvSpPr>
          <p:nvPr>
            <p:ph type="body" idx="1"/>
          </p:nvPr>
        </p:nvSpPr>
        <p:spPr>
          <a:xfrm>
            <a:off x="251139" y="4338104"/>
            <a:ext cx="5909289" cy="4108875"/>
          </a:xfrm>
          <a:noFill/>
          <a:ln/>
        </p:spPr>
        <p:txBody>
          <a:bodyPr/>
          <a:lstStyle/>
          <a:p>
            <a:pPr defTabSz="914215">
              <a:defRPr/>
            </a:pPr>
            <a:r>
              <a:rPr lang="en-US" sz="2000" b="1" dirty="0"/>
              <a:t>HANDOUT #4</a:t>
            </a:r>
          </a:p>
          <a:p>
            <a:endParaRPr lang="en-US" sz="2000" dirty="0"/>
          </a:p>
          <a:p>
            <a:r>
              <a:rPr lang="en-US" sz="2000" dirty="0"/>
              <a:t>1.5% of $64,228 x 5 years   =       $  4,817</a:t>
            </a:r>
          </a:p>
          <a:p>
            <a:r>
              <a:rPr lang="en-US" sz="2000" dirty="0"/>
              <a:t>1.75% of $64,228 x 5 years =       $  5,620</a:t>
            </a:r>
          </a:p>
          <a:p>
            <a:r>
              <a:rPr lang="en-US" sz="2000" dirty="0"/>
              <a:t> 2.0% of $64,228 x 20 years =      $25,691</a:t>
            </a:r>
          </a:p>
          <a:p>
            <a:r>
              <a:rPr lang="en-US" sz="2000" dirty="0"/>
              <a:t>Basic Annuity (per year)      =       $36,128</a:t>
            </a:r>
          </a:p>
          <a:p>
            <a:endParaRPr lang="en-US" sz="2000" dirty="0"/>
          </a:p>
        </p:txBody>
      </p:sp>
    </p:spTree>
    <p:extLst>
      <p:ext uri="{BB962C8B-B14F-4D97-AF65-F5344CB8AC3E}">
        <p14:creationId xmlns:p14="http://schemas.microsoft.com/office/powerpoint/2010/main" val="94352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1136650" y="682625"/>
            <a:ext cx="4567238" cy="3425825"/>
          </a:xfrm>
          <a:ln/>
        </p:spPr>
      </p:sp>
      <p:sp>
        <p:nvSpPr>
          <p:cNvPr id="64515" name="Notes Placeholder 2"/>
          <p:cNvSpPr>
            <a:spLocks noGrp="1"/>
          </p:cNvSpPr>
          <p:nvPr>
            <p:ph type="body" idx="1"/>
          </p:nvPr>
        </p:nvSpPr>
        <p:spPr>
          <a:xfrm>
            <a:off x="229430" y="4147866"/>
            <a:ext cx="6481307" cy="4299115"/>
          </a:xfrm>
          <a:noFill/>
          <a:ln/>
        </p:spPr>
        <p:txBody>
          <a:bodyPr/>
          <a:lstStyle/>
          <a:p>
            <a:endParaRPr lang="en-US" sz="1800" b="1" dirty="0"/>
          </a:p>
          <a:p>
            <a:endParaRPr lang="en-US" sz="1800" dirty="0"/>
          </a:p>
          <a:p>
            <a:endParaRPr lang="en-US" sz="1800" dirty="0"/>
          </a:p>
        </p:txBody>
      </p:sp>
    </p:spTree>
    <p:extLst>
      <p:ext uri="{BB962C8B-B14F-4D97-AF65-F5344CB8AC3E}">
        <p14:creationId xmlns:p14="http://schemas.microsoft.com/office/powerpoint/2010/main" val="823421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43000" y="685800"/>
            <a:ext cx="4572000" cy="3429000"/>
          </a:xfrm>
          <a:ln/>
        </p:spPr>
      </p:sp>
      <p:sp>
        <p:nvSpPr>
          <p:cNvPr id="100355" name="Notes Placeholder 2"/>
          <p:cNvSpPr>
            <a:spLocks noGrp="1"/>
          </p:cNvSpPr>
          <p:nvPr>
            <p:ph type="body" idx="1"/>
          </p:nvPr>
        </p:nvSpPr>
        <p:spPr>
          <a:xfrm>
            <a:off x="357199" y="4344032"/>
            <a:ext cx="5814391" cy="4114488"/>
          </a:xfrm>
          <a:noFill/>
          <a:ln/>
        </p:spPr>
        <p:txBody>
          <a:bodyPr/>
          <a:lstStyle/>
          <a:p>
            <a:pPr defTabSz="914215">
              <a:defRPr/>
            </a:pPr>
            <a:r>
              <a:rPr lang="en-US" sz="2000" b="1" dirty="0"/>
              <a:t>HANDOUT #5</a:t>
            </a:r>
          </a:p>
          <a:p>
            <a:endParaRPr lang="en-US" sz="2000" dirty="0"/>
          </a:p>
          <a:p>
            <a:r>
              <a:rPr lang="en-US" sz="2000" dirty="0"/>
              <a:t>1.0% of $64,228 x 30 = $19,268</a:t>
            </a:r>
          </a:p>
          <a:p>
            <a:r>
              <a:rPr lang="en-US" sz="2000" dirty="0"/>
              <a:t>or</a:t>
            </a:r>
          </a:p>
          <a:p>
            <a:r>
              <a:rPr lang="en-US" sz="2000" dirty="0"/>
              <a:t>1% x 30 = 30%</a:t>
            </a:r>
          </a:p>
          <a:p>
            <a:r>
              <a:rPr lang="en-US" sz="2000" dirty="0"/>
              <a:t>30% x $64,228 = $19,268</a:t>
            </a:r>
          </a:p>
          <a:p>
            <a:endParaRPr lang="en-US" sz="2000" dirty="0"/>
          </a:p>
        </p:txBody>
      </p:sp>
    </p:spTree>
    <p:extLst>
      <p:ext uri="{BB962C8B-B14F-4D97-AF65-F5344CB8AC3E}">
        <p14:creationId xmlns:p14="http://schemas.microsoft.com/office/powerpoint/2010/main" val="323308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43000" y="685800"/>
            <a:ext cx="4572000" cy="3429000"/>
          </a:xfrm>
          <a:ln/>
        </p:spPr>
      </p:sp>
      <p:sp>
        <p:nvSpPr>
          <p:cNvPr id="100355" name="Notes Placeholder 2"/>
          <p:cNvSpPr>
            <a:spLocks noGrp="1"/>
          </p:cNvSpPr>
          <p:nvPr>
            <p:ph type="body" idx="1"/>
          </p:nvPr>
        </p:nvSpPr>
        <p:spPr>
          <a:xfrm>
            <a:off x="357199" y="4344032"/>
            <a:ext cx="5814391" cy="4114488"/>
          </a:xfrm>
          <a:noFill/>
          <a:ln/>
        </p:spPr>
        <p:txBody>
          <a:bodyPr/>
          <a:lstStyle/>
          <a:p>
            <a:pPr defTabSz="914215">
              <a:defRPr/>
            </a:pPr>
            <a:r>
              <a:rPr lang="en-US" sz="2000" b="1" dirty="0"/>
              <a:t>HANDOUT #6</a:t>
            </a:r>
          </a:p>
          <a:p>
            <a:r>
              <a:rPr lang="en-US" sz="2000" dirty="0"/>
              <a:t>1.1% of $64,228 x 30 = $21,195			</a:t>
            </a:r>
          </a:p>
          <a:p>
            <a:r>
              <a:rPr lang="en-US" sz="2000" dirty="0"/>
              <a:t>or</a:t>
            </a:r>
          </a:p>
          <a:p>
            <a:r>
              <a:rPr lang="en-US" sz="2000" dirty="0"/>
              <a:t>1.1% x 30 = 33%</a:t>
            </a:r>
          </a:p>
          <a:p>
            <a:r>
              <a:rPr lang="en-US" sz="2000" dirty="0"/>
              <a:t>33% x $64,228 = $21,195</a:t>
            </a:r>
          </a:p>
          <a:p>
            <a:endParaRPr lang="en-US" sz="2000" dirty="0"/>
          </a:p>
        </p:txBody>
      </p:sp>
    </p:spTree>
    <p:extLst>
      <p:ext uri="{BB962C8B-B14F-4D97-AF65-F5344CB8AC3E}">
        <p14:creationId xmlns:p14="http://schemas.microsoft.com/office/powerpoint/2010/main" val="2895319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257300" y="719138"/>
            <a:ext cx="4802188" cy="3600450"/>
          </a:xfrm>
          <a:ln/>
        </p:spPr>
      </p:sp>
      <p:sp>
        <p:nvSpPr>
          <p:cNvPr id="108547" name="Notes Placeholder 2"/>
          <p:cNvSpPr>
            <a:spLocks noGrp="1"/>
          </p:cNvSpPr>
          <p:nvPr>
            <p:ph type="body" idx="1"/>
          </p:nvPr>
        </p:nvSpPr>
        <p:spPr>
          <a:xfrm>
            <a:off x="263400" y="4561234"/>
            <a:ext cx="6568108" cy="4320213"/>
          </a:xfrm>
          <a:noFill/>
          <a:ln/>
        </p:spPr>
        <p:txBody>
          <a:bodyPr/>
          <a:lstStyle/>
          <a:p>
            <a:r>
              <a:rPr lang="en-US" sz="1900" dirty="0"/>
              <a:t>The annuity of an employee who retires under early deferred or MRA + 10 provisions is reduced by five-twelfths of 1 percent for each full month (5 percent a year) the employee is under age 62 at the commencing date of the annuity. </a:t>
            </a:r>
          </a:p>
        </p:txBody>
      </p:sp>
    </p:spTree>
    <p:extLst>
      <p:ext uri="{BB962C8B-B14F-4D97-AF65-F5344CB8AC3E}">
        <p14:creationId xmlns:p14="http://schemas.microsoft.com/office/powerpoint/2010/main" val="901840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300163" y="731838"/>
            <a:ext cx="4881562" cy="3660775"/>
          </a:xfrm>
          <a:ln/>
        </p:spPr>
      </p:sp>
      <p:sp>
        <p:nvSpPr>
          <p:cNvPr id="100355" name="Notes Placeholder 2"/>
          <p:cNvSpPr>
            <a:spLocks noGrp="1"/>
          </p:cNvSpPr>
          <p:nvPr>
            <p:ph type="body" idx="1"/>
          </p:nvPr>
        </p:nvSpPr>
        <p:spPr>
          <a:xfrm>
            <a:off x="389475" y="4637254"/>
            <a:ext cx="6339840" cy="4392216"/>
          </a:xfrm>
          <a:noFill/>
          <a:ln/>
        </p:spPr>
        <p:txBody>
          <a:bodyPr/>
          <a:lstStyle/>
          <a:p>
            <a:pPr defTabSz="914215">
              <a:defRPr/>
            </a:pPr>
            <a:r>
              <a:rPr lang="en-US" sz="2400" b="1" dirty="0"/>
              <a:t>HANDOUT #7</a:t>
            </a:r>
          </a:p>
          <a:p>
            <a:endParaRPr lang="en-US" sz="2100" dirty="0"/>
          </a:p>
          <a:p>
            <a:r>
              <a:rPr lang="en-US" sz="2100" dirty="0"/>
              <a:t>1% of $64,228 x 29 11/12 = $19,215</a:t>
            </a:r>
          </a:p>
          <a:p>
            <a:r>
              <a:rPr lang="en-US" sz="2100" dirty="0"/>
              <a:t>(difference between 29 &amp; 11/12 vs. 30 years of service is $52/year or $4.33/month)</a:t>
            </a:r>
          </a:p>
          <a:p>
            <a:r>
              <a:rPr lang="en-US" sz="2100" dirty="0"/>
              <a:t>Minus 5% for each year under age 62</a:t>
            </a:r>
          </a:p>
          <a:p>
            <a:r>
              <a:rPr lang="en-US" sz="2100" dirty="0"/>
              <a:t>5% x 6 = 30%       30% of $19,215 = $5,765</a:t>
            </a:r>
          </a:p>
          <a:p>
            <a:r>
              <a:rPr lang="en-US" sz="2100" dirty="0"/>
              <a:t>$19,215 - $5,765 = $13,450</a:t>
            </a:r>
          </a:p>
          <a:p>
            <a:endParaRPr lang="en-US" sz="2100" dirty="0"/>
          </a:p>
        </p:txBody>
      </p:sp>
    </p:spTree>
    <p:extLst>
      <p:ext uri="{BB962C8B-B14F-4D97-AF65-F5344CB8AC3E}">
        <p14:creationId xmlns:p14="http://schemas.microsoft.com/office/powerpoint/2010/main" val="1424285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Rot="1" noChangeAspect="1" noChangeArrowheads="1" noTextEdit="1"/>
          </p:cNvSpPr>
          <p:nvPr>
            <p:ph type="sldImg"/>
          </p:nvPr>
        </p:nvSpPr>
        <p:spPr>
          <a:xfrm>
            <a:off x="1257300" y="719138"/>
            <a:ext cx="4802188" cy="3600450"/>
          </a:xfrm>
          <a:ln/>
        </p:spPr>
      </p:sp>
      <p:sp>
        <p:nvSpPr>
          <p:cNvPr id="104452" name="Rectangle 3"/>
          <p:cNvSpPr>
            <a:spLocks noGrp="1" noChangeArrowheads="1"/>
          </p:cNvSpPr>
          <p:nvPr>
            <p:ph type="body" idx="1"/>
          </p:nvPr>
        </p:nvSpPr>
        <p:spPr>
          <a:xfrm>
            <a:off x="155722" y="4474336"/>
            <a:ext cx="7041874" cy="5002264"/>
          </a:xfrm>
          <a:noFill/>
          <a:ln/>
        </p:spPr>
        <p:txBody>
          <a:bodyPr lIns="95645" tIns="47824" rIns="95645" bIns="47824"/>
          <a:lstStyle/>
          <a:p>
            <a:pPr eaLnBrk="1" hangingPunct="1"/>
            <a:r>
              <a:rPr lang="en-US" sz="1700" dirty="0"/>
              <a:t>The FERS Annuity Supplement is paid to certain FERS employees who retire before age 62.  The supplement is an estimate of the amount of Social Security benefits earned during FERS civilian service.  </a:t>
            </a:r>
          </a:p>
          <a:p>
            <a:pPr eaLnBrk="1" hangingPunct="1"/>
            <a:r>
              <a:rPr lang="en-US" sz="1700" dirty="0"/>
              <a:t>If you retire before you reach age 62, you will be able to receive your FERS Basic Benefit, and if you choose, your Thrift Savings Plan benefit.  You will not be able to receive your Social Security benefit until you reach age 62.  However, you may qualify to receive the FERS Annuity Supplement until you reach age 62.</a:t>
            </a:r>
          </a:p>
          <a:p>
            <a:pPr eaLnBrk="1" hangingPunct="1"/>
            <a:r>
              <a:rPr lang="en-US" sz="1700" b="1" dirty="0"/>
              <a:t>FERS Annuity Supplement---Chapter 51</a:t>
            </a:r>
            <a:endParaRPr lang="en-US" sz="1700" dirty="0"/>
          </a:p>
          <a:p>
            <a:pPr eaLnBrk="1" hangingPunct="1">
              <a:buFontTx/>
              <a:buChar char="•"/>
            </a:pPr>
            <a:r>
              <a:rPr lang="en-US" sz="1700" dirty="0"/>
              <a:t> Substitutes for the Social Security part of the total FERS benefit until you reach age 62.</a:t>
            </a:r>
          </a:p>
          <a:p>
            <a:pPr eaLnBrk="1" hangingPunct="1">
              <a:buFontTx/>
              <a:buChar char="•"/>
            </a:pPr>
            <a:r>
              <a:rPr lang="en-US" sz="1700" dirty="0"/>
              <a:t> Approximates the SS benefit earned while you worked under FERS.</a:t>
            </a:r>
          </a:p>
          <a:p>
            <a:pPr eaLnBrk="1" hangingPunct="1">
              <a:buFontTx/>
              <a:buChar char="•"/>
            </a:pPr>
            <a:r>
              <a:rPr lang="en-US" sz="1700" dirty="0"/>
              <a:t> Subject to the Social Security earnings test.  If you work after retirement, your post-retirement earning could reduce or eliminate your FERS Supplement. The 2020 SS earnings limitation is $18,240. No COLAs</a:t>
            </a:r>
          </a:p>
          <a:p>
            <a:pPr eaLnBrk="1" hangingPunct="1"/>
            <a:endParaRPr lang="en-US" sz="1700" dirty="0"/>
          </a:p>
          <a:p>
            <a:pPr eaLnBrk="1" hangingPunct="1"/>
            <a:endParaRPr lang="en-US" dirty="0"/>
          </a:p>
        </p:txBody>
      </p:sp>
    </p:spTree>
    <p:extLst>
      <p:ext uri="{BB962C8B-B14F-4D97-AF65-F5344CB8AC3E}">
        <p14:creationId xmlns:p14="http://schemas.microsoft.com/office/powerpoint/2010/main" val="1942253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57300" y="719138"/>
            <a:ext cx="4802188" cy="3600450"/>
          </a:xfrm>
          <a:ln/>
        </p:spPr>
      </p:sp>
      <p:sp>
        <p:nvSpPr>
          <p:cNvPr id="105475" name="Notes Placeholder 2"/>
          <p:cNvSpPr>
            <a:spLocks noGrp="1"/>
          </p:cNvSpPr>
          <p:nvPr>
            <p:ph type="body" idx="1"/>
          </p:nvPr>
        </p:nvSpPr>
        <p:spPr>
          <a:xfrm>
            <a:off x="366103" y="4561234"/>
            <a:ext cx="6579705" cy="4320213"/>
          </a:xfrm>
          <a:noFill/>
          <a:ln/>
        </p:spPr>
        <p:txBody>
          <a:bodyPr/>
          <a:lstStyle/>
          <a:p>
            <a:pPr eaLnBrk="1" hangingPunct="1">
              <a:buFontTx/>
              <a:buChar char="•"/>
            </a:pPr>
            <a:r>
              <a:rPr lang="en-US" sz="2100" dirty="0"/>
              <a:t>You can receive this supplement if you have worked under FERS for at least 1 calendar year, and you retire on an immediate, non-disability annuity (other than the  “MRA + 10” retirement provision).</a:t>
            </a:r>
          </a:p>
          <a:p>
            <a:pPr eaLnBrk="1" hangingPunct="1">
              <a:buFontTx/>
              <a:buChar char="•"/>
            </a:pPr>
            <a:endParaRPr lang="en-US" sz="2100" dirty="0"/>
          </a:p>
          <a:p>
            <a:pPr eaLnBrk="1" hangingPunct="1">
              <a:buFontTx/>
              <a:buChar char="•"/>
            </a:pPr>
            <a:r>
              <a:rPr lang="en-US" sz="2100" dirty="0"/>
              <a:t> If you retire before you reach your MRA under an Early Optional or Discontinue Service Retirement, you have to wait until your MRA before you start receiving the Supplement.</a:t>
            </a:r>
          </a:p>
          <a:p>
            <a:endParaRPr lang="en-US" sz="2400" dirty="0"/>
          </a:p>
        </p:txBody>
      </p:sp>
    </p:spTree>
    <p:extLst>
      <p:ext uri="{BB962C8B-B14F-4D97-AF65-F5344CB8AC3E}">
        <p14:creationId xmlns:p14="http://schemas.microsoft.com/office/powerpoint/2010/main" val="412389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5810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57300" y="719138"/>
            <a:ext cx="4802188" cy="3600450"/>
          </a:xfrm>
          <a:ln/>
        </p:spPr>
      </p:sp>
      <p:sp>
        <p:nvSpPr>
          <p:cNvPr id="105475" name="Notes Placeholder 2"/>
          <p:cNvSpPr>
            <a:spLocks noGrp="1"/>
          </p:cNvSpPr>
          <p:nvPr>
            <p:ph type="body" idx="1"/>
          </p:nvPr>
        </p:nvSpPr>
        <p:spPr>
          <a:xfrm>
            <a:off x="366103" y="4561234"/>
            <a:ext cx="6579705" cy="4320213"/>
          </a:xfrm>
          <a:noFill/>
          <a:ln/>
        </p:spPr>
        <p:txBody>
          <a:bodyPr/>
          <a:lstStyle/>
          <a:p>
            <a:pPr defTabSz="914215" eaLnBrk="1" hangingPunct="1">
              <a:buFontTx/>
              <a:buChar char="•"/>
              <a:defRPr/>
            </a:pPr>
            <a:r>
              <a:rPr lang="en-US" sz="2400" b="1" dirty="0"/>
              <a:t>HANDOUT #8</a:t>
            </a:r>
          </a:p>
          <a:p>
            <a:pPr eaLnBrk="1" hangingPunct="1">
              <a:buFontTx/>
              <a:buChar char="•"/>
            </a:pPr>
            <a:endParaRPr lang="en-US" sz="2100" dirty="0"/>
          </a:p>
          <a:p>
            <a:pPr eaLnBrk="1" hangingPunct="1">
              <a:buFontTx/>
              <a:buChar char="•"/>
            </a:pPr>
            <a:r>
              <a:rPr lang="en-US" sz="2100" dirty="0"/>
              <a:t>You can receive this supplement if you have worked under FERS for at least 1 calendar year, and you retire on an immediate, non-disability annuity (other than the  “MRA + 10” retirement provision).</a:t>
            </a:r>
          </a:p>
          <a:p>
            <a:pPr eaLnBrk="1" hangingPunct="1">
              <a:buFontTx/>
              <a:buChar char="•"/>
            </a:pPr>
            <a:endParaRPr lang="en-US" sz="2100" dirty="0"/>
          </a:p>
          <a:p>
            <a:pPr eaLnBrk="1" hangingPunct="1">
              <a:buFontTx/>
              <a:buChar char="•"/>
            </a:pPr>
            <a:r>
              <a:rPr lang="en-US" sz="2100" dirty="0"/>
              <a:t> If you retire before you reach your MRA under an Early Optional </a:t>
            </a:r>
            <a:r>
              <a:rPr lang="en-US" sz="2100"/>
              <a:t>or Discontinued </a:t>
            </a:r>
            <a:r>
              <a:rPr lang="en-US" sz="2100" dirty="0"/>
              <a:t>Service Retirement, you have to wait until your MRA before you start receiving the Supplement.</a:t>
            </a:r>
          </a:p>
          <a:p>
            <a:endParaRPr lang="en-US" sz="2400" dirty="0"/>
          </a:p>
        </p:txBody>
      </p:sp>
    </p:spTree>
    <p:extLst>
      <p:ext uri="{BB962C8B-B14F-4D97-AF65-F5344CB8AC3E}">
        <p14:creationId xmlns:p14="http://schemas.microsoft.com/office/powerpoint/2010/main" val="3440621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57300" y="719138"/>
            <a:ext cx="4802188" cy="3600450"/>
          </a:xfrm>
          <a:ln/>
        </p:spPr>
      </p:sp>
      <p:sp>
        <p:nvSpPr>
          <p:cNvPr id="105475" name="Notes Placeholder 2"/>
          <p:cNvSpPr>
            <a:spLocks noGrp="1"/>
          </p:cNvSpPr>
          <p:nvPr>
            <p:ph type="body" idx="1"/>
          </p:nvPr>
        </p:nvSpPr>
        <p:spPr>
          <a:xfrm>
            <a:off x="366102" y="4561234"/>
            <a:ext cx="6579705" cy="4320213"/>
          </a:xfrm>
          <a:noFill/>
          <a:ln/>
        </p:spPr>
        <p:txBody>
          <a:bodyPr/>
          <a:lstStyle/>
          <a:p>
            <a:pPr eaLnBrk="1" hangingPunct="1">
              <a:buFontTx/>
              <a:buChar char="•"/>
            </a:pPr>
            <a:endParaRPr lang="en-US" sz="2100" dirty="0"/>
          </a:p>
          <a:p>
            <a:pPr eaLnBrk="1" hangingPunct="1">
              <a:buFontTx/>
              <a:buChar char="•"/>
            </a:pPr>
            <a:r>
              <a:rPr lang="en-US" sz="2100" dirty="0"/>
              <a:t>You can receive this supplement if you have worked under FERS for at least 1 calendar year, and you retire on an immediate, non-disability annuity (other than the  “MRA + 10” retirement provision).</a:t>
            </a:r>
          </a:p>
          <a:p>
            <a:pPr eaLnBrk="1" hangingPunct="1">
              <a:buFontTx/>
              <a:buChar char="•"/>
            </a:pPr>
            <a:endParaRPr lang="en-US" sz="2100" dirty="0"/>
          </a:p>
          <a:p>
            <a:pPr eaLnBrk="1" hangingPunct="1">
              <a:buFontTx/>
              <a:buChar char="•"/>
            </a:pPr>
            <a:r>
              <a:rPr lang="en-US" sz="2100" dirty="0"/>
              <a:t> If you retire before you reach your MRA under an Early Optional or Discontinue Service Retirement, you have to wait until your MRA before you start receiving the Supplement.</a:t>
            </a:r>
          </a:p>
          <a:p>
            <a:endParaRPr lang="en-US" sz="2400" dirty="0"/>
          </a:p>
        </p:txBody>
      </p:sp>
    </p:spTree>
    <p:extLst>
      <p:ext uri="{BB962C8B-B14F-4D97-AF65-F5344CB8AC3E}">
        <p14:creationId xmlns:p14="http://schemas.microsoft.com/office/powerpoint/2010/main" val="1439619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5">
              <a:defRPr/>
            </a:pPr>
            <a:r>
              <a:rPr lang="en-US" b="1" dirty="0"/>
              <a:t>HANDOUT #9</a:t>
            </a:r>
          </a:p>
          <a:p>
            <a:endParaRPr lang="en-US" dirty="0" smtClean="0"/>
          </a:p>
          <a:p>
            <a:r>
              <a:rPr lang="en-US" dirty="0" smtClean="0"/>
              <a:t>Beginning about Fall 2017, the Postal Service revised its retirement estimate computer program and began including estimates of Special Annuity Supplement amounts for those who are entitled to it. This slide is an example.</a:t>
            </a:r>
          </a:p>
          <a:p>
            <a:r>
              <a:rPr lang="en-US" dirty="0" smtClean="0"/>
              <a:t>You can receive this supplement if you have worked under FERS for at least 1 calendar year, and you retire on an immediate, non-disability annuity (other than the  “MRA + 10” retirement provision).</a:t>
            </a:r>
          </a:p>
          <a:p>
            <a:endParaRPr lang="en-US" dirty="0" smtClean="0"/>
          </a:p>
          <a:p>
            <a:r>
              <a:rPr lang="en-US" dirty="0" smtClean="0"/>
              <a:t> If you retire before you reach your MRA under an Early Optional or Discontinue Service Retirement, you have to wait until your MRA before you start receiving the Supplement.</a:t>
            </a:r>
          </a:p>
          <a:p>
            <a:endParaRPr lang="en-US" dirty="0" smtClean="0"/>
          </a:p>
          <a:p>
            <a:endParaRPr lang="en-US" dirty="0"/>
          </a:p>
        </p:txBody>
      </p:sp>
    </p:spTree>
    <p:extLst>
      <p:ext uri="{BB962C8B-B14F-4D97-AF65-F5344CB8AC3E}">
        <p14:creationId xmlns:p14="http://schemas.microsoft.com/office/powerpoint/2010/main" val="3574952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42550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57300" y="719138"/>
            <a:ext cx="4802188" cy="3600450"/>
          </a:xfrm>
          <a:ln/>
        </p:spPr>
      </p:sp>
      <p:sp>
        <p:nvSpPr>
          <p:cNvPr id="105475" name="Notes Placeholder 2"/>
          <p:cNvSpPr>
            <a:spLocks noGrp="1"/>
          </p:cNvSpPr>
          <p:nvPr>
            <p:ph type="body" idx="1"/>
          </p:nvPr>
        </p:nvSpPr>
        <p:spPr>
          <a:xfrm>
            <a:off x="366097" y="4561232"/>
            <a:ext cx="6579705" cy="4320213"/>
          </a:xfrm>
          <a:noFill/>
          <a:ln/>
        </p:spPr>
        <p:txBody>
          <a:bodyPr/>
          <a:lstStyle/>
          <a:p>
            <a:pPr defTabSz="914215" eaLnBrk="1" hangingPunct="1">
              <a:buFontTx/>
              <a:buChar char="•"/>
              <a:defRPr/>
            </a:pPr>
            <a:r>
              <a:rPr lang="en-US" sz="2400" b="1" dirty="0"/>
              <a:t>HANDOUTS #10 &amp; 11</a:t>
            </a:r>
          </a:p>
          <a:p>
            <a:pPr eaLnBrk="1" hangingPunct="1">
              <a:buFontTx/>
              <a:buChar char="•"/>
            </a:pPr>
            <a:endParaRPr lang="en-US" sz="2100" dirty="0"/>
          </a:p>
          <a:p>
            <a:pPr eaLnBrk="1" hangingPunct="1">
              <a:buFontTx/>
              <a:buChar char="•"/>
            </a:pPr>
            <a:r>
              <a:rPr lang="en-US" sz="2100" dirty="0"/>
              <a:t>You can receive this supplement if you have worked under FERS for at least 1 calendar year, and you retire on an immediate, non-disability annuity (other than the  “MRA + 10” retirement provision).</a:t>
            </a:r>
          </a:p>
          <a:p>
            <a:pPr eaLnBrk="1" hangingPunct="1">
              <a:buFontTx/>
              <a:buChar char="•"/>
            </a:pPr>
            <a:endParaRPr lang="en-US" sz="2100" dirty="0"/>
          </a:p>
          <a:p>
            <a:pPr eaLnBrk="1" hangingPunct="1">
              <a:buFontTx/>
              <a:buChar char="•"/>
            </a:pPr>
            <a:r>
              <a:rPr lang="en-US" sz="2100" dirty="0"/>
              <a:t> If you retire before you reach your MRA under an Early Optional or Discontinue Service Retirement, you have to wait until your MRA before you start receiving the Supplement.</a:t>
            </a:r>
          </a:p>
          <a:p>
            <a:endParaRPr lang="en-US" sz="2400" dirty="0"/>
          </a:p>
        </p:txBody>
      </p:sp>
    </p:spTree>
    <p:extLst>
      <p:ext uri="{BB962C8B-B14F-4D97-AF65-F5344CB8AC3E}">
        <p14:creationId xmlns:p14="http://schemas.microsoft.com/office/powerpoint/2010/main" val="23541955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1257300" y="719138"/>
            <a:ext cx="4802188" cy="3600450"/>
          </a:xfrm>
          <a:ln/>
        </p:spPr>
      </p:sp>
      <p:sp>
        <p:nvSpPr>
          <p:cNvPr id="114691" name="Notes Placeholder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8294163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257300" y="719138"/>
            <a:ext cx="4802188" cy="3600450"/>
          </a:xfrm>
          <a:ln/>
        </p:spPr>
      </p:sp>
      <p:sp>
        <p:nvSpPr>
          <p:cNvPr id="109571" name="Notes Placeholder 2"/>
          <p:cNvSpPr>
            <a:spLocks noGrp="1"/>
          </p:cNvSpPr>
          <p:nvPr>
            <p:ph type="body" idx="1"/>
          </p:nvPr>
        </p:nvSpPr>
        <p:spPr>
          <a:xfrm>
            <a:off x="359468" y="4561234"/>
            <a:ext cx="6584673" cy="4320213"/>
          </a:xfrm>
          <a:noFill/>
          <a:ln/>
        </p:spPr>
        <p:txBody>
          <a:bodyPr/>
          <a:lstStyle/>
          <a:p>
            <a:endParaRPr lang="en-US" sz="1900" dirty="0"/>
          </a:p>
        </p:txBody>
      </p:sp>
    </p:spTree>
    <p:extLst>
      <p:ext uri="{BB962C8B-B14F-4D97-AF65-F5344CB8AC3E}">
        <p14:creationId xmlns:p14="http://schemas.microsoft.com/office/powerpoint/2010/main" val="828529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257300" y="719138"/>
            <a:ext cx="4802188" cy="3600450"/>
          </a:xfrm>
          <a:ln/>
        </p:spPr>
      </p:sp>
      <p:sp>
        <p:nvSpPr>
          <p:cNvPr id="110595" name="Notes Placeholder 2"/>
          <p:cNvSpPr>
            <a:spLocks noGrp="1"/>
          </p:cNvSpPr>
          <p:nvPr>
            <p:ph type="body" idx="1"/>
          </p:nvPr>
        </p:nvSpPr>
        <p:spPr>
          <a:xfrm>
            <a:off x="117627" y="4416957"/>
            <a:ext cx="7197586" cy="5041614"/>
          </a:xfrm>
          <a:noFill/>
          <a:ln/>
        </p:spPr>
        <p:txBody>
          <a:bodyPr/>
          <a:lstStyle/>
          <a:p>
            <a:r>
              <a:rPr lang="en-US" sz="1700" dirty="0"/>
              <a:t>CSRS-A spousal survivor annuity is 55% of an annuity computed as if the employee had retired on a disability retirement as of the date of death.   </a:t>
            </a:r>
          </a:p>
          <a:p>
            <a:r>
              <a:rPr lang="en-US" sz="1700" dirty="0"/>
              <a:t>A spouse receives 55% of the </a:t>
            </a:r>
            <a:r>
              <a:rPr lang="en-US" sz="1700" b="1" dirty="0"/>
              <a:t>HIGHER </a:t>
            </a:r>
            <a:r>
              <a:rPr lang="en-US" sz="1700" dirty="0"/>
              <a:t>of 1 or 2 below: An annuity computed under the general formula (see Chap 50) based on the deceased employee's Hi-3 avg salary and length of service to DoD, including credit for unused sick leave. </a:t>
            </a:r>
          </a:p>
          <a:p>
            <a:r>
              <a:rPr lang="en-US" sz="1700" dirty="0"/>
              <a:t>A "guaranteed minimum" which is the </a:t>
            </a:r>
            <a:r>
              <a:rPr lang="en-US" sz="1700" b="1" dirty="0"/>
              <a:t>LESSER </a:t>
            </a:r>
            <a:r>
              <a:rPr lang="en-US" sz="1700" dirty="0"/>
              <a:t>of: 40% of the deceased employee's Hi-3 average salary; or </a:t>
            </a:r>
          </a:p>
          <a:p>
            <a:r>
              <a:rPr lang="en-US" sz="1700" dirty="0"/>
              <a:t>The regular annuity obtained after increasing the deceased employee's length of service by the period of time between the date of death and the date he or she would have been age 60. </a:t>
            </a:r>
          </a:p>
          <a:p>
            <a:r>
              <a:rPr lang="en-US" sz="1700" dirty="0"/>
              <a:t>FERS--A spousal survivor annuity is computed as if the employee retired optionally (with no age reduction) on the date of death. </a:t>
            </a:r>
          </a:p>
          <a:p>
            <a:r>
              <a:rPr lang="en-US" sz="1700" dirty="0"/>
              <a:t>Survivor receives 50% of the employee's basic annuity, based on the deceased employee's type of service, age, length of service, and high-3 average salary at date of death. (See Chapter 50.) </a:t>
            </a:r>
          </a:p>
          <a:p>
            <a:r>
              <a:rPr lang="en-US" sz="1700" dirty="0"/>
              <a:t>For employees with a CSRS annuity component, the spouse receives 50 percent of the combined CSRS and FERS benefit. </a:t>
            </a:r>
          </a:p>
          <a:p>
            <a:endParaRPr lang="en-US" sz="1700" dirty="0"/>
          </a:p>
        </p:txBody>
      </p:sp>
    </p:spTree>
    <p:extLst>
      <p:ext uri="{BB962C8B-B14F-4D97-AF65-F5344CB8AC3E}">
        <p14:creationId xmlns:p14="http://schemas.microsoft.com/office/powerpoint/2010/main" val="3514699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3000" y="685800"/>
            <a:ext cx="4572000" cy="3429000"/>
          </a:xfrm>
          <a:ln/>
        </p:spPr>
      </p:sp>
      <p:sp>
        <p:nvSpPr>
          <p:cNvPr id="110595" name="Notes Placeholder 2"/>
          <p:cNvSpPr>
            <a:spLocks noGrp="1"/>
          </p:cNvSpPr>
          <p:nvPr>
            <p:ph type="body" idx="1"/>
          </p:nvPr>
        </p:nvSpPr>
        <p:spPr>
          <a:xfrm>
            <a:off x="110274" y="4206624"/>
            <a:ext cx="6747737" cy="4801537"/>
          </a:xfrm>
          <a:noFill/>
          <a:ln/>
        </p:spPr>
        <p:txBody>
          <a:bodyPr/>
          <a:lstStyle/>
          <a:p>
            <a:pPr defTabSz="914215">
              <a:defRPr/>
            </a:pPr>
            <a:r>
              <a:rPr lang="en-US" sz="1600" b="1" dirty="0"/>
              <a:t>HANDOUT #12</a:t>
            </a:r>
          </a:p>
          <a:p>
            <a:pPr defTabSz="914215">
              <a:defRPr/>
            </a:pPr>
            <a:r>
              <a:rPr lang="en-US" sz="1500" dirty="0">
                <a:solidFill>
                  <a:srgbClr val="FF0000"/>
                </a:solidFill>
              </a:rPr>
              <a:t>On this FERS Annuity Estimate, what is the amount of Survivor’s gross monthly annuity?  </a:t>
            </a:r>
            <a:r>
              <a:rPr lang="en-US" sz="1500" b="1" dirty="0">
                <a:solidFill>
                  <a:srgbClr val="FF0000"/>
                </a:solidFill>
              </a:rPr>
              <a:t>$795</a:t>
            </a:r>
            <a:endParaRPr lang="en-US" sz="1500" dirty="0">
              <a:solidFill>
                <a:srgbClr val="FF0000"/>
              </a:solidFill>
            </a:endParaRPr>
          </a:p>
          <a:p>
            <a:pPr defTabSz="914215">
              <a:defRPr/>
            </a:pPr>
            <a:r>
              <a:rPr lang="en-US" sz="1500" dirty="0">
                <a:solidFill>
                  <a:srgbClr val="FF0000"/>
                </a:solidFill>
              </a:rPr>
              <a:t>Is the amount of said Survivor’s gross monthly annuity shown a Full Survivor Annuity or a Partial Survivor Annuity? </a:t>
            </a:r>
            <a:r>
              <a:rPr lang="en-US" sz="1500" b="1" dirty="0">
                <a:solidFill>
                  <a:srgbClr val="FF0000"/>
                </a:solidFill>
              </a:rPr>
              <a:t>Full, because it’s 50% of the monthly benefit Without Survivor Benefits</a:t>
            </a:r>
          </a:p>
          <a:p>
            <a:pPr defTabSz="914215">
              <a:defRPr/>
            </a:pPr>
            <a:r>
              <a:rPr lang="en-US" sz="1500" dirty="0">
                <a:solidFill>
                  <a:srgbClr val="FF0000"/>
                </a:solidFill>
              </a:rPr>
              <a:t>How is the monthly REDUCTION (not shown) for this survivor annuity computed?  </a:t>
            </a:r>
            <a:r>
              <a:rPr lang="en-US" sz="1500" b="1" dirty="0">
                <a:solidFill>
                  <a:srgbClr val="FF0000"/>
                </a:solidFill>
              </a:rPr>
              <a:t>10</a:t>
            </a:r>
            <a:r>
              <a:rPr lang="en-US" sz="1500" dirty="0">
                <a:solidFill>
                  <a:srgbClr val="FF0000"/>
                </a:solidFill>
              </a:rPr>
              <a:t>% of </a:t>
            </a:r>
            <a:r>
              <a:rPr lang="en-US" sz="1500" b="1" dirty="0">
                <a:solidFill>
                  <a:srgbClr val="FF0000"/>
                </a:solidFill>
              </a:rPr>
              <a:t>1,591 (which = $159, the amount subtracted from $1,591 to equal $1,432)</a:t>
            </a:r>
            <a:endParaRPr lang="en-US" sz="1500" dirty="0">
              <a:solidFill>
                <a:srgbClr val="FF0000"/>
              </a:solidFill>
            </a:endParaRPr>
          </a:p>
          <a:p>
            <a:pPr defTabSz="914215">
              <a:defRPr/>
            </a:pPr>
            <a:r>
              <a:rPr lang="en-US" sz="1500" dirty="0">
                <a:solidFill>
                  <a:srgbClr val="FF0000"/>
                </a:solidFill>
              </a:rPr>
              <a:t>How much would this annuitant receive, monthly, if she elected a Full Survivor Annuity for her spouse? </a:t>
            </a:r>
            <a:r>
              <a:rPr lang="en-US" sz="1500" b="1" dirty="0">
                <a:solidFill>
                  <a:srgbClr val="FF0000"/>
                </a:solidFill>
              </a:rPr>
              <a:t>$1,432 </a:t>
            </a:r>
            <a:r>
              <a:rPr lang="en-US" sz="1500" dirty="0">
                <a:solidFill>
                  <a:srgbClr val="FF0000"/>
                </a:solidFill>
              </a:rPr>
              <a:t>per month, </a:t>
            </a:r>
            <a:r>
              <a:rPr lang="en-US" sz="1500" b="1" dirty="0">
                <a:solidFill>
                  <a:srgbClr val="FF0000"/>
                </a:solidFill>
              </a:rPr>
              <a:t>the amount shown as With Survivor Benefits</a:t>
            </a:r>
            <a:endParaRPr lang="en-US" sz="1500" dirty="0">
              <a:solidFill>
                <a:srgbClr val="FF0000"/>
              </a:solidFill>
            </a:endParaRPr>
          </a:p>
          <a:p>
            <a:pPr defTabSz="914215">
              <a:defRPr/>
            </a:pPr>
            <a:endParaRPr lang="en-US" sz="1600" b="1" dirty="0"/>
          </a:p>
          <a:p>
            <a:r>
              <a:rPr lang="en-US" sz="1600" dirty="0"/>
              <a:t>CSRS-A spousal survivor annuity is 55% of an annuity computed as if the employee had retired on a disability retirement as of the date of death.   </a:t>
            </a:r>
          </a:p>
          <a:p>
            <a:r>
              <a:rPr lang="en-US" sz="1600" dirty="0"/>
              <a:t>A spouse receives 55% of the </a:t>
            </a:r>
            <a:r>
              <a:rPr lang="en-US" sz="1600" b="1" dirty="0"/>
              <a:t>HIGHER </a:t>
            </a:r>
            <a:r>
              <a:rPr lang="en-US" sz="1600" dirty="0"/>
              <a:t>of 1 or 2 below: An annuity computed under the general formula (see Chap 50) based on the deceased employee's Hi-3 avg salary and length of service to DoD, including credit for unused sick leave. </a:t>
            </a:r>
          </a:p>
          <a:p>
            <a:r>
              <a:rPr lang="en-US" sz="1600" dirty="0"/>
              <a:t>A "guaranteed minimum" which is the </a:t>
            </a:r>
            <a:r>
              <a:rPr lang="en-US" sz="1600" b="1" dirty="0"/>
              <a:t>LESSER </a:t>
            </a:r>
            <a:r>
              <a:rPr lang="en-US" sz="1600" dirty="0"/>
              <a:t>of: 40% of the deceased employee's Hi-3 average salary; or </a:t>
            </a:r>
          </a:p>
          <a:p>
            <a:r>
              <a:rPr lang="en-US" sz="1600" dirty="0"/>
              <a:t>The regular annuity obtained after increasing the deceased employee's length of service by the period of time between the date of death and the date he or she would have been age 60. </a:t>
            </a:r>
          </a:p>
          <a:p>
            <a:r>
              <a:rPr lang="en-US" sz="1600" dirty="0"/>
              <a:t>FERS--A spousal survivor annuity is computed as if the employee retired optionally (with no age reduction) on the date of death. </a:t>
            </a:r>
          </a:p>
          <a:p>
            <a:r>
              <a:rPr lang="en-US" sz="1600" dirty="0"/>
              <a:t>Survivor receives 50% of the employee's basic annuity, based on the deceased employee's type of service, age, length of service, and high-3 average salary at date of death. (See Chapter 50.) </a:t>
            </a:r>
          </a:p>
          <a:p>
            <a:r>
              <a:rPr lang="en-US" sz="1600" dirty="0"/>
              <a:t>For employees with a CSRS annuity component, the spouse receives 50 percent of the combined CSRS and FERS benefit. </a:t>
            </a:r>
          </a:p>
          <a:p>
            <a:endParaRPr lang="en-US" sz="1600" dirty="0"/>
          </a:p>
        </p:txBody>
      </p:sp>
    </p:spTree>
    <p:extLst>
      <p:ext uri="{BB962C8B-B14F-4D97-AF65-F5344CB8AC3E}">
        <p14:creationId xmlns:p14="http://schemas.microsoft.com/office/powerpoint/2010/main" val="13461186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07861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94928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49321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23592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OPM computes years of service for determining amount of annuity in years and months.  Days over a month are dropped.  So some LCs decide to retire on a date that results in the total years of service computing to exact years and months, with no (or few) extra days.</a:t>
            </a:r>
          </a:p>
          <a:p>
            <a:endParaRPr lang="en-US" dirty="0" smtClean="0"/>
          </a:p>
          <a:p>
            <a:r>
              <a:rPr lang="en-US" dirty="0" smtClean="0"/>
              <a:t>Annual leave and sick leave are credited each pay period.  But if an employee does not remain employed for an entire pay period, no AL or SL is credited.  Neither AL nor SL is prorated for working part of a pay period.  So some LCs decide to retire on the last day of a pay period.</a:t>
            </a:r>
          </a:p>
          <a:p>
            <a:r>
              <a:rPr lang="en-US" dirty="0" smtClean="0"/>
              <a:t>The amount of the Special Annuity Supplement is computed based on years of service under FERS (not including military time, prior non-career federal service, saved sick leave, etc.) rounded to the nearest whole number.  So some FERS retirees decide to retire on a date that results in years of FERS service being just over 6 months instead of just under six months.</a:t>
            </a:r>
          </a:p>
          <a:p>
            <a:endParaRPr lang="en-US" dirty="0"/>
          </a:p>
        </p:txBody>
      </p:sp>
    </p:spTree>
    <p:extLst>
      <p:ext uri="{BB962C8B-B14F-4D97-AF65-F5344CB8AC3E}">
        <p14:creationId xmlns:p14="http://schemas.microsoft.com/office/powerpoint/2010/main" val="2450748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4458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13796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smtClean="0"/>
              <a:t>HANDOUT #13 Sample Annuity Estimate</a:t>
            </a:r>
          </a:p>
          <a:p>
            <a:endParaRPr lang="en-US" dirty="0"/>
          </a:p>
        </p:txBody>
      </p:sp>
    </p:spTree>
    <p:extLst>
      <p:ext uri="{BB962C8B-B14F-4D97-AF65-F5344CB8AC3E}">
        <p14:creationId xmlns:p14="http://schemas.microsoft.com/office/powerpoint/2010/main" val="38463992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49940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53235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9095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02921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339149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633407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472577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019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93890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49052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HANDOUT #14 </a:t>
            </a:r>
            <a:r>
              <a:rPr lang="en-US" dirty="0" smtClean="0"/>
              <a:t>M-01708</a:t>
            </a:r>
            <a:r>
              <a:rPr lang="en-US" baseline="0" dirty="0" smtClean="0"/>
              <a:t> Retirement Counselling</a:t>
            </a:r>
            <a:endParaRPr lang="en-US" dirty="0"/>
          </a:p>
        </p:txBody>
      </p:sp>
    </p:spTree>
    <p:extLst>
      <p:ext uri="{BB962C8B-B14F-4D97-AF65-F5344CB8AC3E}">
        <p14:creationId xmlns:p14="http://schemas.microsoft.com/office/powerpoint/2010/main" val="863067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79379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67555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1495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71040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26354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9130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203352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832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1257300" y="719138"/>
            <a:ext cx="4802188" cy="3600450"/>
          </a:xfrm>
          <a:ln/>
        </p:spPr>
      </p:sp>
      <p:sp>
        <p:nvSpPr>
          <p:cNvPr id="68611" name="Notes Placeholder 2"/>
          <p:cNvSpPr>
            <a:spLocks noGrp="1"/>
          </p:cNvSpPr>
          <p:nvPr>
            <p:ph type="body" idx="1"/>
          </p:nvPr>
        </p:nvSpPr>
        <p:spPr>
          <a:xfrm>
            <a:off x="245165" y="4361207"/>
            <a:ext cx="6925918" cy="4520238"/>
          </a:xfrm>
          <a:noFill/>
          <a:ln/>
        </p:spPr>
        <p:txBody>
          <a:bodyPr/>
          <a:lstStyle/>
          <a:p>
            <a:r>
              <a:rPr lang="en-US" sz="1900" b="1" dirty="0">
                <a:solidFill>
                  <a:srgbClr val="FF0000"/>
                </a:solidFill>
              </a:rPr>
              <a:t>FERS-</a:t>
            </a:r>
            <a:r>
              <a:rPr lang="en-US" sz="1900" dirty="0"/>
              <a:t>Congress created the Federal Employees Retirement System (FERS) in 1986, and it became effective on January 1, 1987.  Since that time, new Federal civilian employees who have retirement coverage are covered by FERS.</a:t>
            </a:r>
          </a:p>
          <a:p>
            <a:endParaRPr lang="en-US" sz="1900" dirty="0"/>
          </a:p>
          <a:p>
            <a:r>
              <a:rPr lang="en-US" sz="1900" dirty="0"/>
              <a:t>FERS is a retirement plan that provides benefits from three different sources:   a </a:t>
            </a:r>
            <a:r>
              <a:rPr lang="en-US" sz="1900" i="1" dirty="0"/>
              <a:t>Basic Benefit Plan</a:t>
            </a:r>
            <a:r>
              <a:rPr lang="en-US" sz="1900" dirty="0"/>
              <a:t>, </a:t>
            </a:r>
            <a:r>
              <a:rPr lang="en-US" sz="1900" i="1" dirty="0"/>
              <a:t>Social Security</a:t>
            </a:r>
            <a:r>
              <a:rPr lang="en-US" sz="1900" dirty="0"/>
              <a:t>, and the Thrift Savings Plan (TSP).   Two of the three parts of FERS (Social Security and the TSP) can go with you to your next job if you leave the Federal Government before retirement.   The Basic Benefit and Social Security parts of FERS require you to pay your share each pay period.  Your agency withholds the cost of the Basic Benefit and Social Security from your pay as payroll deductions.  Your agency pays its part too.  Then, after you retire, you receive annuity payments each month for the rest of your life. </a:t>
            </a:r>
          </a:p>
          <a:p>
            <a:endParaRPr lang="en-US" sz="1900" dirty="0"/>
          </a:p>
          <a:p>
            <a:r>
              <a:rPr lang="en-US" sz="1900" dirty="0"/>
              <a:t>The TSP part of FERS is an account that your agency automatically sets up for you.  Each pay period your agency deposits into your account amount equal to 1% of the basic pay you earn for the pay period.  You can also make your own contributions to your TSP account and your agency will also make a matching contribution.  These contributions are tax-deferred.  The Thrift Savings Plan is administered by the Federal Retirement Thrift Investment Board. </a:t>
            </a:r>
          </a:p>
          <a:p>
            <a:endParaRPr lang="en-US" sz="1900" dirty="0"/>
          </a:p>
          <a:p>
            <a:endParaRPr lang="en-US" sz="1900" dirty="0"/>
          </a:p>
          <a:p>
            <a:endParaRPr lang="en-US" sz="1900" dirty="0"/>
          </a:p>
        </p:txBody>
      </p:sp>
    </p:spTree>
    <p:extLst>
      <p:ext uri="{BB962C8B-B14F-4D97-AF65-F5344CB8AC3E}">
        <p14:creationId xmlns:p14="http://schemas.microsoft.com/office/powerpoint/2010/main" val="36719614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277941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42795911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44179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24518413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2538" y="717550"/>
            <a:ext cx="4794250" cy="3595688"/>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37794033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33832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748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257300" y="719138"/>
            <a:ext cx="4802188" cy="3600450"/>
          </a:xfrm>
          <a:ln/>
        </p:spPr>
      </p:sp>
      <p:sp>
        <p:nvSpPr>
          <p:cNvPr id="116739" name="Notes Placeholder 2"/>
          <p:cNvSpPr>
            <a:spLocks noGrp="1"/>
          </p:cNvSpPr>
          <p:nvPr>
            <p:ph type="body" idx="1"/>
          </p:nvPr>
        </p:nvSpPr>
        <p:spPr>
          <a:xfrm>
            <a:off x="187202" y="4561226"/>
            <a:ext cx="6965673" cy="4664517"/>
          </a:xfrm>
          <a:noFill/>
          <a:ln/>
        </p:spPr>
        <p:txBody>
          <a:bodyPr/>
          <a:lstStyle/>
          <a:p>
            <a:r>
              <a:rPr lang="en-US" sz="2100" dirty="0"/>
              <a:t>COLAs are not automatic.  There was no COLA payable for retirees in 2010 &amp; 2011</a:t>
            </a:r>
          </a:p>
          <a:p>
            <a:r>
              <a:rPr lang="en-US" sz="2100" dirty="0"/>
              <a:t>Consumer Price Index (CPI) for urban wage earners and clerical workers from the third quarter average of the previous year to the third quarter average for the current year.</a:t>
            </a:r>
          </a:p>
          <a:p>
            <a:endParaRPr lang="en-US" sz="2100" dirty="0"/>
          </a:p>
          <a:p>
            <a:r>
              <a:rPr lang="en-US" sz="2100" dirty="0"/>
              <a:t>COLA for 2013?</a:t>
            </a:r>
          </a:p>
          <a:p>
            <a:endParaRPr lang="en-US" sz="2100" dirty="0"/>
          </a:p>
          <a:p>
            <a:r>
              <a:rPr lang="en-US" sz="2900" dirty="0"/>
              <a:t>OPM website has the list of all COLAs at: </a:t>
            </a:r>
            <a:r>
              <a:rPr lang="en-US" sz="2100" dirty="0">
                <a:hlinkClick r:id="rId3"/>
              </a:rPr>
              <a:t>http://www.opm.gov/retire/annuity/cola/colalist.asp</a:t>
            </a:r>
            <a:r>
              <a:rPr lang="en-US" sz="2900" dirty="0"/>
              <a:t> </a:t>
            </a:r>
          </a:p>
        </p:txBody>
      </p:sp>
    </p:spTree>
    <p:extLst>
      <p:ext uri="{BB962C8B-B14F-4D97-AF65-F5344CB8AC3E}">
        <p14:creationId xmlns:p14="http://schemas.microsoft.com/office/powerpoint/2010/main" val="6805583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257300" y="719138"/>
            <a:ext cx="4802188" cy="3600450"/>
          </a:xfrm>
          <a:ln/>
        </p:spPr>
      </p:sp>
      <p:sp>
        <p:nvSpPr>
          <p:cNvPr id="117763" name="Notes Placeholder 2"/>
          <p:cNvSpPr>
            <a:spLocks noGrp="1"/>
          </p:cNvSpPr>
          <p:nvPr>
            <p:ph type="body" idx="1"/>
          </p:nvPr>
        </p:nvSpPr>
        <p:spPr>
          <a:xfrm>
            <a:off x="226952" y="4561234"/>
            <a:ext cx="6775174" cy="4320213"/>
          </a:xfrm>
          <a:noFill/>
          <a:ln/>
        </p:spPr>
        <p:txBody>
          <a:bodyPr/>
          <a:lstStyle/>
          <a:p>
            <a:r>
              <a:rPr lang="en-US" sz="2400" dirty="0"/>
              <a:t>Rounded down to the next whole dollar.</a:t>
            </a:r>
          </a:p>
          <a:p>
            <a:endParaRPr lang="en-US" sz="2400" dirty="0"/>
          </a:p>
          <a:p>
            <a:r>
              <a:rPr lang="en-US" sz="2400" dirty="0"/>
              <a:t>2% or less---2%</a:t>
            </a:r>
          </a:p>
          <a:p>
            <a:r>
              <a:rPr lang="en-US" sz="2400" dirty="0"/>
              <a:t>&gt;2% but &lt; 3%---2%</a:t>
            </a:r>
          </a:p>
          <a:p>
            <a:r>
              <a:rPr lang="en-US" sz="2400" dirty="0"/>
              <a:t>&gt; 3%---3% minus 1</a:t>
            </a:r>
          </a:p>
          <a:p>
            <a:endParaRPr lang="en-US" sz="2400" dirty="0"/>
          </a:p>
        </p:txBody>
      </p:sp>
      <p:pic>
        <p:nvPicPr>
          <p:cNvPr id="4" name="Picture 3"/>
          <p:cNvPicPr>
            <a:picLocks noChangeAspect="1"/>
          </p:cNvPicPr>
          <p:nvPr/>
        </p:nvPicPr>
        <p:blipFill>
          <a:blip r:embed="rId3"/>
          <a:stretch>
            <a:fillRect/>
          </a:stretch>
        </p:blipFill>
        <p:spPr>
          <a:xfrm>
            <a:off x="3010140" y="5954688"/>
            <a:ext cx="3674638" cy="2398587"/>
          </a:xfrm>
          <a:prstGeom prst="rect">
            <a:avLst/>
          </a:prstGeom>
        </p:spPr>
      </p:pic>
    </p:spTree>
    <p:extLst>
      <p:ext uri="{BB962C8B-B14F-4D97-AF65-F5344CB8AC3E}">
        <p14:creationId xmlns:p14="http://schemas.microsoft.com/office/powerpoint/2010/main" val="3914248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OPM uses the IRS “Simplified Method” to determine the small monthly amount of your annuity that is not taxed.</a:t>
            </a:r>
          </a:p>
          <a:p>
            <a:r>
              <a:rPr lang="en-US" dirty="0" smtClean="0"/>
              <a:t>See IRS Publication 721. </a:t>
            </a:r>
          </a:p>
          <a:p>
            <a:r>
              <a:rPr lang="en-US" dirty="0" smtClean="0"/>
              <a:t>E.g., if elected survivor annuity: Add retiree and spouse ages at start of retirement. Find factor in chart. Divide the total dollar amount of your retirement contributions into this factor. That is the monthly amount of annuity sheltered from federal income tax.</a:t>
            </a:r>
          </a:p>
          <a:p>
            <a:r>
              <a:rPr lang="en-US" dirty="0" smtClean="0"/>
              <a:t>IRS Simplified Method</a:t>
            </a:r>
          </a:p>
          <a:p>
            <a:endParaRPr lang="en-US" dirty="0" smtClean="0"/>
          </a:p>
          <a:p>
            <a:r>
              <a:rPr lang="en-US" dirty="0" smtClean="0"/>
              <a:t>Combine annuitant and spouses age based on date on annuity starting date</a:t>
            </a:r>
          </a:p>
          <a:p>
            <a:endParaRPr lang="en-US" dirty="0" smtClean="0"/>
          </a:p>
          <a:p>
            <a:r>
              <a:rPr lang="en-US" dirty="0" smtClean="0"/>
              <a:t>Combined age				The factor is</a:t>
            </a:r>
          </a:p>
          <a:p>
            <a:r>
              <a:rPr lang="en-US" dirty="0" smtClean="0"/>
              <a:t>110 or under			                 410</a:t>
            </a:r>
          </a:p>
          <a:p>
            <a:r>
              <a:rPr lang="en-US" dirty="0" smtClean="0"/>
              <a:t>111-120					     	360</a:t>
            </a:r>
          </a:p>
          <a:p>
            <a:r>
              <a:rPr lang="en-US" dirty="0" smtClean="0"/>
              <a:t>121-130					     	310</a:t>
            </a:r>
          </a:p>
          <a:p>
            <a:r>
              <a:rPr lang="en-US" dirty="0" smtClean="0"/>
              <a:t>131-140					     	260</a:t>
            </a:r>
          </a:p>
          <a:p>
            <a:r>
              <a:rPr lang="en-US" dirty="0" smtClean="0"/>
              <a:t>141 or over				       	210</a:t>
            </a:r>
          </a:p>
          <a:p>
            <a:endParaRPr lang="en-US" dirty="0"/>
          </a:p>
        </p:txBody>
      </p:sp>
    </p:spTree>
    <p:extLst>
      <p:ext uri="{BB962C8B-B14F-4D97-AF65-F5344CB8AC3E}">
        <p14:creationId xmlns:p14="http://schemas.microsoft.com/office/powerpoint/2010/main" val="18142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257300" y="719138"/>
            <a:ext cx="4802188" cy="3600450"/>
          </a:xfrm>
          <a:ln/>
        </p:spPr>
      </p:sp>
      <p:sp>
        <p:nvSpPr>
          <p:cNvPr id="72707" name="Notes Placeholder 2"/>
          <p:cNvSpPr>
            <a:spLocks noGrp="1"/>
          </p:cNvSpPr>
          <p:nvPr>
            <p:ph type="body" idx="1"/>
          </p:nvPr>
        </p:nvSpPr>
        <p:spPr>
          <a:xfrm>
            <a:off x="140818" y="4561238"/>
            <a:ext cx="6959047" cy="4679273"/>
          </a:xfrm>
          <a:noFill/>
          <a:ln/>
        </p:spPr>
        <p:txBody>
          <a:bodyPr/>
          <a:lstStyle/>
          <a:p>
            <a:r>
              <a:rPr lang="en-US" sz="1500" dirty="0"/>
              <a:t>CSRS:</a:t>
            </a:r>
          </a:p>
          <a:p>
            <a:r>
              <a:rPr lang="en-US" sz="1500" dirty="0"/>
              <a:t>In order to retire voluntarily you must meet both the age and service requirements outlined in this slide.  </a:t>
            </a:r>
          </a:p>
          <a:p>
            <a:r>
              <a:rPr lang="en-US" sz="1500" dirty="0"/>
              <a:t>Once you meet these requirements you can retire at any time. </a:t>
            </a:r>
          </a:p>
          <a:p>
            <a:r>
              <a:rPr lang="en-US" sz="1500" dirty="0"/>
              <a:t>Generally, your benefits will begin on the first of the month after you retire unless you retire within the first three days of the month.  If you retire within the first 3 days of the month your benefits will begin on the day after you retire.</a:t>
            </a:r>
          </a:p>
          <a:p>
            <a:r>
              <a:rPr lang="en-US" sz="1500" dirty="0"/>
              <a:t> FERS:</a:t>
            </a:r>
          </a:p>
          <a:p>
            <a:r>
              <a:rPr lang="en-US" sz="1500" dirty="0"/>
              <a:t>The minimum retirement age starts at age 55 and gradually increases until age 57 depending on your year of birth. </a:t>
            </a:r>
          </a:p>
          <a:p>
            <a:r>
              <a:rPr lang="en-US" sz="1500" dirty="0"/>
              <a:t>Under FERS you may also retire on a regular retirement once you reach your MRA provided you have at least 10 years of service.  If you retire under the MRA + 10 provision, your retirement benefit will be subject to an age reduction that equals 5% for each year you are under age 62 at the time your benefits begin.</a:t>
            </a:r>
          </a:p>
          <a:p>
            <a:endParaRPr lang="en-US" sz="1500" dirty="0"/>
          </a:p>
          <a:p>
            <a:r>
              <a:rPr lang="en-US" sz="1500" dirty="0"/>
              <a:t>Under FERS your benefits will generally begin on the first of the month unless you retire under the MRA + 10 provision.  If you retire under the MRA + 10 provision, you may choose to postpone receiving your benefits until a later date to reduce or eliminate the age reduction.</a:t>
            </a:r>
          </a:p>
          <a:p>
            <a:endParaRPr lang="en-US" sz="1500" dirty="0"/>
          </a:p>
          <a:p>
            <a:r>
              <a:rPr lang="en-US" sz="1500" b="1" dirty="0"/>
              <a:t>Age Reduction</a:t>
            </a:r>
            <a:r>
              <a:rPr lang="en-US" sz="1500" dirty="0"/>
              <a:t/>
            </a:r>
            <a:br>
              <a:rPr lang="en-US" sz="1500" dirty="0"/>
            </a:br>
            <a:r>
              <a:rPr lang="en-US" sz="1500" dirty="0"/>
              <a:t>If you have 10 or more years of service and are retiring at the Minimum Retirement Age, your annuity will be reduced for each month that you are under age 62.   The reduction is 5% per year (5/12 of a percent per month).  However, your annuity will not be reduced if you completed at least 30 years of service, or if you completed at least 20 years of service and your annuity begins when you reach age 60.  You can reduce or eliminate this age reduction by postponing the beginning date of your annuity.</a:t>
            </a:r>
          </a:p>
          <a:p>
            <a:endParaRPr lang="en-US" sz="1500" dirty="0"/>
          </a:p>
          <a:p>
            <a:r>
              <a:rPr lang="en-US" sz="1500" b="1" dirty="0"/>
              <a:t>Postponing the Beginning Date of Annuity to Reduce or Avoid the Age Reduction</a:t>
            </a:r>
            <a:endParaRPr lang="en-US" sz="1500" dirty="0"/>
          </a:p>
          <a:p>
            <a:r>
              <a:rPr lang="en-US" sz="1500" dirty="0"/>
              <a:t>You can reduce or eliminate the age reduction if you choose to have your annuity begin at a date later than the Minimum Retirement Age (MRA).  You can choose any beginning date between your MRA and 2 days before your 62nd birthday. However, you cannot begin your annuity while you are reemployed.</a:t>
            </a:r>
          </a:p>
          <a:p>
            <a:endParaRPr lang="en-US" sz="1500" dirty="0"/>
          </a:p>
          <a:p>
            <a:r>
              <a:rPr lang="en-US" sz="1500" b="1" dirty="0"/>
              <a:t>If you postpone the beginning date of your annuity, you should be aware of the following—</a:t>
            </a:r>
            <a:endParaRPr lang="en-US" sz="1500" dirty="0"/>
          </a:p>
          <a:p>
            <a:r>
              <a:rPr lang="en-US" sz="1500" i="1" dirty="0"/>
              <a:t>Life Insurance</a:t>
            </a:r>
            <a:r>
              <a:rPr lang="en-US" sz="1500" dirty="0"/>
              <a:t/>
            </a:r>
            <a:br>
              <a:rPr lang="en-US" sz="1500" dirty="0"/>
            </a:br>
            <a:r>
              <a:rPr lang="en-US" sz="1500" dirty="0"/>
              <a:t>You cannot continue your life insurance coverage unless you are receiving an annuity.  Therefore, if you Postpone the beginning date of your annuity, your life insurance enrollment will terminate. When your annuity begins, the life insurance coverage you had when you separated from your employment will resume.</a:t>
            </a:r>
          </a:p>
          <a:p>
            <a:endParaRPr lang="en-US" sz="1500" dirty="0"/>
          </a:p>
          <a:p>
            <a:r>
              <a:rPr lang="en-US" sz="1500" i="1" dirty="0"/>
              <a:t>Health Insurance</a:t>
            </a:r>
            <a:r>
              <a:rPr lang="en-US" sz="1500" dirty="0"/>
              <a:t/>
            </a:r>
            <a:br>
              <a:rPr lang="en-US" sz="1500" dirty="0"/>
            </a:br>
            <a:r>
              <a:rPr lang="en-US" sz="1500" dirty="0"/>
              <a:t>If you postpone the beginning date of your annuity, you will be eligible to temporarily continue your health benefits coverage for 18 months from the date of separation from your employing agency; however, you must contact your agency within 60 days and pay the total premium, plus a 2% administrative charge.  When your annuity payments begin, you will again have the opportunity to enroll in a health benefits plan under the regular Federal Employees Health Benefits Program, and OPM will pay the Government share of the premium.</a:t>
            </a:r>
          </a:p>
          <a:p>
            <a:endParaRPr lang="en-US" sz="1500" dirty="0"/>
          </a:p>
          <a:p>
            <a:r>
              <a:rPr lang="en-US" sz="1500" i="1" dirty="0"/>
              <a:t>Federal Long Term Care Insurance</a:t>
            </a:r>
            <a:r>
              <a:rPr lang="en-US" sz="1500" dirty="0"/>
              <a:t/>
            </a:r>
            <a:br>
              <a:rPr lang="en-US" sz="1500" dirty="0"/>
            </a:br>
            <a:r>
              <a:rPr lang="en-US" sz="1500" dirty="0"/>
              <a:t>If you already have Long Term Care Insurance Coverage when you separate for retirement, but postpone the commencing date of your annuity, your coverage will continue as long as you continue to pay premiums. If you are not enrolled in the Federal Long Term Care Insurance Program when you separate for retirement, you can apply for enrollment anytime after your separation, even if you postpone the commencing date of your annuity.</a:t>
            </a:r>
          </a:p>
          <a:p>
            <a:endParaRPr lang="en-US" sz="1500" dirty="0"/>
          </a:p>
          <a:p>
            <a:r>
              <a:rPr lang="en-US" sz="1500" i="1" dirty="0"/>
              <a:t>COLAs</a:t>
            </a:r>
            <a:r>
              <a:rPr lang="en-US" sz="1500" dirty="0"/>
              <a:t/>
            </a:r>
            <a:br>
              <a:rPr lang="en-US" sz="1500" dirty="0"/>
            </a:br>
            <a:r>
              <a:rPr lang="en-US" sz="1500" dirty="0"/>
              <a:t>If you delay your annuity beginning date, your annuity rate will not include any cost-of-living adjustments (COLAs) that occur before you begin to receive the annuity. Once your annuity begins, you will be entitled to COLAs on any portion of your annuity which was computed under CSRS rules. However, you will not receive COLAs on the FERS part of your benefit until you are 62.</a:t>
            </a:r>
          </a:p>
          <a:p>
            <a:endParaRPr lang="en-US" sz="1500" dirty="0"/>
          </a:p>
          <a:p>
            <a:r>
              <a:rPr lang="en-US" sz="1500" i="1" dirty="0"/>
              <a:t>Survivor Benefits</a:t>
            </a:r>
            <a:r>
              <a:rPr lang="en-US" sz="1500" dirty="0"/>
              <a:t/>
            </a:r>
            <a:br>
              <a:rPr lang="en-US" sz="1500" dirty="0"/>
            </a:br>
            <a:r>
              <a:rPr lang="en-US" sz="1500" dirty="0"/>
              <a:t>If you defer receipt of your annuity and die before you begin to receive it, your spouse can still receive FERS survivor benefits.</a:t>
            </a:r>
          </a:p>
          <a:p>
            <a:endParaRPr lang="en-US" sz="1500" dirty="0"/>
          </a:p>
          <a:p>
            <a:r>
              <a:rPr lang="en-US" sz="1500" dirty="0"/>
              <a:t>NOTE:  Under certain conditions, active duty military service may count toward the 30 year, 20 year or 10 year requirements.  We will discuss this a little later.</a:t>
            </a:r>
          </a:p>
          <a:p>
            <a:endParaRPr lang="en-US" sz="1500" dirty="0"/>
          </a:p>
          <a:p>
            <a:endParaRPr lang="en-US" sz="1500" dirty="0"/>
          </a:p>
          <a:p>
            <a:endParaRPr lang="en-US" sz="1500" dirty="0"/>
          </a:p>
          <a:p>
            <a:endParaRPr lang="en-US" sz="1500" dirty="0"/>
          </a:p>
        </p:txBody>
      </p:sp>
    </p:spTree>
    <p:extLst>
      <p:ext uri="{BB962C8B-B14F-4D97-AF65-F5344CB8AC3E}">
        <p14:creationId xmlns:p14="http://schemas.microsoft.com/office/powerpoint/2010/main" val="6287976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19341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44574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pPr defTabSz="914215">
              <a:defRPr/>
            </a:pPr>
            <a:r>
              <a:rPr lang="en-US" sz="2400" b="1" dirty="0"/>
              <a:t>HANDOUT #15</a:t>
            </a:r>
          </a:p>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12433870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41238932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23737306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30895566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25134916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17091281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37106029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19138"/>
            <a:ext cx="4802188" cy="3600450"/>
          </a:xfrm>
          <a:ln/>
        </p:spPr>
      </p:sp>
      <p:sp>
        <p:nvSpPr>
          <p:cNvPr id="118787" name="Notes Placeholder 2"/>
          <p:cNvSpPr>
            <a:spLocks noGrp="1"/>
          </p:cNvSpPr>
          <p:nvPr>
            <p:ph type="body" idx="1"/>
          </p:nvPr>
        </p:nvSpPr>
        <p:spPr>
          <a:noFill/>
          <a:ln/>
        </p:spPr>
        <p:txBody>
          <a:bodyPr/>
          <a:lstStyle/>
          <a:p>
            <a:r>
              <a:rPr lang="en-US" sz="2100" dirty="0">
                <a:hlinkClick r:id="rId3"/>
              </a:rPr>
              <a:t>http://apps.opm.gov/Listserv_Apps/list-sub.cfm</a:t>
            </a:r>
            <a:r>
              <a:rPr lang="en-US" sz="2100" dirty="0"/>
              <a:t> </a:t>
            </a:r>
          </a:p>
        </p:txBody>
      </p:sp>
    </p:spTree>
    <p:extLst>
      <p:ext uri="{BB962C8B-B14F-4D97-AF65-F5344CB8AC3E}">
        <p14:creationId xmlns:p14="http://schemas.microsoft.com/office/powerpoint/2010/main" val="158899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AB8A7E8B-98FB-4D3F-ABA6-8B31D0FDF1A9}" type="slidenum">
              <a:rPr lang="en-US" smtClean="0"/>
              <a:pPr>
                <a:defRPr/>
              </a:pPr>
              <a:t>‹#›</a:t>
            </a:fld>
            <a:endParaRPr lang="en-US" dirty="0"/>
          </a:p>
        </p:txBody>
      </p:sp>
    </p:spTree>
    <p:extLst>
      <p:ext uri="{BB962C8B-B14F-4D97-AF65-F5344CB8AC3E}">
        <p14:creationId xmlns:p14="http://schemas.microsoft.com/office/powerpoint/2010/main" val="27654576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F99943BC-A337-4FDD-AE64-99628B1B1BAE}" type="slidenum">
              <a:rPr lang="en-US" smtClean="0"/>
              <a:pPr>
                <a:defRPr/>
              </a:pPr>
              <a:t>‹#›</a:t>
            </a:fld>
            <a:endParaRPr lang="en-US" dirty="0"/>
          </a:p>
        </p:txBody>
      </p:sp>
    </p:spTree>
    <p:extLst>
      <p:ext uri="{BB962C8B-B14F-4D97-AF65-F5344CB8AC3E}">
        <p14:creationId xmlns:p14="http://schemas.microsoft.com/office/powerpoint/2010/main" val="38263612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1A8751A5-1707-4E4F-AD97-846F878D86C0}" type="slidenum">
              <a:rPr lang="en-US" smtClean="0"/>
              <a:pPr>
                <a:defRPr/>
              </a:pPr>
              <a:t>‹#›</a:t>
            </a:fld>
            <a:endParaRPr lang="en-US" dirty="0"/>
          </a:p>
        </p:txBody>
      </p:sp>
    </p:spTree>
    <p:extLst>
      <p:ext uri="{BB962C8B-B14F-4D97-AF65-F5344CB8AC3E}">
        <p14:creationId xmlns:p14="http://schemas.microsoft.com/office/powerpoint/2010/main" val="76133082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Placeholder 1"/>
          <p:cNvSpPr>
            <a:spLocks noGrp="1"/>
          </p:cNvSpPr>
          <p:nvPr>
            <p:ph type="ctrTitle"/>
          </p:nvPr>
        </p:nvSpPr>
        <p:spPr>
          <a:xfrm>
            <a:off x="1600200" y="2130426"/>
            <a:ext cx="7391400" cy="1470025"/>
          </a:xfrm>
        </p:spPr>
        <p:txBody>
          <a:bodyPr/>
          <a:lstStyle>
            <a:lvl1pPr>
              <a:defRPr smtClean="0"/>
            </a:lvl1pPr>
          </a:lstStyle>
          <a:p>
            <a:r>
              <a:rPr lang="en-US" dirty="0" smtClean="0"/>
              <a:t>Click to edit Master title style</a:t>
            </a:r>
          </a:p>
        </p:txBody>
      </p:sp>
      <p:sp>
        <p:nvSpPr>
          <p:cNvPr id="10" name="Text Placeholder 2"/>
          <p:cNvSpPr>
            <a:spLocks noGrp="1"/>
          </p:cNvSpPr>
          <p:nvPr>
            <p:ph type="subTitle" idx="1"/>
          </p:nvPr>
        </p:nvSpPr>
        <p:spPr>
          <a:xfrm>
            <a:off x="2219325" y="3886200"/>
            <a:ext cx="6086475" cy="1752600"/>
          </a:xfrm>
        </p:spPr>
        <p:txBody>
          <a:bodyPr/>
          <a:lstStyle>
            <a:lvl1pPr marL="0" indent="0" algn="ctr">
              <a:buFont typeface="Arial" charset="0"/>
              <a:buNone/>
              <a:defRPr smtClean="0"/>
            </a:lvl1pPr>
          </a:lstStyle>
          <a:p>
            <a:r>
              <a:rPr lang="en-US" smtClean="0"/>
              <a:t>Click to edit Master subtitle style</a:t>
            </a:r>
          </a:p>
        </p:txBody>
      </p:sp>
      <p:sp>
        <p:nvSpPr>
          <p:cNvPr id="5" name="Date Placeholder 3"/>
          <p:cNvSpPr>
            <a:spLocks noGrp="1"/>
          </p:cNvSpPr>
          <p:nvPr>
            <p:ph type="dt" sz="half" idx="10"/>
          </p:nvPr>
        </p:nvSpPr>
        <p:spPr>
          <a:xfrm>
            <a:off x="1524000" y="6245225"/>
            <a:ext cx="1524000" cy="476250"/>
          </a:xfrm>
        </p:spPr>
        <p:txBody>
          <a:bodyPr/>
          <a:lstStyle>
            <a:lvl1pPr algn="l">
              <a:defRPr sz="1200">
                <a:solidFill>
                  <a:prstClr val="black">
                    <a:tint val="75000"/>
                  </a:prstClr>
                </a:solidFill>
              </a:defRPr>
            </a:lvl1pPr>
          </a:lstStyle>
          <a:p>
            <a:pPr>
              <a:defRPr/>
            </a:pPr>
            <a:endParaRPr lang="en-US" dirty="0"/>
          </a:p>
        </p:txBody>
      </p:sp>
      <p:sp>
        <p:nvSpPr>
          <p:cNvPr id="6" name="Slide Number Placeholder 5"/>
          <p:cNvSpPr>
            <a:spLocks noGrp="1"/>
          </p:cNvSpPr>
          <p:nvPr>
            <p:ph type="sldNum" sz="quarter" idx="11"/>
          </p:nvPr>
        </p:nvSpPr>
        <p:spPr>
          <a:xfrm>
            <a:off x="7467600" y="6245225"/>
            <a:ext cx="1219200" cy="476250"/>
          </a:xfrm>
        </p:spPr>
        <p:txBody>
          <a:bodyPr/>
          <a:lstStyle>
            <a:lvl1pPr algn="r">
              <a:defRPr sz="1200">
                <a:solidFill>
                  <a:prstClr val="black">
                    <a:tint val="75000"/>
                  </a:prstClr>
                </a:solidFill>
              </a:defRPr>
            </a:lvl1pPr>
          </a:lstStyle>
          <a:p>
            <a:pPr>
              <a:defRPr/>
            </a:pPr>
            <a:fld id="{56CD2E87-376A-47D4-B03D-CA8E81D3E69A}" type="slidenum">
              <a:rPr lang="en-US"/>
              <a:pPr>
                <a:defRPr/>
              </a:pPr>
              <a:t>‹#›</a:t>
            </a:fld>
            <a:endParaRPr lang="en-US" dirty="0"/>
          </a:p>
        </p:txBody>
      </p:sp>
    </p:spTree>
    <p:extLst>
      <p:ext uri="{BB962C8B-B14F-4D97-AF65-F5344CB8AC3E}">
        <p14:creationId xmlns:p14="http://schemas.microsoft.com/office/powerpoint/2010/main" val="32857444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00200" y="0"/>
            <a:ext cx="73152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AB8A7E8B-98FB-4D3F-ABA6-8B31D0FDF1A9}" type="slidenum">
              <a:rPr lang="en-US" smtClean="0"/>
              <a:pPr>
                <a:defRPr/>
              </a:pPr>
              <a:t>‹#›</a:t>
            </a:fld>
            <a:endParaRPr lang="en-US" dirty="0"/>
          </a:p>
        </p:txBody>
      </p:sp>
    </p:spTree>
    <p:extLst>
      <p:ext uri="{BB962C8B-B14F-4D97-AF65-F5344CB8AC3E}">
        <p14:creationId xmlns:p14="http://schemas.microsoft.com/office/powerpoint/2010/main" val="34858447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315200" cy="11890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371600"/>
            <a:ext cx="35814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371600"/>
            <a:ext cx="35814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AB8A7E8B-98FB-4D3F-ABA6-8B31D0FDF1A9}" type="slidenum">
              <a:rPr lang="en-US" smtClean="0"/>
              <a:pPr>
                <a:defRPr/>
              </a:pPr>
              <a:t>‹#›</a:t>
            </a:fld>
            <a:endParaRPr lang="en-US" dirty="0"/>
          </a:p>
        </p:txBody>
      </p:sp>
    </p:spTree>
    <p:extLst>
      <p:ext uri="{BB962C8B-B14F-4D97-AF65-F5344CB8AC3E}">
        <p14:creationId xmlns:p14="http://schemas.microsoft.com/office/powerpoint/2010/main" val="37665810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7A6844F-F3BA-4A1B-B2DA-43043DCC377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8825145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355926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123FBB9-08A4-4433-8102-B3C2C25DDBE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3953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BEE4901-3102-4DAC-A5EB-E3B7BFFC91E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94918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8FA1F223-ECC0-4CAB-AA0E-CD9F19070D0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3289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BDD7928-7170-4C79-AD39-76FA5D59B8C9}" type="slidenum">
              <a:rPr lang="en-US" smtClean="0"/>
              <a:pPr>
                <a:defRPr/>
              </a:pPr>
              <a:t>‹#›</a:t>
            </a:fld>
            <a:endParaRPr lang="en-US" dirty="0"/>
          </a:p>
        </p:txBody>
      </p:sp>
    </p:spTree>
    <p:extLst>
      <p:ext uri="{BB962C8B-B14F-4D97-AF65-F5344CB8AC3E}">
        <p14:creationId xmlns:p14="http://schemas.microsoft.com/office/powerpoint/2010/main" val="10911380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AF89E60-F676-49F5-879D-5C3E4C5FEE1F}"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7077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4815672-316E-4320-B18C-E6EA66C728B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180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08E9FEB-C7E0-40C8-B9D6-43D47862BA3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87048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2A9B207-EA50-43AA-9896-800B1A20DDC4}"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4858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99943BC-A337-4FDD-AE64-99628B1B1BA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9536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A8751A5-1707-4E4F-AD97-846F878D86C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3271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Placeholder 1"/>
          <p:cNvSpPr>
            <a:spLocks noGrp="1"/>
          </p:cNvSpPr>
          <p:nvPr>
            <p:ph type="ctrTitle"/>
          </p:nvPr>
        </p:nvSpPr>
        <p:spPr>
          <a:xfrm>
            <a:off x="1600200" y="2130426"/>
            <a:ext cx="7391400" cy="1470025"/>
          </a:xfrm>
        </p:spPr>
        <p:txBody>
          <a:bodyPr/>
          <a:lstStyle>
            <a:lvl1pPr>
              <a:defRPr smtClean="0"/>
            </a:lvl1pPr>
          </a:lstStyle>
          <a:p>
            <a:r>
              <a:rPr lang="en-US" dirty="0" smtClean="0"/>
              <a:t>Click to edit Master title style</a:t>
            </a:r>
          </a:p>
        </p:txBody>
      </p:sp>
      <p:sp>
        <p:nvSpPr>
          <p:cNvPr id="10" name="Text Placeholder 2"/>
          <p:cNvSpPr>
            <a:spLocks noGrp="1"/>
          </p:cNvSpPr>
          <p:nvPr>
            <p:ph type="subTitle" idx="1"/>
          </p:nvPr>
        </p:nvSpPr>
        <p:spPr>
          <a:xfrm>
            <a:off x="2219325" y="3886200"/>
            <a:ext cx="6086475" cy="1752600"/>
          </a:xfrm>
        </p:spPr>
        <p:txBody>
          <a:bodyPr/>
          <a:lstStyle>
            <a:lvl1pPr marL="0" indent="0" algn="ctr">
              <a:buFont typeface="Arial" charset="0"/>
              <a:buNone/>
              <a:defRPr smtClean="0"/>
            </a:lvl1pPr>
          </a:lstStyle>
          <a:p>
            <a:r>
              <a:rPr lang="en-US" smtClean="0"/>
              <a:t>Click to edit Master subtitle style</a:t>
            </a:r>
          </a:p>
        </p:txBody>
      </p:sp>
      <p:sp>
        <p:nvSpPr>
          <p:cNvPr id="5" name="Date Placeholder 3"/>
          <p:cNvSpPr>
            <a:spLocks noGrp="1"/>
          </p:cNvSpPr>
          <p:nvPr>
            <p:ph type="dt" sz="half" idx="10"/>
          </p:nvPr>
        </p:nvSpPr>
        <p:spPr>
          <a:xfrm>
            <a:off x="1524000" y="6245225"/>
            <a:ext cx="1524000" cy="476250"/>
          </a:xfrm>
        </p:spPr>
        <p:txBody>
          <a:bodyPr/>
          <a:lstStyle>
            <a:lvl1pPr algn="l">
              <a:defRPr sz="1200">
                <a:solidFill>
                  <a:prstClr val="black">
                    <a:tint val="75000"/>
                  </a:prstClr>
                </a:solidFill>
              </a:defRPr>
            </a:lvl1pPr>
          </a:lstStyle>
          <a:p>
            <a:pPr>
              <a:defRPr/>
            </a:pPr>
            <a:endParaRPr lang="en-US" dirty="0"/>
          </a:p>
        </p:txBody>
      </p:sp>
      <p:sp>
        <p:nvSpPr>
          <p:cNvPr id="6" name="Slide Number Placeholder 5"/>
          <p:cNvSpPr>
            <a:spLocks noGrp="1"/>
          </p:cNvSpPr>
          <p:nvPr>
            <p:ph type="sldNum" sz="quarter" idx="11"/>
          </p:nvPr>
        </p:nvSpPr>
        <p:spPr>
          <a:xfrm>
            <a:off x="7467600" y="6245225"/>
            <a:ext cx="1219200" cy="476250"/>
          </a:xfrm>
        </p:spPr>
        <p:txBody>
          <a:bodyPr/>
          <a:lstStyle>
            <a:lvl1pPr algn="r">
              <a:defRPr sz="1200">
                <a:solidFill>
                  <a:prstClr val="black">
                    <a:tint val="75000"/>
                  </a:prstClr>
                </a:solidFill>
              </a:defRPr>
            </a:lvl1pPr>
          </a:lstStyle>
          <a:p>
            <a:pPr>
              <a:defRPr/>
            </a:pPr>
            <a:fld id="{56CD2E87-376A-47D4-B03D-CA8E81D3E69A}" type="slidenum">
              <a:rPr lang="en-US"/>
              <a:pPr>
                <a:defRPr/>
              </a:pPr>
              <a:t>‹#›</a:t>
            </a:fld>
            <a:endParaRPr lang="en-US" dirty="0"/>
          </a:p>
        </p:txBody>
      </p:sp>
    </p:spTree>
    <p:extLst>
      <p:ext uri="{BB962C8B-B14F-4D97-AF65-F5344CB8AC3E}">
        <p14:creationId xmlns:p14="http://schemas.microsoft.com/office/powerpoint/2010/main" val="2510426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00200" y="0"/>
            <a:ext cx="73152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AB8A7E8B-98FB-4D3F-ABA6-8B31D0FDF1A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00772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315200" cy="118903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371600"/>
            <a:ext cx="35814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334000" y="1371600"/>
            <a:ext cx="3581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0" y="3924300"/>
            <a:ext cx="35814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p>
            <a:pPr>
              <a:defRPr/>
            </a:pPr>
            <a:endParaRPr lang="en-US" dirty="0">
              <a:solidFill>
                <a:prstClr val="black">
                  <a:tint val="75000"/>
                </a:prstClr>
              </a:solidFill>
            </a:endParaRPr>
          </a:p>
        </p:txBody>
      </p:sp>
      <p:sp>
        <p:nvSpPr>
          <p:cNvPr id="7" name="Footer Placeholder 6"/>
          <p:cNvSpPr>
            <a:spLocks noGrp="1"/>
          </p:cNvSpPr>
          <p:nvPr>
            <p:ph type="ftr" sz="quarter" idx="11"/>
          </p:nvPr>
        </p:nvSpPr>
        <p:spPr/>
        <p:txBody>
          <a:bodyPr/>
          <a:lstStyle/>
          <a:p>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pPr>
              <a:defRPr/>
            </a:pPr>
            <a:fld id="{AB8A7E8B-98FB-4D3F-ABA6-8B31D0FDF1A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939891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7315200" cy="11890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371600"/>
            <a:ext cx="35814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371600"/>
            <a:ext cx="35814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B8A7E8B-98FB-4D3F-ABA6-8B31D0FDF1A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90863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A123FBB9-08A4-4433-8102-B3C2C25DDBE9}" type="slidenum">
              <a:rPr lang="en-US" smtClean="0"/>
              <a:pPr>
                <a:defRPr/>
              </a:pPr>
              <a:t>‹#›</a:t>
            </a:fld>
            <a:endParaRPr lang="en-US" dirty="0"/>
          </a:p>
        </p:txBody>
      </p:sp>
    </p:spTree>
    <p:extLst>
      <p:ext uri="{BB962C8B-B14F-4D97-AF65-F5344CB8AC3E}">
        <p14:creationId xmlns:p14="http://schemas.microsoft.com/office/powerpoint/2010/main" val="23004015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ABEE4901-3102-4DAC-A5EB-E3B7BFFC91E5}" type="slidenum">
              <a:rPr lang="en-US" smtClean="0"/>
              <a:pPr>
                <a:defRPr/>
              </a:pPr>
              <a:t>‹#›</a:t>
            </a:fld>
            <a:endParaRPr lang="en-US" dirty="0"/>
          </a:p>
        </p:txBody>
      </p:sp>
    </p:spTree>
    <p:extLst>
      <p:ext uri="{BB962C8B-B14F-4D97-AF65-F5344CB8AC3E}">
        <p14:creationId xmlns:p14="http://schemas.microsoft.com/office/powerpoint/2010/main" val="14296609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8FA1F223-ECC0-4CAB-AA0E-CD9F19070D0B}" type="slidenum">
              <a:rPr lang="en-US" smtClean="0"/>
              <a:pPr>
                <a:defRPr/>
              </a:pPr>
              <a:t>‹#›</a:t>
            </a:fld>
            <a:endParaRPr lang="en-US" dirty="0"/>
          </a:p>
        </p:txBody>
      </p:sp>
    </p:spTree>
    <p:extLst>
      <p:ext uri="{BB962C8B-B14F-4D97-AF65-F5344CB8AC3E}">
        <p14:creationId xmlns:p14="http://schemas.microsoft.com/office/powerpoint/2010/main" val="13868179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p:txBody>
          <a:bodyPr/>
          <a:lstStyle/>
          <a:p>
            <a:pPr>
              <a:defRPr/>
            </a:pPr>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pPr>
              <a:defRPr/>
            </a:pPr>
            <a:fld id="{AB8A7E8B-98FB-4D3F-ABA6-8B31D0FDF1A9}" type="slidenum">
              <a:rPr lang="en-US" smtClean="0"/>
              <a:pPr>
                <a:defRPr/>
              </a:pPr>
              <a:t>‹#›</a:t>
            </a:fld>
            <a:endParaRPr lang="en-US" dirty="0"/>
          </a:p>
        </p:txBody>
      </p:sp>
    </p:spTree>
    <p:extLst>
      <p:ext uri="{BB962C8B-B14F-4D97-AF65-F5344CB8AC3E}">
        <p14:creationId xmlns:p14="http://schemas.microsoft.com/office/powerpoint/2010/main" val="186191137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44815672-316E-4320-B18C-E6EA66C728BD}" type="slidenum">
              <a:rPr lang="en-US" smtClean="0"/>
              <a:pPr>
                <a:defRPr/>
              </a:pPr>
              <a:t>‹#›</a:t>
            </a:fld>
            <a:endParaRPr lang="en-US" dirty="0"/>
          </a:p>
        </p:txBody>
      </p:sp>
    </p:spTree>
    <p:extLst>
      <p:ext uri="{BB962C8B-B14F-4D97-AF65-F5344CB8AC3E}">
        <p14:creationId xmlns:p14="http://schemas.microsoft.com/office/powerpoint/2010/main" val="9210284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708E9FEB-C7E0-40C8-B9D6-43D47862BA3E}" type="slidenum">
              <a:rPr lang="en-US" smtClean="0"/>
              <a:pPr>
                <a:defRPr/>
              </a:pPr>
              <a:t>‹#›</a:t>
            </a:fld>
            <a:endParaRPr lang="en-US" dirty="0"/>
          </a:p>
        </p:txBody>
      </p:sp>
    </p:spTree>
    <p:extLst>
      <p:ext uri="{BB962C8B-B14F-4D97-AF65-F5344CB8AC3E}">
        <p14:creationId xmlns:p14="http://schemas.microsoft.com/office/powerpoint/2010/main" val="10410781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32A9B207-EA50-43AA-9896-800B1A20DDC4}" type="slidenum">
              <a:rPr lang="en-US" smtClean="0"/>
              <a:pPr>
                <a:defRPr/>
              </a:pPr>
              <a:t>‹#›</a:t>
            </a:fld>
            <a:endParaRPr lang="en-US" dirty="0"/>
          </a:p>
        </p:txBody>
      </p:sp>
    </p:spTree>
    <p:extLst>
      <p:ext uri="{BB962C8B-B14F-4D97-AF65-F5344CB8AC3E}">
        <p14:creationId xmlns:p14="http://schemas.microsoft.com/office/powerpoint/2010/main" val="13129018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B8A7E8B-98FB-4D3F-ABA6-8B31D0FDF1A9}" type="slidenum">
              <a:rPr lang="en-US" smtClean="0"/>
              <a:pPr>
                <a:defRPr/>
              </a:pPr>
              <a:t>‹#›</a:t>
            </a:fld>
            <a:endParaRPr lang="en-US" dirty="0"/>
          </a:p>
        </p:txBody>
      </p:sp>
    </p:spTree>
    <p:extLst>
      <p:ext uri="{BB962C8B-B14F-4D97-AF65-F5344CB8AC3E}">
        <p14:creationId xmlns:p14="http://schemas.microsoft.com/office/powerpoint/2010/main" val="3924805235"/>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 id="2147484763" r:id="rId10"/>
    <p:sldLayoutId id="2147484764" r:id="rId11"/>
    <p:sldLayoutId id="2147484765" r:id="rId12"/>
    <p:sldLayoutId id="2147484766" r:id="rId13"/>
    <p:sldLayoutId id="2147484768" r:id="rId1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accent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B8A7E8B-98FB-4D3F-ABA6-8B31D0FDF1A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9468046"/>
      </p:ext>
    </p:extLst>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 id="2147484782" r:id="rId13"/>
    <p:sldLayoutId id="2147484783" r:id="rId14"/>
    <p:sldLayoutId id="2147484784" r:id="rId15"/>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accent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https://www.opm.gov/healthcare-insurance/healthcare/eligibility/information-for-retirees-and-survivor-annuitants.pdf" TargetMode="External"/><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8.xml"/><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www.opm.gov/healthcare-insurance/life-insurance/reference-materials/handbook.pdf" TargetMode="External"/><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1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tsp.gov/sitehelp/glossary/glossary.html?term=UserID"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hyperlink" Target="https://www.tsp.gov/tsp/login.html"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tsp.gov/PDF/formspubs/tspbk02.pdf"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www.ssa.gov/myaccount/" TargetMode="External"/><Relationship Id="rId2" Type="http://schemas.openxmlformats.org/officeDocument/2006/relationships/notesSlide" Target="../notesSlides/notesSlide147.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6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godirect.org/" TargetMode="External"/><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www.servicesonline.opm.gov/" TargetMode="External"/><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emf"/><Relationship Id="rId4" Type="http://schemas.openxmlformats.org/officeDocument/2006/relationships/oleObject" Target="../embeddings/oleObject1.bin"/></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apps.opm.gov/Listserv_Apps/list-sub.cfm" TargetMode="External"/><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4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ctrTitle"/>
          </p:nvPr>
        </p:nvSpPr>
        <p:spPr>
          <a:xfrm>
            <a:off x="1676400" y="1295400"/>
            <a:ext cx="7239000" cy="1295400"/>
          </a:xfrm>
        </p:spPr>
        <p:txBody>
          <a:bodyPr>
            <a:normAutofit/>
          </a:bodyPr>
          <a:lstStyle/>
          <a:p>
            <a:pPr eaLnBrk="1" hangingPunct="1"/>
            <a:r>
              <a:rPr lang="en-US" dirty="0"/>
              <a:t/>
            </a:r>
            <a:br>
              <a:rPr lang="en-US" dirty="0"/>
            </a:br>
            <a:endParaRPr lang="en-US" dirty="0"/>
          </a:p>
        </p:txBody>
      </p:sp>
      <p:sp>
        <p:nvSpPr>
          <p:cNvPr id="5123" name="Rectangle 3"/>
          <p:cNvSpPr>
            <a:spLocks noGrp="1"/>
          </p:cNvSpPr>
          <p:nvPr>
            <p:ph type="subTitle" idx="1"/>
          </p:nvPr>
        </p:nvSpPr>
        <p:spPr>
          <a:xfrm>
            <a:off x="978645" y="2852275"/>
            <a:ext cx="6850093" cy="3131475"/>
          </a:xfrm>
        </p:spPr>
        <p:txBody>
          <a:bodyPr>
            <a:normAutofit fontScale="92500" lnSpcReduction="10000"/>
          </a:bodyPr>
          <a:lstStyle/>
          <a:p>
            <a:pPr eaLnBrk="1" hangingPunct="1">
              <a:lnSpc>
                <a:spcPct val="90000"/>
              </a:lnSpc>
            </a:pPr>
            <a:endParaRPr lang="en-US" b="1" dirty="0"/>
          </a:p>
          <a:p>
            <a:pPr eaLnBrk="1" hangingPunct="1">
              <a:lnSpc>
                <a:spcPct val="90000"/>
              </a:lnSpc>
            </a:pPr>
            <a:endParaRPr lang="en-US" b="1" dirty="0"/>
          </a:p>
          <a:p>
            <a:pPr eaLnBrk="1" hangingPunct="1">
              <a:lnSpc>
                <a:spcPct val="90000"/>
              </a:lnSpc>
            </a:pPr>
            <a:endParaRPr lang="en-US" b="1" dirty="0"/>
          </a:p>
          <a:p>
            <a:pPr eaLnBrk="1" hangingPunct="1">
              <a:lnSpc>
                <a:spcPct val="90000"/>
              </a:lnSpc>
            </a:pPr>
            <a:endParaRPr lang="en-US" sz="3600" b="1" dirty="0" smtClean="0"/>
          </a:p>
          <a:p>
            <a:pPr eaLnBrk="1" hangingPunct="1">
              <a:lnSpc>
                <a:spcPct val="90000"/>
              </a:lnSpc>
            </a:pPr>
            <a:r>
              <a:rPr lang="en-US" sz="3600" b="1" dirty="0" smtClean="0"/>
              <a:t>CSRS </a:t>
            </a:r>
            <a:r>
              <a:rPr lang="en-US" sz="3600" b="1" dirty="0"/>
              <a:t>and </a:t>
            </a:r>
            <a:r>
              <a:rPr lang="en-US" sz="3600" b="1" dirty="0" smtClean="0"/>
              <a:t>FERS</a:t>
            </a:r>
          </a:p>
          <a:p>
            <a:pPr eaLnBrk="1" hangingPunct="1">
              <a:lnSpc>
                <a:spcPct val="90000"/>
              </a:lnSpc>
            </a:pPr>
            <a:r>
              <a:rPr lang="en-US" sz="3600" b="1" dirty="0" smtClean="0"/>
              <a:t>A Guide for Employees</a:t>
            </a:r>
          </a:p>
          <a:p>
            <a:pPr eaLnBrk="1" hangingPunct="1">
              <a:lnSpc>
                <a:spcPct val="90000"/>
              </a:lnSpc>
            </a:pPr>
            <a:r>
              <a:rPr lang="en-US" sz="3600" b="1" dirty="0" smtClean="0"/>
              <a:t>Approaching Retirement</a:t>
            </a:r>
            <a:endParaRPr lang="en-US" sz="3600" b="1" dirty="0"/>
          </a:p>
          <a:p>
            <a:pPr eaLnBrk="1" hangingPunct="1">
              <a:lnSpc>
                <a:spcPct val="90000"/>
              </a:lnSpc>
            </a:pPr>
            <a:endParaRPr lang="en-US" b="1" dirty="0">
              <a:solidFill>
                <a:srgbClr val="FF0000"/>
              </a:solidFill>
            </a:endParaRPr>
          </a:p>
          <a:p>
            <a:pPr eaLnBrk="1" hangingPunct="1">
              <a:lnSpc>
                <a:spcPct val="90000"/>
              </a:lnSpc>
            </a:pPr>
            <a:endParaRPr lang="en-US" b="1" dirty="0"/>
          </a:p>
        </p:txBody>
      </p:sp>
      <p:pic>
        <p:nvPicPr>
          <p:cNvPr id="4" name="Picture 3" descr="NALC color logo.tiff"/>
          <p:cNvPicPr>
            <a:picLocks noChangeAspect="1"/>
          </p:cNvPicPr>
          <p:nvPr/>
        </p:nvPicPr>
        <p:blipFill>
          <a:blip r:embed="rId3" cstate="print"/>
          <a:stretch>
            <a:fillRect/>
          </a:stretch>
        </p:blipFill>
        <p:spPr>
          <a:xfrm>
            <a:off x="3024183" y="600529"/>
            <a:ext cx="2759018" cy="2685142"/>
          </a:xfrm>
          <a:prstGeom prst="rect">
            <a:avLst/>
          </a:prstGeom>
        </p:spPr>
      </p:pic>
      <p:sp>
        <p:nvSpPr>
          <p:cNvPr id="2" name="Slide Number Placeholder 1"/>
          <p:cNvSpPr>
            <a:spLocks noGrp="1"/>
          </p:cNvSpPr>
          <p:nvPr>
            <p:ph type="sldNum" sz="quarter" idx="11"/>
          </p:nvPr>
        </p:nvSpPr>
        <p:spPr/>
        <p:txBody>
          <a:bodyPr/>
          <a:lstStyle/>
          <a:p>
            <a:pPr>
              <a:defRPr/>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23"/>
          <p:cNvSpPr txBox="1">
            <a:spLocks noChangeArrowheads="1"/>
          </p:cNvSpPr>
          <p:nvPr/>
        </p:nvSpPr>
        <p:spPr bwMode="auto">
          <a:xfrm>
            <a:off x="65902" y="248850"/>
            <a:ext cx="8863913" cy="1200329"/>
          </a:xfrm>
          <a:prstGeom prst="rect">
            <a:avLst/>
          </a:prstGeom>
          <a:noFill/>
          <a:ln w="9525">
            <a:noFill/>
            <a:miter lim="800000"/>
            <a:headEnd/>
            <a:tailEnd/>
          </a:ln>
        </p:spPr>
        <p:txBody>
          <a:bodyPr wrap="square">
            <a:spAutoFit/>
          </a:bodyPr>
          <a:lstStyle/>
          <a:p>
            <a:pPr algn="ctr" eaLnBrk="0" hangingPunct="0">
              <a:spcBef>
                <a:spcPct val="50000"/>
              </a:spcBef>
            </a:pPr>
            <a:r>
              <a:rPr lang="en-US" sz="3600" b="1" dirty="0" smtClean="0">
                <a:solidFill>
                  <a:schemeClr val="tx2"/>
                </a:solidFill>
                <a:latin typeface="+mn-lt"/>
              </a:rPr>
              <a:t>The Minimum Retirement Age* </a:t>
            </a:r>
            <a:r>
              <a:rPr lang="en-US" sz="3600" b="1" dirty="0">
                <a:solidFill>
                  <a:schemeClr val="tx2"/>
                </a:solidFill>
                <a:latin typeface="+mn-lt"/>
              </a:rPr>
              <a:t> </a:t>
            </a:r>
            <a:r>
              <a:rPr lang="en-US" sz="3600" b="1" dirty="0" smtClean="0">
                <a:solidFill>
                  <a:schemeClr val="tx2"/>
                </a:solidFill>
                <a:latin typeface="+mn-lt"/>
              </a:rPr>
              <a:t>                       is determined as follows:</a:t>
            </a:r>
            <a:endParaRPr lang="en-US" sz="3600" b="1" dirty="0">
              <a:solidFill>
                <a:schemeClr val="tx2"/>
              </a:solidFill>
              <a:latin typeface="+mn-lt"/>
            </a:endParaRPr>
          </a:p>
        </p:txBody>
      </p:sp>
      <p:sp>
        <p:nvSpPr>
          <p:cNvPr id="26" name="TextBox 25"/>
          <p:cNvSpPr txBox="1"/>
          <p:nvPr/>
        </p:nvSpPr>
        <p:spPr>
          <a:xfrm>
            <a:off x="1481560" y="1365814"/>
            <a:ext cx="7511971" cy="520861"/>
          </a:xfrm>
          <a:prstGeom prst="rect">
            <a:avLst/>
          </a:prstGeom>
          <a:noFill/>
        </p:spPr>
        <p:txBody>
          <a:bodyPr wrap="square" rtlCol="0" anchor="b" anchorCtr="0">
            <a:noAutofit/>
          </a:bodyPr>
          <a:lstStyle/>
          <a:p>
            <a:endParaRPr lang="en-US" dirty="0"/>
          </a:p>
        </p:txBody>
      </p:sp>
      <p:sp>
        <p:nvSpPr>
          <p:cNvPr id="28" name="Text Box 3"/>
          <p:cNvSpPr txBox="1">
            <a:spLocks noChangeArrowheads="1"/>
          </p:cNvSpPr>
          <p:nvPr/>
        </p:nvSpPr>
        <p:spPr bwMode="auto">
          <a:xfrm>
            <a:off x="-121962" y="1483577"/>
            <a:ext cx="3862087" cy="523220"/>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2800" b="1" u="sng" dirty="0" smtClean="0">
                <a:solidFill>
                  <a:schemeClr val="tx2"/>
                </a:solidFill>
              </a:rPr>
              <a:t>If you were born</a:t>
            </a:r>
            <a:endParaRPr lang="en-US" sz="2800" b="1" u="sng" dirty="0">
              <a:solidFill>
                <a:schemeClr val="tx2"/>
              </a:solidFill>
            </a:endParaRPr>
          </a:p>
        </p:txBody>
      </p:sp>
      <p:sp>
        <p:nvSpPr>
          <p:cNvPr id="29" name="Text Box 4"/>
          <p:cNvSpPr txBox="1">
            <a:spLocks noChangeArrowheads="1"/>
          </p:cNvSpPr>
          <p:nvPr/>
        </p:nvSpPr>
        <p:spPr bwMode="auto">
          <a:xfrm>
            <a:off x="3820533" y="1483577"/>
            <a:ext cx="3159853" cy="523220"/>
          </a:xfrm>
          <a:prstGeom prst="rect">
            <a:avLst/>
          </a:prstGeom>
          <a:noFill/>
          <a:ln w="12700">
            <a:noFill/>
            <a:miter lim="800000"/>
            <a:headEnd type="none" w="sm" len="sm"/>
            <a:tailEnd type="none" w="sm" len="sm"/>
          </a:ln>
        </p:spPr>
        <p:txBody>
          <a:bodyPr wrap="square">
            <a:spAutoFit/>
          </a:bodyPr>
          <a:lstStyle/>
          <a:p>
            <a:pPr eaLnBrk="0" hangingPunct="0">
              <a:spcBef>
                <a:spcPct val="50000"/>
              </a:spcBef>
            </a:pPr>
            <a:r>
              <a:rPr lang="en-US" sz="2800" b="1" u="sng" dirty="0" smtClean="0">
                <a:solidFill>
                  <a:schemeClr val="tx2"/>
                </a:solidFill>
              </a:rPr>
              <a:t>   Your MRA is</a:t>
            </a:r>
            <a:endParaRPr lang="en-US" sz="2800" b="1" u="sng" dirty="0">
              <a:solidFill>
                <a:schemeClr val="tx2"/>
              </a:solidFill>
            </a:endParaRPr>
          </a:p>
        </p:txBody>
      </p:sp>
      <p:sp>
        <p:nvSpPr>
          <p:cNvPr id="39" name="Text Box 7"/>
          <p:cNvSpPr txBox="1">
            <a:spLocks noChangeArrowheads="1"/>
          </p:cNvSpPr>
          <p:nvPr/>
        </p:nvSpPr>
        <p:spPr bwMode="auto">
          <a:xfrm>
            <a:off x="411892" y="1745187"/>
            <a:ext cx="8581639" cy="5170646"/>
          </a:xfrm>
          <a:prstGeom prst="rect">
            <a:avLst/>
          </a:prstGeom>
          <a:noFill/>
          <a:ln w="12700">
            <a:noFill/>
            <a:miter lim="800000"/>
            <a:headEnd type="none" w="sm" len="sm"/>
            <a:tailEnd type="none" w="sm" len="sm"/>
          </a:ln>
        </p:spPr>
        <p:txBody>
          <a:bodyPr wrap="square">
            <a:spAutoFit/>
          </a:bodyPr>
          <a:lstStyle/>
          <a:p>
            <a:pPr>
              <a:lnSpc>
                <a:spcPct val="150000"/>
              </a:lnSpc>
            </a:pPr>
            <a:endParaRPr lang="en-US" sz="2000" b="1" dirty="0" smtClean="0"/>
          </a:p>
          <a:p>
            <a:r>
              <a:rPr lang="en-US" sz="2000" b="1" dirty="0" smtClean="0"/>
              <a:t>Before 1948   			55 years </a:t>
            </a:r>
          </a:p>
          <a:p>
            <a:r>
              <a:rPr lang="en-US" sz="2000" b="1" dirty="0" smtClean="0"/>
              <a:t>In 1948				55 years, 2 months </a:t>
            </a:r>
          </a:p>
          <a:p>
            <a:r>
              <a:rPr lang="en-US" sz="2000" b="1" dirty="0" smtClean="0"/>
              <a:t>In 1949				55 years, 4 months </a:t>
            </a:r>
          </a:p>
          <a:p>
            <a:r>
              <a:rPr lang="en-US" sz="2000" b="1" dirty="0" smtClean="0"/>
              <a:t>In 1950				55 years, 6 months</a:t>
            </a:r>
          </a:p>
          <a:p>
            <a:r>
              <a:rPr lang="en-US" sz="2000" b="1" dirty="0" smtClean="0"/>
              <a:t>In 1951				55 years, 8 months </a:t>
            </a:r>
          </a:p>
          <a:p>
            <a:r>
              <a:rPr lang="en-US" sz="2000" b="1" dirty="0" smtClean="0"/>
              <a:t>In 1952				55 years, 10 months </a:t>
            </a:r>
          </a:p>
          <a:p>
            <a:r>
              <a:rPr lang="en-US" sz="2000" b="1" dirty="0" smtClean="0"/>
              <a:t>In 1953 to 1964			56 years </a:t>
            </a:r>
          </a:p>
          <a:p>
            <a:r>
              <a:rPr lang="en-US" sz="2000" b="1" dirty="0" smtClean="0"/>
              <a:t>In 1965				56 years, 2 months </a:t>
            </a:r>
          </a:p>
          <a:p>
            <a:r>
              <a:rPr lang="en-US" sz="2000" b="1" dirty="0" smtClean="0"/>
              <a:t>In 1966				56 years, 4 months </a:t>
            </a:r>
          </a:p>
          <a:p>
            <a:r>
              <a:rPr lang="en-US" sz="2000" b="1" dirty="0" smtClean="0"/>
              <a:t>In 1967				56 years, 6 months </a:t>
            </a:r>
          </a:p>
          <a:p>
            <a:r>
              <a:rPr lang="en-US" sz="2000" b="1" dirty="0" smtClean="0"/>
              <a:t>In 1968				56 years, 8 months </a:t>
            </a:r>
          </a:p>
          <a:p>
            <a:r>
              <a:rPr lang="en-US" sz="2000" b="1" dirty="0" smtClean="0"/>
              <a:t>In 1969				56 years, 10 months </a:t>
            </a:r>
          </a:p>
          <a:p>
            <a:r>
              <a:rPr lang="en-US" sz="2000" b="1" dirty="0" smtClean="0"/>
              <a:t>In 1970 and after		57 years</a:t>
            </a:r>
          </a:p>
          <a:p>
            <a:endParaRPr lang="en-US" sz="2000" b="1" dirty="0"/>
          </a:p>
          <a:p>
            <a:r>
              <a:rPr lang="en-US" sz="2000" b="1" dirty="0" smtClean="0"/>
              <a:t>*Applies to FERS only</a:t>
            </a:r>
          </a:p>
        </p:txBody>
      </p:sp>
      <p:pic>
        <p:nvPicPr>
          <p:cNvPr id="2" name="Picture 1"/>
          <p:cNvPicPr>
            <a:picLocks noChangeAspect="1"/>
          </p:cNvPicPr>
          <p:nvPr/>
        </p:nvPicPr>
        <p:blipFill>
          <a:blip r:embed="rId3"/>
          <a:stretch>
            <a:fillRect/>
          </a:stretch>
        </p:blipFill>
        <p:spPr>
          <a:xfrm>
            <a:off x="7148640" y="3155387"/>
            <a:ext cx="1781175" cy="2571750"/>
          </a:xfrm>
          <a:prstGeom prst="rect">
            <a:avLst/>
          </a:prstGeom>
        </p:spPr>
      </p:pic>
      <p:sp>
        <p:nvSpPr>
          <p:cNvPr id="3" name="Slide Number Placeholder 2"/>
          <p:cNvSpPr>
            <a:spLocks noGrp="1"/>
          </p:cNvSpPr>
          <p:nvPr>
            <p:ph type="sldNum" sz="quarter" idx="12"/>
          </p:nvPr>
        </p:nvSpPr>
        <p:spPr/>
        <p:txBody>
          <a:bodyPr/>
          <a:lstStyle/>
          <a:p>
            <a:pPr>
              <a:defRPr/>
            </a:pPr>
            <a:fld id="{44815672-316E-4320-B18C-E6EA66C728BD}"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815196" y="163902"/>
            <a:ext cx="7315200" cy="6324600"/>
          </a:xfrm>
        </p:spPr>
        <p:txBody>
          <a:bodyPr/>
          <a:lstStyle/>
          <a:p>
            <a:pPr marL="0" indent="0" algn="ctr">
              <a:buNone/>
            </a:pPr>
            <a:endParaRPr lang="en-US" dirty="0" smtClean="0"/>
          </a:p>
          <a:p>
            <a:pPr marL="0" indent="0" algn="ctr">
              <a:buNone/>
            </a:pPr>
            <a:endParaRPr lang="en-US" dirty="0"/>
          </a:p>
          <a:p>
            <a:pPr marL="0" indent="0" algn="ctr">
              <a:buNone/>
            </a:pPr>
            <a:r>
              <a:rPr lang="en-US" sz="4400" b="1" dirty="0" smtClean="0"/>
              <a:t>The War on Retirement</a:t>
            </a:r>
          </a:p>
          <a:p>
            <a:pPr marL="0" indent="0" algn="ctr">
              <a:buNone/>
            </a:pPr>
            <a:endParaRPr lang="en-US" sz="1800" b="1" dirty="0" smtClean="0"/>
          </a:p>
          <a:p>
            <a:pPr marL="0" indent="0" algn="ctr">
              <a:buNone/>
            </a:pPr>
            <a:r>
              <a:rPr lang="en-US" sz="4400" b="1" dirty="0" smtClean="0"/>
              <a:t>Legislative Attacks</a:t>
            </a:r>
          </a:p>
          <a:p>
            <a:pPr marL="0" indent="0" algn="ctr">
              <a:buNone/>
            </a:pPr>
            <a:endParaRPr lang="en-US" dirty="0"/>
          </a:p>
        </p:txBody>
      </p:sp>
      <p:pic>
        <p:nvPicPr>
          <p:cNvPr id="4" name="Picture 3"/>
          <p:cNvPicPr>
            <a:picLocks noChangeAspect="1"/>
          </p:cNvPicPr>
          <p:nvPr/>
        </p:nvPicPr>
        <p:blipFill>
          <a:blip r:embed="rId3"/>
          <a:stretch>
            <a:fillRect/>
          </a:stretch>
        </p:blipFill>
        <p:spPr>
          <a:xfrm>
            <a:off x="2496065" y="2914012"/>
            <a:ext cx="4755759" cy="3574490"/>
          </a:xfrm>
          <a:prstGeom prst="rect">
            <a:avLst/>
          </a:prstGeom>
        </p:spPr>
      </p:pic>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100</a:t>
            </a:fld>
            <a:endParaRPr lang="en-US" dirty="0"/>
          </a:p>
        </p:txBody>
      </p:sp>
    </p:spTree>
    <p:extLst>
      <p:ext uri="{BB962C8B-B14F-4D97-AF65-F5344CB8AC3E}">
        <p14:creationId xmlns:p14="http://schemas.microsoft.com/office/powerpoint/2010/main" val="20995858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625672" y="620713"/>
            <a:ext cx="8028074" cy="1266825"/>
          </a:xfrm>
        </p:spPr>
        <p:txBody>
          <a:bodyPr rtlCol="0">
            <a:noAutofit/>
          </a:bodyPr>
          <a:lstStyle/>
          <a:p>
            <a:pPr algn="ctr" eaLnBrk="1" fontAlgn="auto" hangingPunct="1">
              <a:spcAft>
                <a:spcPts val="0"/>
              </a:spcAft>
              <a:defRPr/>
            </a:pPr>
            <a:r>
              <a:rPr lang="en-US" sz="4400" b="1" dirty="0" smtClean="0">
                <a:latin typeface="+mn-lt"/>
              </a:rPr>
              <a:t>Civil Service Retirement System </a:t>
            </a:r>
            <a:br>
              <a:rPr lang="en-US" sz="4400" b="1" dirty="0" smtClean="0">
                <a:latin typeface="+mn-lt"/>
              </a:rPr>
            </a:br>
            <a:r>
              <a:rPr lang="en-US" sz="4400" b="1" dirty="0" smtClean="0">
                <a:latin typeface="+mn-lt"/>
              </a:rPr>
              <a:t>(CSRS)</a:t>
            </a:r>
            <a:r>
              <a:rPr lang="en-US" sz="3600" b="1" dirty="0" smtClean="0">
                <a:latin typeface="+mn-lt"/>
              </a:rPr>
              <a:t/>
            </a:r>
            <a:br>
              <a:rPr lang="en-US" sz="3600" b="1" dirty="0" smtClean="0">
                <a:latin typeface="+mn-lt"/>
              </a:rPr>
            </a:br>
            <a:endParaRPr lang="en-US" sz="3600" b="1" dirty="0" smtClean="0">
              <a:latin typeface="+mn-lt"/>
            </a:endParaRPr>
          </a:p>
        </p:txBody>
      </p:sp>
      <p:sp>
        <p:nvSpPr>
          <p:cNvPr id="7171" name="Rectangle 3"/>
          <p:cNvSpPr>
            <a:spLocks noChangeArrowheads="1"/>
          </p:cNvSpPr>
          <p:nvPr/>
        </p:nvSpPr>
        <p:spPr bwMode="auto">
          <a:xfrm>
            <a:off x="148282" y="1730141"/>
            <a:ext cx="8814486" cy="4278094"/>
          </a:xfrm>
          <a:prstGeom prst="rect">
            <a:avLst/>
          </a:prstGeom>
          <a:noFill/>
          <a:ln w="12700">
            <a:noFill/>
            <a:miter lim="800000"/>
            <a:headEnd type="none" w="sm" len="sm"/>
            <a:tailEnd type="none" w="sm" len="sm"/>
          </a:ln>
        </p:spPr>
        <p:txBody>
          <a:bodyPr wrap="square">
            <a:spAutoFit/>
          </a:bodyPr>
          <a:lstStyle/>
          <a:p>
            <a:pPr marL="350838" indent="-350838" algn="ctr">
              <a:spcBef>
                <a:spcPts val="1200"/>
              </a:spcBef>
              <a:defRPr/>
            </a:pPr>
            <a:endParaRPr lang="en-US" sz="3200" b="1" dirty="0">
              <a:latin typeface="+mn-lt"/>
              <a:cs typeface="Arial" charset="0"/>
            </a:endParaRPr>
          </a:p>
          <a:p>
            <a:pPr marL="350838" indent="-350838" algn="ctr">
              <a:spcBef>
                <a:spcPts val="1200"/>
              </a:spcBef>
              <a:defRPr/>
            </a:pPr>
            <a:r>
              <a:rPr lang="en-US" sz="3200" b="1" dirty="0">
                <a:solidFill>
                  <a:schemeClr val="accent1">
                    <a:lumMod val="50000"/>
                  </a:schemeClr>
                </a:solidFill>
                <a:latin typeface="+mn-lt"/>
                <a:cs typeface="Arial" charset="0"/>
              </a:rPr>
              <a:t>What CSRS employees pay</a:t>
            </a:r>
            <a:endParaRPr lang="en-US" sz="3200" dirty="0">
              <a:solidFill>
                <a:schemeClr val="accent1">
                  <a:lumMod val="50000"/>
                </a:schemeClr>
              </a:solidFill>
              <a:latin typeface="+mn-lt"/>
              <a:cs typeface="Arial" charset="0"/>
            </a:endParaRPr>
          </a:p>
          <a:p>
            <a:pPr marL="350838" indent="-350838">
              <a:spcBef>
                <a:spcPts val="1200"/>
              </a:spcBef>
              <a:buFontTx/>
              <a:buChar char="•"/>
              <a:defRPr/>
            </a:pPr>
            <a:endParaRPr lang="en-US" sz="3200" dirty="0">
              <a:latin typeface="+mn-lt"/>
              <a:cs typeface="Arial" charset="0"/>
            </a:endParaRPr>
          </a:p>
          <a:p>
            <a:pPr marL="350838" indent="-350838">
              <a:spcBef>
                <a:spcPts val="1200"/>
              </a:spcBef>
              <a:buFontTx/>
              <a:buChar char="•"/>
              <a:defRPr/>
            </a:pPr>
            <a:r>
              <a:rPr lang="en-US" sz="3200" b="1" dirty="0">
                <a:solidFill>
                  <a:schemeClr val="accent1">
                    <a:lumMod val="50000"/>
                  </a:schemeClr>
                </a:solidFill>
                <a:latin typeface="+mn-lt"/>
                <a:cs typeface="Arial" charset="0"/>
              </a:rPr>
              <a:t>Most employees </a:t>
            </a:r>
            <a:r>
              <a:rPr lang="en-US" sz="3200" b="1" dirty="0" smtClean="0">
                <a:solidFill>
                  <a:schemeClr val="accent1">
                    <a:lumMod val="50000"/>
                  </a:schemeClr>
                </a:solidFill>
                <a:latin typeface="+mn-lt"/>
                <a:cs typeface="Arial" charset="0"/>
              </a:rPr>
              <a:t>pay: </a:t>
            </a:r>
            <a:r>
              <a:rPr lang="en-US" sz="3200" dirty="0">
                <a:latin typeface="+mn-lt"/>
                <a:cs typeface="Arial" charset="0"/>
              </a:rPr>
              <a:t>	</a:t>
            </a:r>
            <a:r>
              <a:rPr lang="en-US" sz="3200" strike="sngStrike" dirty="0">
                <a:latin typeface="+mn-lt"/>
                <a:cs typeface="Arial" charset="0"/>
              </a:rPr>
              <a:t>7%</a:t>
            </a:r>
            <a:r>
              <a:rPr lang="en-US" sz="3200" dirty="0">
                <a:latin typeface="+mn-lt"/>
                <a:cs typeface="Arial" charset="0"/>
              </a:rPr>
              <a:t>  </a:t>
            </a:r>
            <a:r>
              <a:rPr lang="en-US" sz="3200" dirty="0">
                <a:solidFill>
                  <a:srgbClr val="C00000"/>
                </a:solidFill>
                <a:latin typeface="+mn-lt"/>
                <a:cs typeface="Arial" charset="0"/>
              </a:rPr>
              <a:t>12% </a:t>
            </a:r>
            <a:r>
              <a:rPr lang="en-US" sz="3200" dirty="0" smtClean="0">
                <a:solidFill>
                  <a:srgbClr val="C00000"/>
                </a:solidFill>
                <a:latin typeface="+mn-lt"/>
                <a:cs typeface="Arial" charset="0"/>
              </a:rPr>
              <a:t> </a:t>
            </a:r>
            <a:r>
              <a:rPr lang="en-US" sz="3200" b="1" dirty="0" smtClean="0">
                <a:solidFill>
                  <a:schemeClr val="accent1">
                    <a:lumMod val="50000"/>
                  </a:schemeClr>
                </a:solidFill>
                <a:latin typeface="+mn-lt"/>
                <a:cs typeface="Arial" charset="0"/>
              </a:rPr>
              <a:t>plus</a:t>
            </a:r>
            <a:r>
              <a:rPr lang="en-US" sz="3200" dirty="0" smtClean="0">
                <a:latin typeface="+mn-lt"/>
                <a:cs typeface="Arial" charset="0"/>
              </a:rPr>
              <a:t> </a:t>
            </a:r>
          </a:p>
          <a:p>
            <a:pPr>
              <a:spcBef>
                <a:spcPts val="1200"/>
              </a:spcBef>
              <a:defRPr/>
            </a:pPr>
            <a:r>
              <a:rPr lang="en-US" sz="3200" b="1" dirty="0">
                <a:solidFill>
                  <a:schemeClr val="accent1">
                    <a:lumMod val="50000"/>
                  </a:schemeClr>
                </a:solidFill>
                <a:latin typeface="+mn-lt"/>
              </a:rPr>
              <a:t> </a:t>
            </a:r>
            <a:r>
              <a:rPr lang="en-US" sz="3200" b="1" dirty="0" smtClean="0">
                <a:solidFill>
                  <a:schemeClr val="accent1">
                    <a:lumMod val="50000"/>
                  </a:schemeClr>
                </a:solidFill>
                <a:latin typeface="+mn-lt"/>
              </a:rPr>
              <a:t>   </a:t>
            </a:r>
            <a:r>
              <a:rPr lang="en-US" sz="3200" b="1" dirty="0" smtClean="0">
                <a:solidFill>
                  <a:schemeClr val="accent1">
                    <a:lumMod val="50000"/>
                  </a:schemeClr>
                </a:solidFill>
                <a:latin typeface="+mn-lt"/>
                <a:cs typeface="Arial" charset="0"/>
              </a:rPr>
              <a:t>Employing </a:t>
            </a:r>
            <a:r>
              <a:rPr lang="en-US" sz="3200" b="1" dirty="0">
                <a:solidFill>
                  <a:schemeClr val="accent1">
                    <a:lumMod val="50000"/>
                  </a:schemeClr>
                </a:solidFill>
                <a:latin typeface="+mn-lt"/>
                <a:cs typeface="Arial" charset="0"/>
              </a:rPr>
              <a:t>agency </a:t>
            </a:r>
            <a:r>
              <a:rPr lang="en-US" sz="3200" b="1" dirty="0" smtClean="0">
                <a:solidFill>
                  <a:schemeClr val="accent1">
                    <a:lumMod val="50000"/>
                  </a:schemeClr>
                </a:solidFill>
                <a:latin typeface="+mn-lt"/>
                <a:cs typeface="Arial" charset="0"/>
              </a:rPr>
              <a:t>pays: </a:t>
            </a:r>
            <a:r>
              <a:rPr lang="en-US" sz="3200" dirty="0">
                <a:latin typeface="+mn-lt"/>
                <a:cs typeface="Arial" charset="0"/>
              </a:rPr>
              <a:t>	</a:t>
            </a:r>
            <a:r>
              <a:rPr lang="en-US" sz="3200" strike="sngStrike" dirty="0">
                <a:latin typeface="+mn-lt"/>
                <a:cs typeface="Arial" charset="0"/>
              </a:rPr>
              <a:t>7%</a:t>
            </a:r>
            <a:r>
              <a:rPr lang="en-US" sz="3200" dirty="0">
                <a:latin typeface="+mn-lt"/>
                <a:cs typeface="Arial" charset="0"/>
              </a:rPr>
              <a:t>   </a:t>
            </a:r>
            <a:r>
              <a:rPr lang="en-US" sz="3200" dirty="0">
                <a:solidFill>
                  <a:srgbClr val="C00000"/>
                </a:solidFill>
                <a:latin typeface="+mn-lt"/>
                <a:cs typeface="Arial" charset="0"/>
              </a:rPr>
              <a:t>2%</a:t>
            </a:r>
            <a:endParaRPr lang="en-US" sz="3200" strike="sngStrike" dirty="0">
              <a:latin typeface="+mn-lt"/>
              <a:cs typeface="Arial" charset="0"/>
            </a:endParaRPr>
          </a:p>
          <a:p>
            <a:pPr marL="350838" indent="-350838">
              <a:spcBef>
                <a:spcPts val="1200"/>
              </a:spcBef>
              <a:defRPr/>
            </a:pPr>
            <a:endParaRPr lang="en-US" sz="2000" dirty="0">
              <a:latin typeface="+mn-lt"/>
              <a:cs typeface="Arial" charset="0"/>
            </a:endParaRPr>
          </a:p>
          <a:p>
            <a:pPr marL="350838" indent="-350838" algn="ctr">
              <a:spcBef>
                <a:spcPts val="1200"/>
              </a:spcBef>
              <a:defRPr/>
            </a:pPr>
            <a:r>
              <a:rPr lang="en-US" sz="3200" b="1" dirty="0" smtClean="0">
                <a:solidFill>
                  <a:srgbClr val="C00000"/>
                </a:solidFill>
                <a:latin typeface="+mn-lt"/>
                <a:cs typeface="Arial" charset="0"/>
              </a:rPr>
              <a:t>House </a:t>
            </a:r>
            <a:r>
              <a:rPr lang="en-US" sz="3200" b="1" dirty="0">
                <a:solidFill>
                  <a:srgbClr val="C00000"/>
                </a:solidFill>
                <a:latin typeface="+mn-lt"/>
                <a:cs typeface="Arial" charset="0"/>
              </a:rPr>
              <a:t>continuing resolution passed 3/29/12</a:t>
            </a:r>
            <a:r>
              <a:rPr lang="en-US" sz="3200" dirty="0">
                <a:solidFill>
                  <a:srgbClr val="C00000"/>
                </a:solidFill>
                <a:latin typeface="+mn-lt"/>
                <a:cs typeface="Arial" charset="0"/>
              </a:rPr>
              <a:t>	</a:t>
            </a:r>
            <a:endParaRPr lang="en-US" sz="3200" dirty="0">
              <a:latin typeface="+mn-lt"/>
              <a:cs typeface="Arial" charset="0"/>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101</a:t>
            </a:fld>
            <a:endParaRPr lang="en-US" dirty="0"/>
          </a:p>
        </p:txBody>
      </p:sp>
    </p:spTree>
    <p:extLst>
      <p:ext uri="{BB962C8B-B14F-4D97-AF65-F5344CB8AC3E}">
        <p14:creationId xmlns:p14="http://schemas.microsoft.com/office/powerpoint/2010/main" val="39818026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 y="1277258"/>
            <a:ext cx="9144000" cy="5539978"/>
          </a:xfrm>
          <a:prstGeom prst="rect">
            <a:avLst/>
          </a:prstGeom>
          <a:noFill/>
          <a:ln w="12700">
            <a:noFill/>
            <a:miter lim="800000"/>
            <a:headEnd type="none" w="sm" len="sm"/>
            <a:tailEnd type="none" w="sm" len="sm"/>
          </a:ln>
        </p:spPr>
        <p:txBody>
          <a:bodyPr>
            <a:spAutoFit/>
          </a:bodyPr>
          <a:lstStyle/>
          <a:p>
            <a:pPr marL="808038" lvl="1" indent="-350838">
              <a:spcBef>
                <a:spcPts val="1200"/>
              </a:spcBef>
              <a:defRPr/>
            </a:pPr>
            <a:endParaRPr lang="en-US" sz="2800" b="1" dirty="0"/>
          </a:p>
          <a:p>
            <a:pPr marL="808038" lvl="1" indent="-350838">
              <a:spcBef>
                <a:spcPts val="1200"/>
              </a:spcBef>
              <a:defRPr/>
            </a:pPr>
            <a:r>
              <a:rPr lang="en-US" sz="2400" b="1" dirty="0"/>
              <a:t>What FERS employees pay</a:t>
            </a:r>
          </a:p>
          <a:p>
            <a:pPr marL="808038" lvl="1" indent="-350838">
              <a:spcBef>
                <a:spcPts val="1200"/>
              </a:spcBef>
              <a:buFont typeface="Arial" charset="0"/>
              <a:buChar char="•"/>
              <a:defRPr/>
            </a:pPr>
            <a:r>
              <a:rPr lang="en-US" sz="2400" b="1" dirty="0" smtClean="0"/>
              <a:t>Most </a:t>
            </a:r>
            <a:r>
              <a:rPr lang="en-US" sz="2400" b="1" dirty="0"/>
              <a:t>employees pay  </a:t>
            </a:r>
            <a:r>
              <a:rPr lang="en-US" sz="2400" b="1" strike="sngStrike" dirty="0">
                <a:solidFill>
                  <a:srgbClr val="C00000"/>
                </a:solidFill>
              </a:rPr>
              <a:t>0.8%</a:t>
            </a:r>
            <a:r>
              <a:rPr lang="en-US" sz="2400" b="1" dirty="0"/>
              <a:t> into Basic Benefit Plan</a:t>
            </a:r>
          </a:p>
          <a:p>
            <a:pPr marL="350838" indent="-350838">
              <a:spcBef>
                <a:spcPts val="1200"/>
              </a:spcBef>
              <a:defRPr/>
            </a:pPr>
            <a:r>
              <a:rPr lang="en-US" sz="2800" b="1" dirty="0">
                <a:solidFill>
                  <a:srgbClr val="C00000"/>
                </a:solidFill>
              </a:rPr>
              <a:t>		</a:t>
            </a:r>
            <a:r>
              <a:rPr lang="en-US" sz="2400" b="1" dirty="0" smtClean="0">
                <a:solidFill>
                  <a:srgbClr val="C00000"/>
                </a:solidFill>
              </a:rPr>
              <a:t>3.1</a:t>
            </a:r>
            <a:r>
              <a:rPr lang="en-US" sz="2400" b="1" dirty="0">
                <a:solidFill>
                  <a:srgbClr val="C00000"/>
                </a:solidFill>
              </a:rPr>
              <a:t>% </a:t>
            </a:r>
            <a:r>
              <a:rPr lang="en-US" sz="2400" b="1" dirty="0" smtClean="0">
                <a:solidFill>
                  <a:srgbClr val="C00000"/>
                </a:solidFill>
              </a:rPr>
              <a:t>for those hired </a:t>
            </a:r>
            <a:r>
              <a:rPr lang="en-US" sz="2400" b="1" dirty="0">
                <a:solidFill>
                  <a:srgbClr val="C00000"/>
                </a:solidFill>
              </a:rPr>
              <a:t>&gt; 1/1/13*    FERS-RAE</a:t>
            </a:r>
          </a:p>
          <a:p>
            <a:pPr marL="350838" indent="-350838">
              <a:spcBef>
                <a:spcPts val="1200"/>
              </a:spcBef>
              <a:defRPr/>
            </a:pPr>
            <a:r>
              <a:rPr lang="en-US" sz="2400" b="1" dirty="0">
                <a:solidFill>
                  <a:srgbClr val="C00000"/>
                </a:solidFill>
              </a:rPr>
              <a:t>		</a:t>
            </a:r>
            <a:r>
              <a:rPr lang="en-US" sz="2400" b="1" dirty="0" smtClean="0">
                <a:solidFill>
                  <a:srgbClr val="C00000"/>
                </a:solidFill>
              </a:rPr>
              <a:t>4.4</a:t>
            </a:r>
            <a:r>
              <a:rPr lang="en-US" sz="2400" b="1" dirty="0">
                <a:solidFill>
                  <a:srgbClr val="C00000"/>
                </a:solidFill>
              </a:rPr>
              <a:t>% </a:t>
            </a:r>
            <a:r>
              <a:rPr lang="en-US" sz="2400" b="1" dirty="0" smtClean="0">
                <a:solidFill>
                  <a:srgbClr val="C00000"/>
                </a:solidFill>
              </a:rPr>
              <a:t>for those hired </a:t>
            </a:r>
            <a:r>
              <a:rPr lang="en-US" sz="2400" b="1" dirty="0">
                <a:solidFill>
                  <a:srgbClr val="C00000"/>
                </a:solidFill>
              </a:rPr>
              <a:t>&gt; 1/1/14**   </a:t>
            </a:r>
            <a:r>
              <a:rPr lang="en-US" sz="2400" b="1" dirty="0" smtClean="0">
                <a:solidFill>
                  <a:srgbClr val="C00000"/>
                </a:solidFill>
              </a:rPr>
              <a:t>FERS-FRAE</a:t>
            </a:r>
          </a:p>
          <a:p>
            <a:pPr marL="350838" indent="-350838">
              <a:spcBef>
                <a:spcPts val="1200"/>
              </a:spcBef>
              <a:defRPr/>
            </a:pPr>
            <a:r>
              <a:rPr lang="en-US" sz="2400" b="1" dirty="0">
                <a:solidFill>
                  <a:srgbClr val="C00000"/>
                </a:solidFill>
              </a:rPr>
              <a:t>	</a:t>
            </a:r>
            <a:r>
              <a:rPr lang="en-US" sz="2400" b="1" dirty="0" smtClean="0">
                <a:solidFill>
                  <a:srgbClr val="C00000"/>
                </a:solidFill>
              </a:rPr>
              <a:t>	7.5% for those hired &gt; 1/1/18*** phased in 1%/year</a:t>
            </a:r>
          </a:p>
          <a:p>
            <a:pPr marL="914400" lvl="1" indent="-457200">
              <a:spcBef>
                <a:spcPts val="1200"/>
              </a:spcBef>
              <a:buFont typeface="Arial" panose="020B0604020202020204" pitchFamily="34" charset="0"/>
              <a:buChar char="•"/>
              <a:defRPr/>
            </a:pPr>
            <a:r>
              <a:rPr lang="en-US" sz="2400" b="1" dirty="0" smtClean="0"/>
              <a:t>Plus </a:t>
            </a:r>
            <a:r>
              <a:rPr lang="en-US" sz="2400" b="1" dirty="0"/>
              <a:t>6.2% into Social </a:t>
            </a:r>
            <a:r>
              <a:rPr lang="en-US" sz="2400" b="1" dirty="0" smtClean="0"/>
              <a:t>Security</a:t>
            </a:r>
          </a:p>
          <a:p>
            <a:pPr marL="808038" lvl="1" indent="-350838">
              <a:spcBef>
                <a:spcPts val="1200"/>
              </a:spcBef>
              <a:defRPr/>
            </a:pPr>
            <a:r>
              <a:rPr lang="en-US" sz="2000" b="1" dirty="0" smtClean="0">
                <a:solidFill>
                  <a:srgbClr val="C00000"/>
                </a:solidFill>
              </a:rPr>
              <a:t>*Middle </a:t>
            </a:r>
            <a:r>
              <a:rPr lang="en-US" sz="2000" b="1" dirty="0">
                <a:solidFill>
                  <a:srgbClr val="C00000"/>
                </a:solidFill>
              </a:rPr>
              <a:t>Class Tax Relief and Job Creation Act of 2012   </a:t>
            </a:r>
            <a:r>
              <a:rPr lang="en-US" sz="2000" b="1" dirty="0" smtClean="0">
                <a:solidFill>
                  <a:srgbClr val="C00000"/>
                </a:solidFill>
              </a:rPr>
              <a:t> </a:t>
            </a:r>
            <a:r>
              <a:rPr lang="en-US" sz="2000" b="1" u="sng" dirty="0">
                <a:solidFill>
                  <a:srgbClr val="C00000"/>
                </a:solidFill>
              </a:rPr>
              <a:t>Passed into </a:t>
            </a:r>
            <a:r>
              <a:rPr lang="en-US" sz="2000" b="1" u="sng" dirty="0" smtClean="0">
                <a:solidFill>
                  <a:srgbClr val="C00000"/>
                </a:solidFill>
              </a:rPr>
              <a:t>law</a:t>
            </a:r>
          </a:p>
          <a:p>
            <a:pPr marL="808038" lvl="1" indent="-350838">
              <a:spcBef>
                <a:spcPts val="1200"/>
              </a:spcBef>
              <a:spcAft>
                <a:spcPct val="20000"/>
              </a:spcAft>
              <a:defRPr/>
            </a:pPr>
            <a:r>
              <a:rPr lang="en-US" sz="2000" b="1" dirty="0" smtClean="0">
                <a:solidFill>
                  <a:srgbClr val="C00000"/>
                </a:solidFill>
              </a:rPr>
              <a:t>** </a:t>
            </a:r>
            <a:r>
              <a:rPr lang="en-US" sz="2000" b="1" dirty="0">
                <a:solidFill>
                  <a:srgbClr val="C00000"/>
                </a:solidFill>
              </a:rPr>
              <a:t>Bipartisan Budget Act of </a:t>
            </a:r>
            <a:r>
              <a:rPr lang="en-US" sz="2000" b="1" dirty="0" smtClean="0">
                <a:solidFill>
                  <a:srgbClr val="C00000"/>
                </a:solidFill>
              </a:rPr>
              <a:t>2013   </a:t>
            </a:r>
            <a:r>
              <a:rPr lang="en-US" sz="2000" b="1" u="sng" dirty="0" smtClean="0">
                <a:solidFill>
                  <a:srgbClr val="C00000"/>
                </a:solidFill>
              </a:rPr>
              <a:t>Passed </a:t>
            </a:r>
            <a:r>
              <a:rPr lang="en-US" sz="2000" b="1" u="sng" dirty="0">
                <a:solidFill>
                  <a:srgbClr val="C00000"/>
                </a:solidFill>
              </a:rPr>
              <a:t>into </a:t>
            </a:r>
            <a:r>
              <a:rPr lang="en-US" sz="2000" b="1" u="sng" dirty="0" smtClean="0">
                <a:solidFill>
                  <a:srgbClr val="C00000"/>
                </a:solidFill>
              </a:rPr>
              <a:t>law</a:t>
            </a:r>
          </a:p>
          <a:p>
            <a:pPr marL="808038" lvl="1" indent="-350838">
              <a:spcBef>
                <a:spcPts val="1200"/>
              </a:spcBef>
              <a:spcAft>
                <a:spcPct val="20000"/>
              </a:spcAft>
              <a:defRPr/>
            </a:pPr>
            <a:r>
              <a:rPr lang="en-US" sz="2000" b="1" dirty="0" smtClean="0">
                <a:solidFill>
                  <a:srgbClr val="C00000"/>
                </a:solidFill>
              </a:rPr>
              <a:t>*** President Trump 2018 proposed budget</a:t>
            </a:r>
            <a:endParaRPr lang="en-US" sz="3200" b="1" dirty="0"/>
          </a:p>
        </p:txBody>
      </p:sp>
      <p:sp>
        <p:nvSpPr>
          <p:cNvPr id="8" name="Title 7"/>
          <p:cNvSpPr>
            <a:spLocks noGrp="1"/>
          </p:cNvSpPr>
          <p:nvPr>
            <p:ph type="title"/>
          </p:nvPr>
        </p:nvSpPr>
        <p:spPr>
          <a:xfrm>
            <a:off x="214184" y="754063"/>
            <a:ext cx="8625016" cy="1143000"/>
          </a:xfrm>
        </p:spPr>
        <p:txBody>
          <a:bodyPr rtlCol="0">
            <a:normAutofit fontScale="90000"/>
          </a:bodyPr>
          <a:lstStyle/>
          <a:p>
            <a:pPr marL="350838" indent="-350838" algn="ctr" fontAlgn="auto">
              <a:spcBef>
                <a:spcPts val="1200"/>
              </a:spcBef>
              <a:spcAft>
                <a:spcPts val="0"/>
              </a:spcAft>
              <a:defRPr/>
            </a:pPr>
            <a:r>
              <a:rPr lang="en-US" sz="4400" b="1" dirty="0" smtClean="0">
                <a:latin typeface="+mn-lt"/>
              </a:rPr>
              <a:t>Federal Employees Retirement System (FERS)</a:t>
            </a:r>
            <a:r>
              <a:rPr lang="en-US" b="1" dirty="0" smtClean="0"/>
              <a:t/>
            </a:r>
            <a:br>
              <a:rPr lang="en-US" b="1" dirty="0" smtClean="0"/>
            </a:br>
            <a:endParaRPr lang="en-US"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102</a:t>
            </a:fld>
            <a:endParaRPr lang="en-US" dirty="0"/>
          </a:p>
        </p:txBody>
      </p:sp>
    </p:spTree>
    <p:extLst>
      <p:ext uri="{BB962C8B-B14F-4D97-AF65-F5344CB8AC3E}">
        <p14:creationId xmlns:p14="http://schemas.microsoft.com/office/powerpoint/2010/main" val="4901824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19177" y="1814275"/>
            <a:ext cx="8824824" cy="4869025"/>
          </a:xfrm>
          <a:prstGeom prst="rect">
            <a:avLst/>
          </a:prstGeom>
          <a:noFill/>
          <a:ln w="12700">
            <a:noFill/>
            <a:miter lim="800000"/>
            <a:headEnd type="none" w="sm" len="sm"/>
            <a:tailEnd type="none" w="sm" len="sm"/>
          </a:ln>
        </p:spPr>
        <p:txBody>
          <a:bodyPr wrap="square">
            <a:spAutoFit/>
          </a:bodyPr>
          <a:lstStyle/>
          <a:p>
            <a:pPr marL="350838" indent="-350838">
              <a:spcBef>
                <a:spcPts val="1200"/>
              </a:spcBef>
              <a:defRPr/>
            </a:pPr>
            <a:r>
              <a:rPr lang="en-US" sz="2400" b="1" dirty="0" smtClean="0"/>
              <a:t>FERS </a:t>
            </a:r>
            <a:r>
              <a:rPr lang="en-US" sz="2400" b="1" dirty="0"/>
              <a:t>effective 1/1/1987  </a:t>
            </a:r>
          </a:p>
          <a:p>
            <a:pPr marL="350838" indent="-350838">
              <a:spcBef>
                <a:spcPts val="1200"/>
              </a:spcBef>
              <a:buFont typeface="Arial" charset="0"/>
              <a:buChar char="•"/>
              <a:defRPr/>
            </a:pPr>
            <a:r>
              <a:rPr lang="en-US" sz="2400" b="1" dirty="0"/>
              <a:t>3 different components:</a:t>
            </a:r>
          </a:p>
          <a:p>
            <a:pPr marL="808038" lvl="1" indent="-350838">
              <a:spcBef>
                <a:spcPts val="1200"/>
              </a:spcBef>
              <a:buFont typeface="Arial" charset="0"/>
              <a:buChar char="•"/>
              <a:defRPr/>
            </a:pPr>
            <a:r>
              <a:rPr lang="en-US" sz="2400" b="1" dirty="0"/>
              <a:t>Basic Benefit Plan </a:t>
            </a:r>
            <a:r>
              <a:rPr lang="en-US" sz="2400" b="1" strike="sngStrike" dirty="0">
                <a:solidFill>
                  <a:srgbClr val="C00000"/>
                </a:solidFill>
              </a:rPr>
              <a:t>(+ Special Annuity Supplement)</a:t>
            </a:r>
            <a:r>
              <a:rPr lang="en-US" sz="2400" b="1" dirty="0"/>
              <a:t> </a:t>
            </a:r>
          </a:p>
          <a:p>
            <a:pPr marL="808038" lvl="1" indent="-350838">
              <a:spcBef>
                <a:spcPts val="1200"/>
              </a:spcBef>
              <a:buFont typeface="Arial" charset="0"/>
              <a:buChar char="•"/>
              <a:defRPr/>
            </a:pPr>
            <a:r>
              <a:rPr lang="en-US" sz="2400" b="1" dirty="0"/>
              <a:t>Social Security</a:t>
            </a:r>
          </a:p>
          <a:p>
            <a:pPr marL="808038" lvl="1" indent="-350838">
              <a:spcBef>
                <a:spcPts val="1200"/>
              </a:spcBef>
              <a:buFont typeface="Arial" charset="0"/>
              <a:buChar char="•"/>
              <a:defRPr/>
            </a:pPr>
            <a:r>
              <a:rPr lang="en-US" sz="2400" b="1" dirty="0"/>
              <a:t>Thrift Savings Plan (up to 5% matching</a:t>
            </a:r>
            <a:r>
              <a:rPr lang="en-US" sz="2400" b="1" dirty="0" smtClean="0"/>
              <a:t>)</a:t>
            </a:r>
            <a:endParaRPr lang="en-US" sz="2400" b="1" dirty="0">
              <a:solidFill>
                <a:srgbClr val="C00000"/>
              </a:solidFill>
            </a:endParaRPr>
          </a:p>
          <a:p>
            <a:pPr marL="350838" indent="-350838" eaLnBrk="1" hangingPunct="1">
              <a:spcBef>
                <a:spcPts val="1200"/>
              </a:spcBef>
              <a:spcAft>
                <a:spcPct val="20000"/>
              </a:spcAft>
              <a:buFontTx/>
              <a:buChar char="•"/>
              <a:defRPr/>
            </a:pPr>
            <a:r>
              <a:rPr lang="en-US" sz="2400" b="1" dirty="0">
                <a:solidFill>
                  <a:srgbClr val="C00000"/>
                </a:solidFill>
              </a:rPr>
              <a:t>House continuing resolution passed 3/29/12</a:t>
            </a:r>
          </a:p>
          <a:p>
            <a:pPr marL="350838" indent="-350838" eaLnBrk="1" hangingPunct="1">
              <a:spcBef>
                <a:spcPts val="1200"/>
              </a:spcBef>
              <a:spcAft>
                <a:spcPct val="20000"/>
              </a:spcAft>
              <a:buFontTx/>
              <a:buChar char="•"/>
              <a:defRPr/>
            </a:pPr>
            <a:r>
              <a:rPr lang="en-US" sz="2400" b="1" dirty="0">
                <a:solidFill>
                  <a:srgbClr val="C00000"/>
                </a:solidFill>
              </a:rPr>
              <a:t>HR 3813 </a:t>
            </a:r>
          </a:p>
          <a:p>
            <a:pPr marL="350838" indent="-350838" eaLnBrk="1" hangingPunct="1">
              <a:spcBef>
                <a:spcPts val="1200"/>
              </a:spcBef>
              <a:spcAft>
                <a:spcPct val="20000"/>
              </a:spcAft>
              <a:buFontTx/>
              <a:buChar char="•"/>
              <a:defRPr/>
            </a:pPr>
            <a:r>
              <a:rPr lang="en-US" sz="2400" b="1" dirty="0">
                <a:solidFill>
                  <a:srgbClr val="C00000"/>
                </a:solidFill>
              </a:rPr>
              <a:t>Obama Administration FY 2013 </a:t>
            </a:r>
            <a:r>
              <a:rPr lang="en-US" sz="2400" b="1" dirty="0" smtClean="0">
                <a:solidFill>
                  <a:srgbClr val="C00000"/>
                </a:solidFill>
              </a:rPr>
              <a:t>budget</a:t>
            </a:r>
          </a:p>
          <a:p>
            <a:pPr marL="350838" indent="-350838" eaLnBrk="1" hangingPunct="1">
              <a:spcBef>
                <a:spcPts val="1200"/>
              </a:spcBef>
              <a:spcAft>
                <a:spcPct val="20000"/>
              </a:spcAft>
              <a:buFontTx/>
              <a:buChar char="•"/>
              <a:defRPr/>
            </a:pPr>
            <a:r>
              <a:rPr lang="en-US" sz="2400" b="1" dirty="0" smtClean="0">
                <a:solidFill>
                  <a:srgbClr val="C00000"/>
                </a:solidFill>
              </a:rPr>
              <a:t>President Trump 2018 proposed budget</a:t>
            </a:r>
            <a:endParaRPr lang="en-US" sz="2400" b="1" dirty="0">
              <a:solidFill>
                <a:srgbClr val="C00000"/>
              </a:solidFill>
            </a:endParaRPr>
          </a:p>
        </p:txBody>
      </p:sp>
      <p:sp>
        <p:nvSpPr>
          <p:cNvPr id="8" name="Title 7"/>
          <p:cNvSpPr>
            <a:spLocks noGrp="1"/>
          </p:cNvSpPr>
          <p:nvPr>
            <p:ph type="title"/>
          </p:nvPr>
        </p:nvSpPr>
        <p:spPr>
          <a:xfrm>
            <a:off x="319177" y="498690"/>
            <a:ext cx="8472616" cy="1143000"/>
          </a:xfrm>
        </p:spPr>
        <p:txBody>
          <a:bodyPr rtlCol="0">
            <a:normAutofit fontScale="90000"/>
          </a:bodyPr>
          <a:lstStyle/>
          <a:p>
            <a:pPr marL="350838" indent="-350838" algn="ctr" fontAlgn="auto">
              <a:spcBef>
                <a:spcPts val="1200"/>
              </a:spcBef>
              <a:spcAft>
                <a:spcPts val="0"/>
              </a:spcAft>
              <a:defRPr/>
            </a:pPr>
            <a:r>
              <a:rPr lang="en-US" sz="4400" b="1" dirty="0" smtClean="0">
                <a:latin typeface="+mn-lt"/>
              </a:rPr>
              <a:t>Federal Employees Retirement System (FERS</a:t>
            </a:r>
            <a:r>
              <a:rPr lang="en-US" sz="4400" b="1" dirty="0" smtClean="0"/>
              <a:t>)</a:t>
            </a:r>
            <a:r>
              <a:rPr lang="en-US" b="1" dirty="0" smtClean="0"/>
              <a:t/>
            </a:r>
            <a:br>
              <a:rPr lang="en-US" b="1" dirty="0" smtClean="0"/>
            </a:br>
            <a:endParaRPr lang="en-US"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103</a:t>
            </a:fld>
            <a:endParaRPr lang="en-US" dirty="0"/>
          </a:p>
        </p:txBody>
      </p:sp>
    </p:spTree>
    <p:extLst>
      <p:ext uri="{BB962C8B-B14F-4D97-AF65-F5344CB8AC3E}">
        <p14:creationId xmlns:p14="http://schemas.microsoft.com/office/powerpoint/2010/main" val="5181515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207034" y="1222504"/>
            <a:ext cx="8936966"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50838" indent="-350838">
              <a:spcBef>
                <a:spcPct val="20000"/>
              </a:spcBef>
              <a:buFont typeface="Arial" panose="020B0604020202020204" pitchFamily="34" charset="0"/>
              <a:buChar char="•"/>
              <a:defRPr sz="3200">
                <a:solidFill>
                  <a:schemeClr val="tx1"/>
                </a:solidFill>
                <a:latin typeface="Calibri" panose="020F0502020204030204" pitchFamily="34" charset="0"/>
              </a:defRPr>
            </a:lvl1pPr>
            <a:lvl2pPr marL="808038" indent="-350838">
              <a:spcBef>
                <a:spcPct val="20000"/>
              </a:spcBef>
              <a:buFont typeface="Arial" panose="020B0604020202020204" pitchFamily="34" charset="0"/>
              <a:buChar char="–"/>
              <a:defRPr sz="2800">
                <a:solidFill>
                  <a:schemeClr val="tx1"/>
                </a:solidFill>
                <a:latin typeface="Calibri" panose="020F0502020204030204" pitchFamily="34" charset="0"/>
              </a:defRPr>
            </a:lvl2pPr>
            <a:lvl3pPr marL="1265238" indent="-35083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1200"/>
              </a:spcBef>
            </a:pPr>
            <a:endParaRPr lang="en-US" altLang="en-US" sz="2400" b="1" dirty="0">
              <a:latin typeface="Arial" panose="020B0604020202020204" pitchFamily="34" charset="0"/>
            </a:endParaRPr>
          </a:p>
          <a:p>
            <a:pPr marL="0" indent="0">
              <a:spcBef>
                <a:spcPts val="1200"/>
              </a:spcBef>
              <a:buNone/>
            </a:pPr>
            <a:r>
              <a:rPr lang="en-US" altLang="en-US" sz="2400" b="1" dirty="0">
                <a:latin typeface="Arial" panose="020B0604020202020204" pitchFamily="34" charset="0"/>
              </a:rPr>
              <a:t>FERS effective 1/1/1987  </a:t>
            </a:r>
          </a:p>
          <a:p>
            <a:pPr>
              <a:spcBef>
                <a:spcPts val="1200"/>
              </a:spcBef>
            </a:pPr>
            <a:r>
              <a:rPr lang="en-US" altLang="en-US" sz="2400" b="1" dirty="0">
                <a:latin typeface="Arial" panose="020B0604020202020204" pitchFamily="34" charset="0"/>
              </a:rPr>
              <a:t>3 different components:</a:t>
            </a:r>
          </a:p>
          <a:p>
            <a:pPr lvl="1">
              <a:spcBef>
                <a:spcPts val="1200"/>
              </a:spcBef>
              <a:buFont typeface="Courier New" panose="02070309020205020404" pitchFamily="49" charset="0"/>
              <a:buChar char="o"/>
            </a:pPr>
            <a:r>
              <a:rPr lang="en-US" altLang="en-US" sz="2400" b="1" dirty="0">
                <a:latin typeface="Arial" panose="020B0604020202020204" pitchFamily="34" charset="0"/>
              </a:rPr>
              <a:t>Basic Benefit Plan (+ Special Annuity Supplement)</a:t>
            </a:r>
          </a:p>
          <a:p>
            <a:pPr lvl="1">
              <a:spcBef>
                <a:spcPts val="1200"/>
              </a:spcBef>
              <a:buFont typeface="Courier New" panose="02070309020205020404" pitchFamily="49" charset="0"/>
              <a:buChar char="o"/>
            </a:pPr>
            <a:r>
              <a:rPr lang="en-US" altLang="en-US" sz="2400" b="1" dirty="0">
                <a:latin typeface="Arial" panose="020B0604020202020204" pitchFamily="34" charset="0"/>
              </a:rPr>
              <a:t>Social Security </a:t>
            </a:r>
            <a:r>
              <a:rPr lang="en-US" altLang="en-US" sz="2400" b="1" dirty="0">
                <a:solidFill>
                  <a:srgbClr val="C00000"/>
                </a:solidFill>
                <a:latin typeface="Arial" panose="020B0604020202020204" pitchFamily="34" charset="0"/>
              </a:rPr>
              <a:t>(Reduced via Chained CPI)</a:t>
            </a:r>
            <a:endParaRPr lang="en-US" altLang="en-US" sz="2400" b="1" dirty="0">
              <a:latin typeface="Arial" panose="020B0604020202020204" pitchFamily="34" charset="0"/>
            </a:endParaRPr>
          </a:p>
          <a:p>
            <a:pPr lvl="1">
              <a:spcBef>
                <a:spcPts val="1200"/>
              </a:spcBef>
              <a:buFont typeface="Courier New" panose="02070309020205020404" pitchFamily="49" charset="0"/>
              <a:buChar char="o"/>
            </a:pPr>
            <a:r>
              <a:rPr lang="en-US" altLang="en-US" sz="2400" b="1" dirty="0">
                <a:latin typeface="Arial" panose="020B0604020202020204" pitchFamily="34" charset="0"/>
              </a:rPr>
              <a:t>Thrift Savings Plan (up to 5% matching</a:t>
            </a:r>
            <a:r>
              <a:rPr lang="en-US" altLang="en-US" sz="2400" b="1" dirty="0" smtClean="0">
                <a:latin typeface="Arial" panose="020B0604020202020204" pitchFamily="34" charset="0"/>
              </a:rPr>
              <a:t>)</a:t>
            </a:r>
            <a:endParaRPr lang="en-US" altLang="en-US" sz="2000" b="1" dirty="0" smtClean="0">
              <a:solidFill>
                <a:srgbClr val="C00000"/>
              </a:solidFill>
              <a:latin typeface="Arial" panose="020B0604020202020204" pitchFamily="34" charset="0"/>
            </a:endParaRPr>
          </a:p>
          <a:p>
            <a:pPr marL="0" indent="0">
              <a:spcBef>
                <a:spcPts val="1200"/>
              </a:spcBef>
              <a:buNone/>
            </a:pPr>
            <a:endParaRPr lang="en-US" altLang="en-US" sz="2000" b="1" dirty="0" smtClean="0">
              <a:solidFill>
                <a:srgbClr val="C00000"/>
              </a:solidFill>
              <a:latin typeface="Arial" panose="020B0604020202020204" pitchFamily="34" charset="0"/>
            </a:endParaRPr>
          </a:p>
          <a:p>
            <a:pPr marL="0" indent="0">
              <a:spcBef>
                <a:spcPts val="1200"/>
              </a:spcBef>
              <a:buNone/>
            </a:pPr>
            <a:r>
              <a:rPr lang="en-US" altLang="en-US" sz="2400" b="1" dirty="0" smtClean="0">
                <a:solidFill>
                  <a:srgbClr val="C00000"/>
                </a:solidFill>
                <a:latin typeface="Arial" panose="020B0604020202020204" pitchFamily="34" charset="0"/>
              </a:rPr>
              <a:t>Obama </a:t>
            </a:r>
            <a:r>
              <a:rPr lang="en-US" altLang="en-US" sz="2400" b="1" dirty="0">
                <a:solidFill>
                  <a:srgbClr val="C00000"/>
                </a:solidFill>
                <a:latin typeface="Arial" panose="020B0604020202020204" pitchFamily="34" charset="0"/>
              </a:rPr>
              <a:t>Administration 2012 and 2013 </a:t>
            </a:r>
            <a:r>
              <a:rPr lang="en-US" altLang="en-US" sz="2400" b="1" dirty="0" smtClean="0">
                <a:solidFill>
                  <a:srgbClr val="C00000"/>
                </a:solidFill>
                <a:latin typeface="Arial" panose="020B0604020202020204" pitchFamily="34" charset="0"/>
              </a:rPr>
              <a:t>budgets</a:t>
            </a:r>
          </a:p>
          <a:p>
            <a:pPr marL="0" indent="0">
              <a:spcBef>
                <a:spcPts val="1200"/>
              </a:spcBef>
              <a:buNone/>
            </a:pPr>
            <a:r>
              <a:rPr lang="en-US" altLang="en-US" sz="2400" b="1" dirty="0" smtClean="0">
                <a:solidFill>
                  <a:srgbClr val="C00000"/>
                </a:solidFill>
                <a:latin typeface="Arial" panose="020B0604020202020204" pitchFamily="34" charset="0"/>
              </a:rPr>
              <a:t>House Budget Bill passed November 2017</a:t>
            </a:r>
            <a:endParaRPr lang="en-US" altLang="en-US" b="1" dirty="0">
              <a:latin typeface="Arial" panose="020B0604020202020204" pitchFamily="34" charset="0"/>
            </a:endParaRPr>
          </a:p>
        </p:txBody>
      </p:sp>
      <p:sp>
        <p:nvSpPr>
          <p:cNvPr id="8" name="Title 7"/>
          <p:cNvSpPr>
            <a:spLocks noGrp="1"/>
          </p:cNvSpPr>
          <p:nvPr>
            <p:ph type="title"/>
          </p:nvPr>
        </p:nvSpPr>
        <p:spPr>
          <a:xfrm>
            <a:off x="329513" y="551417"/>
            <a:ext cx="8554995" cy="1143000"/>
          </a:xfrm>
        </p:spPr>
        <p:txBody>
          <a:bodyPr rtlCol="0">
            <a:noAutofit/>
          </a:bodyPr>
          <a:lstStyle/>
          <a:p>
            <a:pPr marL="350838" indent="-350838" algn="ctr" fontAlgn="auto">
              <a:spcBef>
                <a:spcPts val="1200"/>
              </a:spcBef>
              <a:spcAft>
                <a:spcPts val="0"/>
              </a:spcAft>
              <a:defRPr/>
            </a:pPr>
            <a:r>
              <a:rPr lang="en-US" sz="4000" b="1" dirty="0" smtClean="0">
                <a:latin typeface="+mn-lt"/>
              </a:rPr>
              <a:t>Federal Employees Retirement System (FERS)</a:t>
            </a:r>
            <a:r>
              <a:rPr lang="en-US" sz="3200" b="1" dirty="0" smtClean="0"/>
              <a:t/>
            </a:r>
            <a:br>
              <a:rPr lang="en-US" sz="3200" b="1" dirty="0" smtClean="0"/>
            </a:br>
            <a:endParaRPr lang="en-US" sz="3200"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104</a:t>
            </a:fld>
            <a:endParaRPr lang="en-US" dirty="0"/>
          </a:p>
        </p:txBody>
      </p:sp>
    </p:spTree>
    <p:extLst>
      <p:ext uri="{BB962C8B-B14F-4D97-AF65-F5344CB8AC3E}">
        <p14:creationId xmlns:p14="http://schemas.microsoft.com/office/powerpoint/2010/main" val="42161664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86263" y="1661740"/>
            <a:ext cx="8971473" cy="4308872"/>
          </a:xfrm>
          <a:prstGeom prst="rect">
            <a:avLst/>
          </a:prstGeom>
          <a:noFill/>
          <a:ln w="12700">
            <a:noFill/>
            <a:miter lim="800000"/>
            <a:headEnd type="none" w="sm" len="sm"/>
            <a:tailEnd type="none" w="sm" len="sm"/>
          </a:ln>
        </p:spPr>
        <p:txBody>
          <a:bodyPr wrap="square">
            <a:spAutoFit/>
          </a:bodyPr>
          <a:lstStyle/>
          <a:p>
            <a:pPr marL="350838" indent="-350838">
              <a:spcBef>
                <a:spcPts val="1200"/>
              </a:spcBef>
              <a:defRPr/>
            </a:pPr>
            <a:r>
              <a:rPr lang="en-US" sz="2400" b="1" dirty="0"/>
              <a:t>FERS effective 1/1/1987  </a:t>
            </a:r>
          </a:p>
          <a:p>
            <a:pPr marL="350838" indent="-350838">
              <a:spcBef>
                <a:spcPts val="1200"/>
              </a:spcBef>
              <a:buFont typeface="Arial" charset="0"/>
              <a:buChar char="•"/>
              <a:defRPr/>
            </a:pPr>
            <a:r>
              <a:rPr lang="en-US" sz="2400" b="1" dirty="0"/>
              <a:t>3 different components:</a:t>
            </a:r>
          </a:p>
          <a:p>
            <a:pPr marL="808038" lvl="1" indent="-350838">
              <a:spcBef>
                <a:spcPts val="1200"/>
              </a:spcBef>
              <a:buFont typeface="Arial" charset="0"/>
              <a:buChar char="•"/>
              <a:defRPr/>
            </a:pPr>
            <a:r>
              <a:rPr lang="en-US" sz="2400" b="1" dirty="0"/>
              <a:t>Basic Benefit Plan (+ Special Annuity Supplement)</a:t>
            </a:r>
          </a:p>
          <a:p>
            <a:pPr marL="808038" lvl="1" indent="-350838">
              <a:spcBef>
                <a:spcPts val="1200"/>
              </a:spcBef>
              <a:buFont typeface="Arial" charset="0"/>
              <a:buChar char="•"/>
              <a:defRPr/>
            </a:pPr>
            <a:r>
              <a:rPr lang="en-US" sz="2400" b="1" dirty="0"/>
              <a:t>Social Security</a:t>
            </a:r>
          </a:p>
          <a:p>
            <a:pPr marL="808038" lvl="1" indent="-350838">
              <a:spcBef>
                <a:spcPts val="1200"/>
              </a:spcBef>
              <a:buFont typeface="Arial" charset="0"/>
              <a:buChar char="•"/>
              <a:defRPr/>
            </a:pPr>
            <a:r>
              <a:rPr lang="en-US" sz="2400" b="1" dirty="0"/>
              <a:t>Thrift Savings Plan </a:t>
            </a:r>
            <a:r>
              <a:rPr lang="en-US" sz="2400" b="1" strike="sngStrike" dirty="0">
                <a:solidFill>
                  <a:srgbClr val="C00000"/>
                </a:solidFill>
              </a:rPr>
              <a:t>(up to 5% matching) </a:t>
            </a:r>
            <a:r>
              <a:rPr lang="en-US" sz="2400" b="1" strike="sngStrike" dirty="0" smtClean="0">
                <a:solidFill>
                  <a:srgbClr val="C00000"/>
                </a:solidFill>
              </a:rPr>
              <a:t>*</a:t>
            </a:r>
            <a:endParaRPr lang="en-US" sz="2400" b="1" strike="sngStrike" dirty="0">
              <a:solidFill>
                <a:srgbClr val="C00000"/>
              </a:solidFill>
            </a:endParaRPr>
          </a:p>
          <a:p>
            <a:pPr marL="808038" lvl="1" indent="-350838">
              <a:spcBef>
                <a:spcPts val="1200"/>
              </a:spcBef>
              <a:defRPr/>
            </a:pPr>
            <a:r>
              <a:rPr lang="en-US" sz="2400" b="1" dirty="0">
                <a:solidFill>
                  <a:srgbClr val="C00000"/>
                </a:solidFill>
              </a:rPr>
              <a:t>		</a:t>
            </a:r>
            <a:r>
              <a:rPr lang="en-US" sz="2400" b="1" dirty="0" smtClean="0">
                <a:solidFill>
                  <a:srgbClr val="C00000"/>
                </a:solidFill>
              </a:rPr>
              <a:t>Return on G-fund reduced to 0.02%**</a:t>
            </a:r>
            <a:endParaRPr lang="en-US" sz="1100" b="1" dirty="0">
              <a:solidFill>
                <a:srgbClr val="C00000"/>
              </a:solidFill>
            </a:endParaRPr>
          </a:p>
          <a:p>
            <a:pPr marL="1265238" lvl="2" indent="-350838">
              <a:spcBef>
                <a:spcPts val="1200"/>
              </a:spcBef>
              <a:defRPr/>
            </a:pPr>
            <a:r>
              <a:rPr lang="en-US" sz="2000" b="1" dirty="0" smtClean="0">
                <a:solidFill>
                  <a:srgbClr val="C00000"/>
                </a:solidFill>
              </a:rPr>
              <a:t>*S-1486 </a:t>
            </a:r>
            <a:r>
              <a:rPr lang="en-US" sz="2000" b="1" dirty="0">
                <a:solidFill>
                  <a:srgbClr val="C00000"/>
                </a:solidFill>
              </a:rPr>
              <a:t>–  Would allow USPS to bargain with unions to eliminate USPS matching </a:t>
            </a:r>
            <a:r>
              <a:rPr lang="en-US" sz="2000" b="1" dirty="0" smtClean="0">
                <a:solidFill>
                  <a:srgbClr val="C00000"/>
                </a:solidFill>
              </a:rPr>
              <a:t>TSP contributions</a:t>
            </a:r>
          </a:p>
          <a:p>
            <a:pPr marL="1265238" lvl="2" indent="-350838">
              <a:spcBef>
                <a:spcPts val="1200"/>
              </a:spcBef>
              <a:defRPr/>
            </a:pPr>
            <a:r>
              <a:rPr lang="en-US" sz="2000" b="1" dirty="0" smtClean="0">
                <a:solidFill>
                  <a:srgbClr val="C00000"/>
                </a:solidFill>
              </a:rPr>
              <a:t>** House Budgets 2016 &amp; 2017; 2015 Highway Transportation bill</a:t>
            </a:r>
            <a:endParaRPr lang="en-US" sz="3200" b="1" dirty="0"/>
          </a:p>
        </p:txBody>
      </p:sp>
      <p:sp>
        <p:nvSpPr>
          <p:cNvPr id="8" name="Title 7"/>
          <p:cNvSpPr>
            <a:spLocks noGrp="1"/>
          </p:cNvSpPr>
          <p:nvPr>
            <p:ph type="title"/>
          </p:nvPr>
        </p:nvSpPr>
        <p:spPr>
          <a:xfrm>
            <a:off x="389237" y="646971"/>
            <a:ext cx="8365524" cy="1143000"/>
          </a:xfrm>
        </p:spPr>
        <p:txBody>
          <a:bodyPr rtlCol="0">
            <a:normAutofit fontScale="90000"/>
          </a:bodyPr>
          <a:lstStyle/>
          <a:p>
            <a:pPr marL="350838" indent="-350838" algn="ctr" fontAlgn="auto">
              <a:spcBef>
                <a:spcPts val="1200"/>
              </a:spcBef>
              <a:spcAft>
                <a:spcPts val="0"/>
              </a:spcAft>
              <a:defRPr/>
            </a:pPr>
            <a:r>
              <a:rPr lang="en-US" sz="4400" b="1" dirty="0" smtClean="0">
                <a:latin typeface="+mn-lt"/>
              </a:rPr>
              <a:t>Federal Employees Retirement System </a:t>
            </a:r>
            <a:br>
              <a:rPr lang="en-US" sz="4400" b="1" dirty="0" smtClean="0">
                <a:latin typeface="+mn-lt"/>
              </a:rPr>
            </a:br>
            <a:r>
              <a:rPr lang="en-US" sz="4400" b="1" dirty="0" smtClean="0">
                <a:latin typeface="+mn-lt"/>
              </a:rPr>
              <a:t>(FERS)</a:t>
            </a:r>
            <a:r>
              <a:rPr lang="en-US" b="1" dirty="0" smtClean="0"/>
              <a:t/>
            </a:r>
            <a:br>
              <a:rPr lang="en-US" b="1" dirty="0" smtClean="0"/>
            </a:br>
            <a:endParaRPr lang="en-US"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105</a:t>
            </a:fld>
            <a:endParaRPr lang="en-US" dirty="0"/>
          </a:p>
        </p:txBody>
      </p:sp>
    </p:spTree>
    <p:extLst>
      <p:ext uri="{BB962C8B-B14F-4D97-AF65-F5344CB8AC3E}">
        <p14:creationId xmlns:p14="http://schemas.microsoft.com/office/powerpoint/2010/main" val="30629316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0" y="1459658"/>
            <a:ext cx="9069859" cy="5293757"/>
          </a:xfrm>
          <a:prstGeom prst="rect">
            <a:avLst/>
          </a:prstGeom>
          <a:noFill/>
          <a:ln w="12700">
            <a:noFill/>
            <a:miter lim="800000"/>
            <a:headEnd type="none" w="sm" len="sm"/>
            <a:tailEnd type="none" w="sm" len="sm"/>
          </a:ln>
        </p:spPr>
        <p:txBody>
          <a:bodyPr wrap="square">
            <a:spAutoFit/>
          </a:bodyPr>
          <a:lstStyle/>
          <a:p>
            <a:pPr marL="350838" indent="-350838">
              <a:lnSpc>
                <a:spcPct val="150000"/>
              </a:lnSpc>
              <a:spcBef>
                <a:spcPts val="1200"/>
              </a:spcBef>
              <a:defRPr/>
            </a:pPr>
            <a:r>
              <a:rPr lang="en-US" sz="2400" b="1" dirty="0">
                <a:latin typeface="Arial" charset="0"/>
                <a:cs typeface="Arial" charset="0"/>
              </a:rPr>
              <a:t>FERS effective 1/1/1987  </a:t>
            </a:r>
          </a:p>
          <a:p>
            <a:pPr marL="350838" indent="-350838">
              <a:lnSpc>
                <a:spcPct val="150000"/>
              </a:lnSpc>
              <a:spcBef>
                <a:spcPts val="1200"/>
              </a:spcBef>
              <a:buFont typeface="Arial" charset="0"/>
              <a:buChar char="•"/>
              <a:defRPr/>
            </a:pPr>
            <a:r>
              <a:rPr lang="en-US" sz="2400" b="1" dirty="0">
                <a:latin typeface="Arial" charset="0"/>
                <a:cs typeface="Arial" charset="0"/>
              </a:rPr>
              <a:t>3 different components:</a:t>
            </a:r>
          </a:p>
          <a:p>
            <a:pPr marL="808038" lvl="1" indent="-350838">
              <a:lnSpc>
                <a:spcPct val="150000"/>
              </a:lnSpc>
              <a:spcBef>
                <a:spcPts val="1200"/>
              </a:spcBef>
              <a:buFont typeface="Arial" charset="0"/>
              <a:buChar char="•"/>
              <a:defRPr/>
            </a:pPr>
            <a:r>
              <a:rPr lang="en-US" sz="2400" b="1" strike="sngStrike" dirty="0">
                <a:solidFill>
                  <a:srgbClr val="C00000"/>
                </a:solidFill>
                <a:latin typeface="Arial" charset="0"/>
                <a:cs typeface="Arial" charset="0"/>
              </a:rPr>
              <a:t>Basic Benefit Plan (+ Special Annuity Supplement)</a:t>
            </a:r>
            <a:r>
              <a:rPr lang="en-US" sz="2400" b="1" dirty="0">
                <a:latin typeface="Arial" charset="0"/>
                <a:cs typeface="Arial" charset="0"/>
              </a:rPr>
              <a:t> </a:t>
            </a:r>
          </a:p>
          <a:p>
            <a:pPr marL="808038" lvl="1" indent="-350838">
              <a:lnSpc>
                <a:spcPct val="150000"/>
              </a:lnSpc>
              <a:spcBef>
                <a:spcPts val="1200"/>
              </a:spcBef>
              <a:buFont typeface="Arial" charset="0"/>
              <a:buChar char="•"/>
              <a:defRPr/>
            </a:pPr>
            <a:r>
              <a:rPr lang="en-US" sz="2400" b="1" dirty="0">
                <a:latin typeface="Arial" charset="0"/>
                <a:cs typeface="Arial" charset="0"/>
              </a:rPr>
              <a:t>Social Security</a:t>
            </a:r>
          </a:p>
          <a:p>
            <a:pPr marL="808038" lvl="1" indent="-350838">
              <a:lnSpc>
                <a:spcPct val="150000"/>
              </a:lnSpc>
              <a:spcBef>
                <a:spcPts val="1200"/>
              </a:spcBef>
              <a:buFont typeface="Arial" charset="0"/>
              <a:buChar char="•"/>
              <a:defRPr/>
            </a:pPr>
            <a:r>
              <a:rPr lang="en-US" sz="2400" b="1" dirty="0">
                <a:latin typeface="Arial" charset="0"/>
                <a:cs typeface="Arial" charset="0"/>
              </a:rPr>
              <a:t>Thrift Savings Plan (up to 5% matching)</a:t>
            </a:r>
          </a:p>
          <a:p>
            <a:pPr marL="800100" lvl="1" indent="-342900">
              <a:lnSpc>
                <a:spcPct val="150000"/>
              </a:lnSpc>
              <a:spcBef>
                <a:spcPts val="1200"/>
              </a:spcBef>
              <a:buFont typeface="Arial" panose="020B0604020202020204" pitchFamily="34" charset="0"/>
              <a:buChar char="•"/>
              <a:defRPr/>
            </a:pPr>
            <a:r>
              <a:rPr lang="en-US" sz="2400" b="1" dirty="0" smtClean="0">
                <a:solidFill>
                  <a:srgbClr val="C00000"/>
                </a:solidFill>
                <a:latin typeface="Arial" charset="0"/>
                <a:cs typeface="Arial" charset="0"/>
              </a:rPr>
              <a:t>Burr</a:t>
            </a:r>
            <a:r>
              <a:rPr lang="en-US" sz="2400" b="1" dirty="0">
                <a:solidFill>
                  <a:srgbClr val="C00000"/>
                </a:solidFill>
                <a:latin typeface="Arial" charset="0"/>
                <a:cs typeface="Arial" charset="0"/>
              </a:rPr>
              <a:t>, Coburn Chambliss senate bill: </a:t>
            </a:r>
            <a:r>
              <a:rPr lang="en-US" sz="2400" b="1" i="1" dirty="0">
                <a:solidFill>
                  <a:srgbClr val="C00000"/>
                </a:solidFill>
                <a:latin typeface="Arial" charset="0"/>
                <a:cs typeface="Arial" charset="0"/>
              </a:rPr>
              <a:t>Public-Private Employee Retirement Parity Act introduced 11/12/2013  	</a:t>
            </a:r>
            <a:r>
              <a:rPr lang="en-US" sz="2400" b="1" dirty="0">
                <a:solidFill>
                  <a:srgbClr val="C00000"/>
                </a:solidFill>
                <a:latin typeface="Arial" charset="0"/>
                <a:cs typeface="Arial" charset="0"/>
              </a:rPr>
              <a:t>S </a:t>
            </a:r>
            <a:r>
              <a:rPr lang="en-US" sz="2400" b="1" dirty="0" smtClean="0">
                <a:solidFill>
                  <a:srgbClr val="C00000"/>
                </a:solidFill>
                <a:latin typeface="Arial" charset="0"/>
                <a:cs typeface="Arial" charset="0"/>
              </a:rPr>
              <a:t>644</a:t>
            </a:r>
            <a:endParaRPr lang="en-US" sz="3600" b="1" dirty="0">
              <a:latin typeface="Arial" charset="0"/>
              <a:cs typeface="Arial" charset="0"/>
            </a:endParaRPr>
          </a:p>
        </p:txBody>
      </p:sp>
      <p:sp>
        <p:nvSpPr>
          <p:cNvPr id="8" name="Title 7"/>
          <p:cNvSpPr>
            <a:spLocks noGrp="1"/>
          </p:cNvSpPr>
          <p:nvPr>
            <p:ph type="title"/>
          </p:nvPr>
        </p:nvSpPr>
        <p:spPr>
          <a:xfrm>
            <a:off x="436605" y="525591"/>
            <a:ext cx="8324335" cy="1143000"/>
          </a:xfrm>
        </p:spPr>
        <p:txBody>
          <a:bodyPr rtlCol="0">
            <a:normAutofit fontScale="90000"/>
          </a:bodyPr>
          <a:lstStyle/>
          <a:p>
            <a:pPr marL="350838" indent="-350838" algn="ctr" fontAlgn="auto">
              <a:spcBef>
                <a:spcPts val="1200"/>
              </a:spcBef>
              <a:spcAft>
                <a:spcPts val="0"/>
              </a:spcAft>
              <a:defRPr/>
            </a:pPr>
            <a:r>
              <a:rPr lang="en-US" sz="4400" b="1" dirty="0" smtClean="0">
                <a:latin typeface="+mn-lt"/>
              </a:rPr>
              <a:t>Federal Employees Retirement System (FERS)</a:t>
            </a:r>
            <a:r>
              <a:rPr lang="en-US" b="1" dirty="0" smtClean="0"/>
              <a:t/>
            </a:r>
            <a:br>
              <a:rPr lang="en-US" b="1" dirty="0" smtClean="0"/>
            </a:br>
            <a:endParaRPr lang="en-US"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106</a:t>
            </a:fld>
            <a:endParaRPr lang="en-US" dirty="0"/>
          </a:p>
        </p:txBody>
      </p:sp>
    </p:spTree>
    <p:extLst>
      <p:ext uri="{BB962C8B-B14F-4D97-AF65-F5344CB8AC3E}">
        <p14:creationId xmlns:p14="http://schemas.microsoft.com/office/powerpoint/2010/main" val="5778381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207033" y="1705151"/>
            <a:ext cx="8936967" cy="4825167"/>
          </a:xfrm>
          <a:prstGeom prst="rect">
            <a:avLst/>
          </a:prstGeom>
          <a:noFill/>
          <a:ln w="12700">
            <a:noFill/>
            <a:miter lim="800000"/>
            <a:headEnd type="none" w="sm" len="sm"/>
            <a:tailEnd type="none" w="sm" len="sm"/>
          </a:ln>
        </p:spPr>
        <p:txBody>
          <a:bodyPr wrap="square">
            <a:spAutoFit/>
          </a:bodyPr>
          <a:lstStyle/>
          <a:p>
            <a:pPr marL="350838" indent="-350838">
              <a:lnSpc>
                <a:spcPct val="150000"/>
              </a:lnSpc>
              <a:spcBef>
                <a:spcPts val="1200"/>
              </a:spcBef>
              <a:defRPr/>
            </a:pPr>
            <a:r>
              <a:rPr lang="en-US" sz="2400" b="1" dirty="0" smtClean="0"/>
              <a:t>FERS </a:t>
            </a:r>
            <a:r>
              <a:rPr lang="en-US" sz="2400" b="1" dirty="0"/>
              <a:t>effective 1/1/1987  </a:t>
            </a:r>
          </a:p>
          <a:p>
            <a:pPr marL="350838" indent="-350838">
              <a:lnSpc>
                <a:spcPct val="150000"/>
              </a:lnSpc>
              <a:spcBef>
                <a:spcPts val="1200"/>
              </a:spcBef>
              <a:buFont typeface="Arial" charset="0"/>
              <a:buChar char="•"/>
              <a:defRPr/>
            </a:pPr>
            <a:r>
              <a:rPr lang="en-US" sz="2400" b="1" dirty="0"/>
              <a:t>3 different components:</a:t>
            </a:r>
          </a:p>
          <a:p>
            <a:pPr marL="808038" lvl="1" indent="-350838">
              <a:lnSpc>
                <a:spcPct val="150000"/>
              </a:lnSpc>
              <a:spcBef>
                <a:spcPts val="1200"/>
              </a:spcBef>
              <a:buFont typeface="Arial" charset="0"/>
              <a:buChar char="•"/>
              <a:defRPr/>
            </a:pPr>
            <a:r>
              <a:rPr lang="en-US" sz="2400" b="1" strike="sngStrike" dirty="0">
                <a:solidFill>
                  <a:srgbClr val="C00000"/>
                </a:solidFill>
              </a:rPr>
              <a:t>Basic Benefit Plan (+ Special Annuity Supplement)</a:t>
            </a:r>
          </a:p>
          <a:p>
            <a:pPr marL="808038" lvl="1" indent="-350838">
              <a:lnSpc>
                <a:spcPct val="150000"/>
              </a:lnSpc>
              <a:spcBef>
                <a:spcPts val="1200"/>
              </a:spcBef>
              <a:buFont typeface="Arial" charset="0"/>
              <a:buChar char="•"/>
              <a:defRPr/>
            </a:pPr>
            <a:r>
              <a:rPr lang="en-US" sz="2400" b="1" dirty="0"/>
              <a:t> Social Security </a:t>
            </a:r>
            <a:r>
              <a:rPr lang="en-US" sz="2400" b="1" dirty="0">
                <a:solidFill>
                  <a:srgbClr val="C00000"/>
                </a:solidFill>
              </a:rPr>
              <a:t>(Reduced via Chained CPI)</a:t>
            </a:r>
            <a:endParaRPr lang="en-US" sz="2400" b="1" dirty="0"/>
          </a:p>
          <a:p>
            <a:pPr marL="808038" lvl="1" indent="-350838">
              <a:lnSpc>
                <a:spcPct val="150000"/>
              </a:lnSpc>
              <a:spcBef>
                <a:spcPts val="1200"/>
              </a:spcBef>
              <a:buFont typeface="Arial" charset="0"/>
              <a:buChar char="•"/>
              <a:defRPr/>
            </a:pPr>
            <a:r>
              <a:rPr lang="en-US" sz="2400" b="1" dirty="0"/>
              <a:t>Thrift Savings Plan </a:t>
            </a:r>
            <a:r>
              <a:rPr lang="en-US" sz="2400" b="1" strike="sngStrike" dirty="0">
                <a:solidFill>
                  <a:srgbClr val="C00000"/>
                </a:solidFill>
              </a:rPr>
              <a:t>(up to 5% matching) </a:t>
            </a:r>
          </a:p>
          <a:p>
            <a:pPr marL="808038" lvl="1" indent="-350838">
              <a:lnSpc>
                <a:spcPct val="150000"/>
              </a:lnSpc>
              <a:spcBef>
                <a:spcPts val="1200"/>
              </a:spcBef>
              <a:defRPr/>
            </a:pPr>
            <a:r>
              <a:rPr lang="en-US" sz="2400" b="1" dirty="0">
                <a:solidFill>
                  <a:srgbClr val="C00000"/>
                </a:solidFill>
              </a:rPr>
              <a:t>	No matching employer </a:t>
            </a:r>
            <a:r>
              <a:rPr lang="en-US" sz="2400" b="1" dirty="0" smtClean="0">
                <a:solidFill>
                  <a:srgbClr val="C00000"/>
                </a:solidFill>
              </a:rPr>
              <a:t>contribution</a:t>
            </a:r>
          </a:p>
          <a:p>
            <a:pPr marL="808038" lvl="1" indent="-350838">
              <a:lnSpc>
                <a:spcPct val="150000"/>
              </a:lnSpc>
              <a:spcBef>
                <a:spcPts val="1200"/>
              </a:spcBef>
              <a:defRPr/>
            </a:pPr>
            <a:r>
              <a:rPr lang="en-US" sz="2400" b="1" dirty="0" smtClean="0">
                <a:solidFill>
                  <a:srgbClr val="C00000"/>
                </a:solidFill>
              </a:rPr>
              <a:t>	G fund return reduced to 0.02%</a:t>
            </a:r>
            <a:endParaRPr lang="en-US" sz="2800" b="1" dirty="0"/>
          </a:p>
        </p:txBody>
      </p:sp>
      <p:sp>
        <p:nvSpPr>
          <p:cNvPr id="8" name="Title 7"/>
          <p:cNvSpPr>
            <a:spLocks noGrp="1"/>
          </p:cNvSpPr>
          <p:nvPr>
            <p:ph type="title"/>
          </p:nvPr>
        </p:nvSpPr>
        <p:spPr>
          <a:xfrm>
            <a:off x="533943" y="562151"/>
            <a:ext cx="8283146" cy="1143000"/>
          </a:xfrm>
        </p:spPr>
        <p:txBody>
          <a:bodyPr rtlCol="0">
            <a:noAutofit/>
          </a:bodyPr>
          <a:lstStyle/>
          <a:p>
            <a:pPr marL="350838" indent="-350838" algn="ctr" fontAlgn="auto">
              <a:spcBef>
                <a:spcPts val="1200"/>
              </a:spcBef>
              <a:spcAft>
                <a:spcPts val="0"/>
              </a:spcAft>
              <a:defRPr/>
            </a:pPr>
            <a:r>
              <a:rPr lang="en-US" sz="4000" b="1" dirty="0" smtClean="0">
                <a:latin typeface="+mn-lt"/>
              </a:rPr>
              <a:t>Federal Employees Retirement System (FERS)</a:t>
            </a:r>
            <a:r>
              <a:rPr lang="en-US" sz="3200" b="1" dirty="0" smtClean="0">
                <a:latin typeface="+mn-lt"/>
              </a:rPr>
              <a:t/>
            </a:r>
            <a:br>
              <a:rPr lang="en-US" sz="3200" b="1" dirty="0" smtClean="0">
                <a:latin typeface="+mn-lt"/>
              </a:rPr>
            </a:br>
            <a:endParaRPr lang="en-US" sz="3200" dirty="0">
              <a:latin typeface="+mn-lt"/>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107</a:t>
            </a:fld>
            <a:endParaRPr lang="en-US" dirty="0"/>
          </a:p>
        </p:txBody>
      </p:sp>
    </p:spTree>
    <p:extLst>
      <p:ext uri="{BB962C8B-B14F-4D97-AF65-F5344CB8AC3E}">
        <p14:creationId xmlns:p14="http://schemas.microsoft.com/office/powerpoint/2010/main" val="399972666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836319" y="294761"/>
            <a:ext cx="7467600" cy="808038"/>
          </a:xfrm>
        </p:spPr>
        <p:txBody>
          <a:bodyPr anchor="t">
            <a:normAutofit/>
          </a:bodyPr>
          <a:lstStyle/>
          <a:p>
            <a:pPr algn="ctr" eaLnBrk="1" hangingPunct="1"/>
            <a:r>
              <a:rPr lang="en-US" altLang="en-US" sz="4000" b="1" dirty="0" smtClean="0">
                <a:latin typeface="+mn-lt"/>
              </a:rPr>
              <a:t>CSRS &amp; FERS Basic Annuity</a:t>
            </a:r>
          </a:p>
        </p:txBody>
      </p:sp>
      <p:pic>
        <p:nvPicPr>
          <p:cNvPr id="30723" name="Picture 2" descr="MCj04396000000[1]"/>
          <p:cNvPicPr>
            <a:picLocks noGrp="1" noChangeAspect="1" noChangeArrowheads="1"/>
          </p:cNvPicPr>
          <p:nvPr>
            <p:ph idx="1"/>
          </p:nvPr>
        </p:nvPicPr>
        <p:blipFill>
          <a:blip r:embed="rId3">
            <a:lum bright="70000" contrast="-70000"/>
            <a:extLst>
              <a:ext uri="{28A0092B-C50C-407E-A947-70E740481C1C}">
                <a14:useLocalDpi xmlns:a14="http://schemas.microsoft.com/office/drawing/2010/main" val="0"/>
              </a:ext>
            </a:extLst>
          </a:blip>
          <a:stretch>
            <a:fillRect/>
          </a:stretch>
        </p:blipFill>
        <p:spPr>
          <a:xfrm>
            <a:off x="836319" y="1825625"/>
            <a:ext cx="7471361" cy="4351338"/>
          </a:xfrm>
        </p:spPr>
      </p:pic>
      <p:sp>
        <p:nvSpPr>
          <p:cNvPr id="33796" name="Rectangle 4"/>
          <p:cNvSpPr>
            <a:spLocks noChangeArrowheads="1"/>
          </p:cNvSpPr>
          <p:nvPr/>
        </p:nvSpPr>
        <p:spPr bwMode="auto">
          <a:xfrm>
            <a:off x="288325" y="1262082"/>
            <a:ext cx="8789772" cy="5478423"/>
          </a:xfrm>
          <a:prstGeom prst="rect">
            <a:avLst/>
          </a:prstGeom>
          <a:noFill/>
          <a:ln w="12700">
            <a:noFill/>
            <a:miter lim="800000"/>
            <a:headEnd type="none" w="sm" len="sm"/>
            <a:tailEnd type="none" w="sm" len="sm"/>
          </a:ln>
        </p:spPr>
        <p:txBody>
          <a:bodyPr wrap="square">
            <a:spAutoFit/>
          </a:bodyPr>
          <a:lstStyle/>
          <a:p>
            <a:pPr marL="231775" indent="-231775">
              <a:spcBef>
                <a:spcPct val="50000"/>
              </a:spcBef>
              <a:buFontTx/>
              <a:buChar char="•"/>
              <a:defRPr/>
            </a:pPr>
            <a:r>
              <a:rPr lang="en-US" sz="2800" b="1" dirty="0"/>
              <a:t>Annuity is based on a percentage of the High </a:t>
            </a:r>
            <a:r>
              <a:rPr lang="en-US" sz="2800" b="1" strike="sngStrike" dirty="0"/>
              <a:t>3</a:t>
            </a:r>
            <a:r>
              <a:rPr lang="en-US" sz="2800" b="1" dirty="0"/>
              <a:t>  </a:t>
            </a:r>
            <a:r>
              <a:rPr lang="en-US" sz="2800" b="1" dirty="0">
                <a:solidFill>
                  <a:srgbClr val="C00000"/>
                </a:solidFill>
              </a:rPr>
              <a:t>5 </a:t>
            </a:r>
            <a:r>
              <a:rPr lang="en-US" sz="2800" b="1" dirty="0"/>
              <a:t> year average salary</a:t>
            </a:r>
          </a:p>
          <a:p>
            <a:pPr marL="231775" indent="-231775">
              <a:spcBef>
                <a:spcPct val="50000"/>
              </a:spcBef>
              <a:buFontTx/>
              <a:buChar char="•"/>
              <a:defRPr/>
            </a:pPr>
            <a:endParaRPr lang="en-US" sz="2800" b="1" dirty="0"/>
          </a:p>
          <a:p>
            <a:pPr marL="231775" indent="-231775">
              <a:spcBef>
                <a:spcPct val="50000"/>
              </a:spcBef>
              <a:buFontTx/>
              <a:buChar char="•"/>
              <a:defRPr/>
            </a:pPr>
            <a:r>
              <a:rPr lang="en-US" sz="2800" b="1" dirty="0"/>
              <a:t>Percentage is determined by the amount of creditable service and the appropriate annuity formula</a:t>
            </a:r>
          </a:p>
          <a:p>
            <a:pPr marL="231775" indent="-231775">
              <a:spcBef>
                <a:spcPct val="50000"/>
              </a:spcBef>
              <a:buFontTx/>
              <a:buChar char="•"/>
              <a:defRPr/>
            </a:pPr>
            <a:endParaRPr lang="en-US" sz="2800" b="1" dirty="0"/>
          </a:p>
          <a:p>
            <a:pPr marL="231775" indent="-231775">
              <a:spcBef>
                <a:spcPct val="50000"/>
              </a:spcBef>
              <a:buFontTx/>
              <a:buChar char="•"/>
              <a:defRPr/>
            </a:pPr>
            <a:r>
              <a:rPr lang="en-US" sz="2800" b="1" dirty="0">
                <a:solidFill>
                  <a:srgbClr val="C00000"/>
                </a:solidFill>
              </a:rPr>
              <a:t>Securing Annuities for Federal Employees Act </a:t>
            </a:r>
            <a:r>
              <a:rPr lang="en-US" sz="2800" b="1" dirty="0" smtClean="0">
                <a:solidFill>
                  <a:srgbClr val="C00000"/>
                </a:solidFill>
              </a:rPr>
              <a:t>2012</a:t>
            </a:r>
          </a:p>
          <a:p>
            <a:pPr marL="231775" indent="-231775">
              <a:spcBef>
                <a:spcPct val="50000"/>
              </a:spcBef>
              <a:buFontTx/>
              <a:buChar char="•"/>
              <a:defRPr/>
            </a:pPr>
            <a:r>
              <a:rPr lang="en-US" sz="2800" b="1" dirty="0" smtClean="0">
                <a:solidFill>
                  <a:srgbClr val="C00000"/>
                </a:solidFill>
              </a:rPr>
              <a:t>President Trump 2018 proposed budget</a:t>
            </a:r>
            <a:endParaRPr lang="en-US" sz="3600" b="1"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108</a:t>
            </a:fld>
            <a:endParaRPr lang="en-US" dirty="0"/>
          </a:p>
        </p:txBody>
      </p:sp>
    </p:spTree>
    <p:extLst>
      <p:ext uri="{BB962C8B-B14F-4D97-AF65-F5344CB8AC3E}">
        <p14:creationId xmlns:p14="http://schemas.microsoft.com/office/powerpoint/2010/main" val="2306180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823913" y="657225"/>
            <a:ext cx="7467600" cy="808038"/>
          </a:xfrm>
        </p:spPr>
        <p:txBody>
          <a:bodyPr anchor="t">
            <a:normAutofit/>
          </a:bodyPr>
          <a:lstStyle/>
          <a:p>
            <a:pPr eaLnBrk="1" hangingPunct="1"/>
            <a:r>
              <a:rPr lang="en-US" altLang="en-US" sz="4000" b="1" dirty="0" smtClean="0">
                <a:latin typeface="+mn-lt"/>
              </a:rPr>
              <a:t>CSRS &amp; FERS COLAs</a:t>
            </a:r>
          </a:p>
        </p:txBody>
      </p:sp>
      <p:pic>
        <p:nvPicPr>
          <p:cNvPr id="30723" name="Picture 2" descr="MCj04396000000[1]"/>
          <p:cNvPicPr>
            <a:picLocks noGrp="1" noChangeAspect="1" noChangeArrowheads="1"/>
          </p:cNvPicPr>
          <p:nvPr>
            <p:ph idx="1"/>
          </p:nvPr>
        </p:nvPicPr>
        <p:blipFill>
          <a:blip r:embed="rId3">
            <a:lum bright="70000" contrast="-70000"/>
            <a:extLst>
              <a:ext uri="{28A0092B-C50C-407E-A947-70E740481C1C}">
                <a14:useLocalDpi xmlns:a14="http://schemas.microsoft.com/office/drawing/2010/main" val="0"/>
              </a:ext>
            </a:extLst>
          </a:blip>
          <a:srcRect/>
          <a:stretch>
            <a:fillRect/>
          </a:stretch>
        </p:blipFill>
        <p:spPr>
          <a:xfrm>
            <a:off x="519113" y="1729946"/>
            <a:ext cx="7772400" cy="4525963"/>
          </a:xfrm>
        </p:spPr>
      </p:pic>
      <p:sp>
        <p:nvSpPr>
          <p:cNvPr id="33796" name="Rectangle 4"/>
          <p:cNvSpPr>
            <a:spLocks noChangeArrowheads="1"/>
          </p:cNvSpPr>
          <p:nvPr/>
        </p:nvSpPr>
        <p:spPr bwMode="auto">
          <a:xfrm>
            <a:off x="519113" y="1729946"/>
            <a:ext cx="7996237" cy="4093428"/>
          </a:xfrm>
          <a:prstGeom prst="rect">
            <a:avLst/>
          </a:prstGeom>
          <a:noFill/>
          <a:ln w="12700">
            <a:noFill/>
            <a:miter lim="800000"/>
            <a:headEnd type="none" w="sm" len="sm"/>
            <a:tailEnd type="none" w="sm" len="sm"/>
          </a:ln>
        </p:spPr>
        <p:txBody>
          <a:bodyPr wrap="square">
            <a:spAutoFit/>
          </a:bodyPr>
          <a:lstStyle/>
          <a:p>
            <a:pPr marL="231775" indent="-231775">
              <a:spcBef>
                <a:spcPct val="50000"/>
              </a:spcBef>
              <a:buFontTx/>
              <a:buChar char="•"/>
              <a:defRPr/>
            </a:pPr>
            <a:r>
              <a:rPr lang="en-US" sz="2800" b="1" dirty="0" smtClean="0"/>
              <a:t>CSRS – COLA percentage decreased by ½ of 1% e.g., if COLA is 2.6%, only 2.1% paid</a:t>
            </a:r>
          </a:p>
          <a:p>
            <a:pPr>
              <a:spcBef>
                <a:spcPct val="50000"/>
              </a:spcBef>
              <a:defRPr/>
            </a:pPr>
            <a:endParaRPr lang="en-US" sz="2800" b="1" dirty="0"/>
          </a:p>
          <a:p>
            <a:pPr marL="231775" indent="-231775">
              <a:spcBef>
                <a:spcPct val="50000"/>
              </a:spcBef>
              <a:buFontTx/>
              <a:buChar char="•"/>
              <a:defRPr/>
            </a:pPr>
            <a:r>
              <a:rPr lang="en-US" sz="2800" b="1" dirty="0" smtClean="0"/>
              <a:t>FERS – Zero COLA</a:t>
            </a:r>
            <a:endParaRPr lang="en-US" sz="2800" b="1" dirty="0"/>
          </a:p>
          <a:p>
            <a:pPr>
              <a:spcBef>
                <a:spcPct val="50000"/>
              </a:spcBef>
              <a:defRPr/>
            </a:pPr>
            <a:endParaRPr lang="en-US" sz="2800" b="1" dirty="0"/>
          </a:p>
          <a:p>
            <a:pPr>
              <a:spcBef>
                <a:spcPct val="50000"/>
              </a:spcBef>
              <a:defRPr/>
            </a:pPr>
            <a:r>
              <a:rPr lang="en-US" sz="2400" b="1" dirty="0" smtClean="0">
                <a:solidFill>
                  <a:srgbClr val="C00000"/>
                </a:solidFill>
              </a:rPr>
              <a:t>President Trump 2018 proposed budget</a:t>
            </a:r>
            <a:endParaRPr lang="en-US" sz="3200" b="1" dirty="0">
              <a:solidFill>
                <a:srgbClr val="C00000"/>
              </a:solidFill>
            </a:endParaRPr>
          </a:p>
          <a:p>
            <a:pPr marL="231775" indent="-231775">
              <a:spcBef>
                <a:spcPct val="50000"/>
              </a:spcBef>
              <a:buFontTx/>
              <a:buChar char="•"/>
              <a:defRPr/>
            </a:pPr>
            <a:endParaRPr lang="en-US" sz="2800" b="1"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109</a:t>
            </a:fld>
            <a:endParaRPr lang="en-US" dirty="0"/>
          </a:p>
        </p:txBody>
      </p:sp>
    </p:spTree>
    <p:extLst>
      <p:ext uri="{BB962C8B-B14F-4D97-AF65-F5344CB8AC3E}">
        <p14:creationId xmlns:p14="http://schemas.microsoft.com/office/powerpoint/2010/main" val="2495378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37858" y="295404"/>
            <a:ext cx="7696200" cy="2185214"/>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accent1">
                    <a:lumMod val="50000"/>
                  </a:schemeClr>
                </a:solidFill>
                <a:latin typeface="+mn-lt"/>
              </a:rPr>
              <a:t>Amount of Creditable </a:t>
            </a:r>
            <a:r>
              <a:rPr lang="en-US" sz="3600" b="1" dirty="0" smtClean="0">
                <a:solidFill>
                  <a:schemeClr val="accent1">
                    <a:lumMod val="50000"/>
                  </a:schemeClr>
                </a:solidFill>
                <a:latin typeface="+mn-lt"/>
              </a:rPr>
              <a:t>Service </a:t>
            </a:r>
          </a:p>
          <a:p>
            <a:pPr algn="ctr" eaLnBrk="0" hangingPunct="0"/>
            <a:r>
              <a:rPr lang="en-US" sz="3600" b="1" dirty="0" smtClean="0">
                <a:solidFill>
                  <a:schemeClr val="accent1">
                    <a:lumMod val="50000"/>
                  </a:schemeClr>
                </a:solidFill>
                <a:latin typeface="+mn-lt"/>
              </a:rPr>
              <a:t>for purposes of </a:t>
            </a:r>
            <a:r>
              <a:rPr lang="en-US" sz="3600" b="1" u="sng" dirty="0" smtClean="0">
                <a:solidFill>
                  <a:schemeClr val="accent1">
                    <a:lumMod val="50000"/>
                  </a:schemeClr>
                </a:solidFill>
                <a:latin typeface="+mn-lt"/>
              </a:rPr>
              <a:t>Eligibility</a:t>
            </a:r>
          </a:p>
          <a:p>
            <a:pPr algn="ctr" eaLnBrk="0" hangingPunct="0"/>
            <a:endParaRPr lang="en-US" sz="3200" b="1" dirty="0" smtClean="0">
              <a:solidFill>
                <a:schemeClr val="accent1">
                  <a:lumMod val="50000"/>
                </a:schemeClr>
              </a:solidFill>
              <a:latin typeface="+mn-lt"/>
            </a:endParaRPr>
          </a:p>
          <a:p>
            <a:pPr algn="ctr" eaLnBrk="0" hangingPunct="0"/>
            <a:endParaRPr lang="en-US" sz="3200" b="1" dirty="0">
              <a:solidFill>
                <a:schemeClr val="accent1">
                  <a:lumMod val="50000"/>
                </a:schemeClr>
              </a:solidFill>
              <a:latin typeface="+mn-lt"/>
            </a:endParaRPr>
          </a:p>
        </p:txBody>
      </p:sp>
      <p:sp>
        <p:nvSpPr>
          <p:cNvPr id="20483" name="Rectangle 3"/>
          <p:cNvSpPr>
            <a:spLocks noChangeArrowheads="1"/>
          </p:cNvSpPr>
          <p:nvPr/>
        </p:nvSpPr>
        <p:spPr bwMode="auto">
          <a:xfrm>
            <a:off x="449506" y="1982905"/>
            <a:ext cx="8268214" cy="4616648"/>
          </a:xfrm>
          <a:prstGeom prst="rect">
            <a:avLst/>
          </a:prstGeom>
          <a:noFill/>
          <a:ln w="12700">
            <a:noFill/>
            <a:miter lim="800000"/>
            <a:headEnd type="none" w="sm" len="sm"/>
            <a:tailEnd type="none" w="sm" len="sm"/>
          </a:ln>
        </p:spPr>
        <p:txBody>
          <a:bodyPr wrap="square">
            <a:spAutoFit/>
          </a:bodyPr>
          <a:lstStyle/>
          <a:p>
            <a:pPr algn="ctr" eaLnBrk="0" hangingPunct="0">
              <a:lnSpc>
                <a:spcPct val="150000"/>
              </a:lnSpc>
            </a:pPr>
            <a:r>
              <a:rPr lang="en-US" sz="2800" b="1" dirty="0" smtClean="0">
                <a:solidFill>
                  <a:schemeClr val="accent1">
                    <a:lumMod val="50000"/>
                  </a:schemeClr>
                </a:solidFill>
              </a:rPr>
              <a:t>Years worked under CSRS or FERS</a:t>
            </a:r>
          </a:p>
          <a:p>
            <a:pPr algn="ctr" eaLnBrk="0" hangingPunct="0">
              <a:lnSpc>
                <a:spcPct val="150000"/>
              </a:lnSpc>
            </a:pPr>
            <a:r>
              <a:rPr lang="en-US" sz="2000" b="1" i="1" dirty="0" smtClean="0">
                <a:solidFill>
                  <a:schemeClr val="accent1">
                    <a:lumMod val="50000"/>
                  </a:schemeClr>
                </a:solidFill>
              </a:rPr>
              <a:t>plus</a:t>
            </a:r>
          </a:p>
          <a:p>
            <a:pPr algn="ctr" eaLnBrk="0" hangingPunct="0">
              <a:lnSpc>
                <a:spcPct val="150000"/>
              </a:lnSpc>
            </a:pPr>
            <a:r>
              <a:rPr lang="en-US" sz="2800" b="1" dirty="0" smtClean="0">
                <a:solidFill>
                  <a:schemeClr val="accent1">
                    <a:lumMod val="50000"/>
                  </a:schemeClr>
                </a:solidFill>
              </a:rPr>
              <a:t>Years of Military Service*</a:t>
            </a:r>
          </a:p>
          <a:p>
            <a:pPr algn="ctr" eaLnBrk="0" hangingPunct="0">
              <a:lnSpc>
                <a:spcPct val="150000"/>
              </a:lnSpc>
            </a:pPr>
            <a:r>
              <a:rPr lang="en-US" sz="2000" b="1" i="1" dirty="0" smtClean="0">
                <a:solidFill>
                  <a:schemeClr val="accent1">
                    <a:lumMod val="50000"/>
                  </a:schemeClr>
                </a:solidFill>
              </a:rPr>
              <a:t>plus</a:t>
            </a:r>
            <a:endParaRPr lang="en-US" sz="2800" b="1" i="1" dirty="0" smtClean="0">
              <a:solidFill>
                <a:schemeClr val="accent1">
                  <a:lumMod val="50000"/>
                </a:schemeClr>
              </a:solidFill>
            </a:endParaRPr>
          </a:p>
          <a:p>
            <a:pPr algn="ctr" eaLnBrk="0" hangingPunct="0">
              <a:lnSpc>
                <a:spcPct val="150000"/>
              </a:lnSpc>
            </a:pPr>
            <a:r>
              <a:rPr lang="en-US" sz="2800" b="1" dirty="0" smtClean="0">
                <a:solidFill>
                  <a:schemeClr val="accent1">
                    <a:lumMod val="50000"/>
                  </a:schemeClr>
                </a:solidFill>
              </a:rPr>
              <a:t>Years of Non-Career Federal Service*</a:t>
            </a:r>
          </a:p>
          <a:p>
            <a:pPr algn="ctr" eaLnBrk="0" hangingPunct="0">
              <a:lnSpc>
                <a:spcPct val="150000"/>
              </a:lnSpc>
            </a:pPr>
            <a:endParaRPr lang="en-US" sz="2800" b="1" dirty="0">
              <a:solidFill>
                <a:schemeClr val="accent1">
                  <a:lumMod val="50000"/>
                </a:schemeClr>
              </a:solidFill>
            </a:endParaRPr>
          </a:p>
          <a:p>
            <a:pPr lvl="0" eaLnBrk="0" hangingPunct="0"/>
            <a:r>
              <a:rPr lang="en-US" sz="2400" dirty="0">
                <a:solidFill>
                  <a:srgbClr val="5B9BD5">
                    <a:lumMod val="50000"/>
                  </a:srgbClr>
                </a:solidFill>
              </a:rPr>
              <a:t>*when eligible and required deposit made</a:t>
            </a:r>
          </a:p>
          <a:p>
            <a:pPr algn="ctr" eaLnBrk="0" hangingPunct="0">
              <a:lnSpc>
                <a:spcPct val="150000"/>
              </a:lnSpc>
            </a:pPr>
            <a:endParaRPr lang="en-US" sz="2800" b="1" dirty="0" smtClean="0">
              <a:solidFill>
                <a:schemeClr val="accent1">
                  <a:lumMod val="50000"/>
                </a:schemeClr>
              </a:solidFill>
            </a:endParaRPr>
          </a:p>
        </p:txBody>
      </p:sp>
      <p:sp>
        <p:nvSpPr>
          <p:cNvPr id="20484" name="Rectangle 4"/>
          <p:cNvSpPr>
            <a:spLocks noChangeArrowheads="1"/>
          </p:cNvSpPr>
          <p:nvPr/>
        </p:nvSpPr>
        <p:spPr bwMode="auto">
          <a:xfrm>
            <a:off x="521824" y="3917096"/>
            <a:ext cx="7707775" cy="2062103"/>
          </a:xfrm>
          <a:prstGeom prst="rect">
            <a:avLst/>
          </a:prstGeom>
          <a:noFill/>
          <a:ln w="12700">
            <a:noFill/>
            <a:miter lim="800000"/>
            <a:headEnd type="none" w="sm" len="sm"/>
            <a:tailEnd type="none" w="sm" len="sm"/>
          </a:ln>
        </p:spPr>
        <p:txBody>
          <a:bodyPr wrap="square">
            <a:spAutoFit/>
          </a:bodyPr>
          <a:lstStyle/>
          <a:p>
            <a:pPr algn="ctr" eaLnBrk="0" hangingPunct="0"/>
            <a:endParaRPr lang="en-US" sz="2800" dirty="0" smtClean="0"/>
          </a:p>
          <a:p>
            <a:pPr algn="ctr" eaLnBrk="0" hangingPunct="0"/>
            <a:endParaRPr lang="en-US" sz="3200" dirty="0" smtClean="0"/>
          </a:p>
          <a:p>
            <a:pPr algn="ctr" eaLnBrk="0" hangingPunct="0"/>
            <a:endParaRPr lang="en-US" sz="3200" dirty="0" smtClean="0"/>
          </a:p>
          <a:p>
            <a:pPr algn="ctr" eaLnBrk="0" hangingPunct="0"/>
            <a:endParaRPr lang="en-US" sz="3200" dirty="0" smtClean="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latin typeface="+mn-lt"/>
              </a:rPr>
              <a:t>2018 Trump Budget</a:t>
            </a:r>
            <a:endParaRPr lang="en-US" sz="4000" b="1" dirty="0">
              <a:latin typeface="+mn-lt"/>
            </a:endParaRPr>
          </a:p>
        </p:txBody>
      </p:sp>
      <p:sp>
        <p:nvSpPr>
          <p:cNvPr id="3" name="Content Placeholder 2"/>
          <p:cNvSpPr>
            <a:spLocks noGrp="1"/>
          </p:cNvSpPr>
          <p:nvPr>
            <p:ph idx="1"/>
          </p:nvPr>
        </p:nvSpPr>
        <p:spPr/>
        <p:txBody>
          <a:bodyPr/>
          <a:lstStyle/>
          <a:p>
            <a:r>
              <a:rPr lang="en-US" dirty="0" smtClean="0"/>
              <a:t>FERS employee contributions increase 1% each year until equal to the governments contribution.  This would take five to six years and increase employee contributions by up to 775% with no increase in benefits</a:t>
            </a:r>
          </a:p>
          <a:p>
            <a:r>
              <a:rPr lang="en-US" dirty="0" smtClean="0"/>
              <a:t>Change from the High-3 Average Salary to a High-5 Average Salary</a:t>
            </a:r>
          </a:p>
          <a:p>
            <a:r>
              <a:rPr lang="en-US" dirty="0" smtClean="0"/>
              <a:t>Eliminate Cost of Living Adjustments (COLA) for current and future FERS employees</a:t>
            </a:r>
          </a:p>
          <a:p>
            <a:r>
              <a:rPr lang="en-US" dirty="0" smtClean="0"/>
              <a:t>Decrease the COLA for CSRS employees by 0.5% from the current formula</a:t>
            </a:r>
          </a:p>
          <a:p>
            <a:r>
              <a:rPr lang="en-US" dirty="0" smtClean="0"/>
              <a:t>Eliminate the Special Annuity Supplement for FERS employees that helps bridge the gap until age 62</a:t>
            </a:r>
          </a:p>
          <a:p>
            <a:r>
              <a:rPr lang="en-US" dirty="0" smtClean="0"/>
              <a:t>Reduce the TSP’s G-Fund interest rate</a:t>
            </a:r>
          </a:p>
          <a:p>
            <a:endParaRPr lang="en-US" dirty="0" smtClean="0"/>
          </a:p>
          <a:p>
            <a:endParaRPr lang="en-US" dirty="0"/>
          </a:p>
        </p:txBody>
      </p:sp>
      <p:sp>
        <p:nvSpPr>
          <p:cNvPr id="5" name="Slide Number Placeholder 4"/>
          <p:cNvSpPr>
            <a:spLocks noGrp="1"/>
          </p:cNvSpPr>
          <p:nvPr>
            <p:ph type="sldNum" sz="quarter" idx="12"/>
          </p:nvPr>
        </p:nvSpPr>
        <p:spPr/>
        <p:txBody>
          <a:bodyPr/>
          <a:lstStyle/>
          <a:p>
            <a:pPr>
              <a:defRPr/>
            </a:pPr>
            <a:fld id="{CBDD7928-7170-4C79-AD39-76FA5D59B8C9}" type="slidenum">
              <a:rPr lang="en-US" smtClean="0"/>
              <a:pPr>
                <a:defRPr/>
              </a:pPr>
              <a:t>110</a:t>
            </a:fld>
            <a:endParaRPr lang="en-US" dirty="0"/>
          </a:p>
        </p:txBody>
      </p:sp>
    </p:spTree>
    <p:extLst>
      <p:ext uri="{BB962C8B-B14F-4D97-AF65-F5344CB8AC3E}">
        <p14:creationId xmlns:p14="http://schemas.microsoft.com/office/powerpoint/2010/main" val="92135236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340" y="501622"/>
            <a:ext cx="5362634" cy="1325563"/>
          </a:xfrm>
        </p:spPr>
        <p:txBody>
          <a:bodyPr>
            <a:normAutofit fontScale="90000"/>
          </a:bodyPr>
          <a:lstStyle/>
          <a:p>
            <a:r>
              <a:rPr lang="en-US" sz="3600" b="1" i="1" dirty="0"/>
              <a:t>Active &amp; </a:t>
            </a:r>
            <a:r>
              <a:rPr lang="en-US" sz="3600" b="1" i="1" dirty="0" smtClean="0"/>
              <a:t>Retired Letter Carriers:</a:t>
            </a:r>
            <a:r>
              <a:rPr lang="en-US" sz="6000" b="1" dirty="0" smtClean="0">
                <a:latin typeface="+mn-lt"/>
              </a:rPr>
              <a:t/>
            </a:r>
            <a:br>
              <a:rPr lang="en-US" sz="6000" b="1" dirty="0" smtClean="0">
                <a:latin typeface="+mn-lt"/>
              </a:rPr>
            </a:br>
            <a:r>
              <a:rPr lang="en-US" sz="6000" b="1" dirty="0" smtClean="0">
                <a:latin typeface="+mn-lt"/>
              </a:rPr>
              <a:t>Fight Back!</a:t>
            </a:r>
            <a:endParaRPr lang="en-US" sz="6000" b="1" dirty="0">
              <a:latin typeface="+mn-lt"/>
            </a:endParaRPr>
          </a:p>
        </p:txBody>
      </p:sp>
      <p:sp>
        <p:nvSpPr>
          <p:cNvPr id="3" name="Content Placeholder 2"/>
          <p:cNvSpPr>
            <a:spLocks noGrp="1"/>
          </p:cNvSpPr>
          <p:nvPr>
            <p:ph idx="1"/>
          </p:nvPr>
        </p:nvSpPr>
        <p:spPr>
          <a:xfrm>
            <a:off x="221403" y="1448912"/>
            <a:ext cx="9045146" cy="4351338"/>
          </a:xfrm>
        </p:spPr>
        <p:txBody>
          <a:bodyPr>
            <a:normAutofit/>
          </a:bodyPr>
          <a:lstStyle/>
          <a:p>
            <a:endParaRPr lang="en-US" sz="2800" b="1" dirty="0" smtClean="0"/>
          </a:p>
          <a:p>
            <a:endParaRPr lang="en-US" sz="2800" b="1" dirty="0"/>
          </a:p>
          <a:p>
            <a:pPr marL="0" indent="0">
              <a:buNone/>
            </a:pPr>
            <a:r>
              <a:rPr lang="en-US" sz="3600" b="1" i="1" dirty="0" smtClean="0"/>
              <a:t> </a:t>
            </a:r>
            <a:endParaRPr lang="en-US" sz="3600" b="1" i="1" dirty="0"/>
          </a:p>
          <a:p>
            <a:r>
              <a:rPr lang="en-US" sz="3600" b="1" dirty="0" smtClean="0"/>
              <a:t>Vote</a:t>
            </a:r>
          </a:p>
          <a:p>
            <a:r>
              <a:rPr lang="en-US" sz="3600" b="1" dirty="0" smtClean="0"/>
              <a:t>Contribute to Letter Carrier Political Fund</a:t>
            </a:r>
          </a:p>
          <a:p>
            <a:pPr marL="0" indent="0">
              <a:buNone/>
            </a:pPr>
            <a:r>
              <a:rPr lang="en-US" sz="1100" dirty="0" smtClean="0"/>
              <a:t>By </a:t>
            </a:r>
            <a:r>
              <a:rPr lang="en-US" sz="1100" dirty="0"/>
              <a:t>making a contribution to the Letter Carrier Political Fund, you are doing so voluntarily with the understanding that your contribution is not a condition of membership in the National Association of Letter Carriers or of employment by the Postal Service, nor is it part of union dues. You have a right to refuse to contribute without any reprisal. The Letter Carrier Political Fund will use the money it receives to contribute to candidates for federal office and undertake other political spending as permitted by law. Your selection shall remain in full force and effect until cancelled. Contributions to the Letter Carrier Political Fund are not deductible for federal income tax purposes. Federal law prohibits the Letter Carrier Political Fund from soliciting contributions from individuals who are not NALC members, executive and administrative staff or their families. Any contribution received from such an individual will be refunded to that contributor. Federal law requires us to use our best efforts to collect and report the name, mailing address, occupation and name of employer of individuals whose contributions exceed $200 per calendar year. Any guideline amount is merely a suggestion, and an individual is free to contribute more or less than the guideline suggests and the Union will not favor or disadvantage anyone by reason of the amount of their contribution or their decision not to contribute. </a:t>
            </a:r>
            <a:endParaRPr lang="en-US" sz="1050" b="1" dirty="0"/>
          </a:p>
        </p:txBody>
      </p:sp>
      <p:sp>
        <p:nvSpPr>
          <p:cNvPr id="6" name="Slide Number Placeholder 5"/>
          <p:cNvSpPr>
            <a:spLocks noGrp="1"/>
          </p:cNvSpPr>
          <p:nvPr>
            <p:ph type="sldNum" sz="quarter" idx="12"/>
          </p:nvPr>
        </p:nvSpPr>
        <p:spPr/>
        <p:txBody>
          <a:bodyPr/>
          <a:lstStyle/>
          <a:p>
            <a:pPr>
              <a:defRPr/>
            </a:pPr>
            <a:fld id="{CBDD7928-7170-4C79-AD39-76FA5D59B8C9}" type="slidenum">
              <a:rPr lang="en-US" smtClean="0"/>
              <a:pPr>
                <a:defRPr/>
              </a:pPr>
              <a:t>111</a:t>
            </a:fld>
            <a:endParaRPr lang="en-US" dirty="0"/>
          </a:p>
        </p:txBody>
      </p:sp>
      <p:sp>
        <p:nvSpPr>
          <p:cNvPr id="7" name="TextBox 6"/>
          <p:cNvSpPr txBox="1"/>
          <p:nvPr/>
        </p:nvSpPr>
        <p:spPr>
          <a:xfrm>
            <a:off x="114888" y="5061586"/>
            <a:ext cx="7475456" cy="1477328"/>
          </a:xfrm>
          <a:prstGeom prst="rect">
            <a:avLst/>
          </a:prstGeom>
          <a:solidFill>
            <a:schemeClr val="accent2">
              <a:lumMod val="20000"/>
              <a:lumOff val="80000"/>
            </a:schemeClr>
          </a:solidFill>
        </p:spPr>
        <p:txBody>
          <a:bodyPr wrap="square" rtlCol="0">
            <a:spAutoFit/>
          </a:bodyPr>
          <a:lstStyle/>
          <a:p>
            <a:r>
              <a:rPr lang="en-US" dirty="0" smtClean="0">
                <a:solidFill>
                  <a:srgbClr val="0070C0"/>
                </a:solidFill>
              </a:rPr>
              <a:t>…with the understanding that your contribution is not a condition of union membership…nor is it part of union dues….The Letter Carrier Political Fund will use the money it receives to contribute to candidates for federal office and undertake other political spending….Contributions to the LCPF are not deductible for federal income tax purposes….</a:t>
            </a:r>
            <a:endParaRPr lang="en-US" dirty="0">
              <a:solidFill>
                <a:srgbClr val="0070C0"/>
              </a:solidFill>
            </a:endParaRPr>
          </a:p>
        </p:txBody>
      </p:sp>
      <p:pic>
        <p:nvPicPr>
          <p:cNvPr id="5" name="Picture 4"/>
          <p:cNvPicPr>
            <a:picLocks noChangeAspect="1"/>
          </p:cNvPicPr>
          <p:nvPr/>
        </p:nvPicPr>
        <p:blipFill>
          <a:blip r:embed="rId3"/>
          <a:stretch>
            <a:fillRect/>
          </a:stretch>
        </p:blipFill>
        <p:spPr>
          <a:xfrm>
            <a:off x="5024783" y="1057723"/>
            <a:ext cx="4117500" cy="2438791"/>
          </a:xfrm>
          <a:prstGeom prst="rect">
            <a:avLst/>
          </a:prstGeom>
        </p:spPr>
      </p:pic>
    </p:spTree>
    <p:extLst>
      <p:ext uri="{BB962C8B-B14F-4D97-AF65-F5344CB8AC3E}">
        <p14:creationId xmlns:p14="http://schemas.microsoft.com/office/powerpoint/2010/main" val="28906329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56735"/>
            <a:ext cx="9165330" cy="5132585"/>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112</a:t>
            </a:fld>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8903" y="199724"/>
            <a:ext cx="6858000" cy="2387600"/>
          </a:xfrm>
        </p:spPr>
        <p:txBody>
          <a:bodyPr>
            <a:normAutofit/>
          </a:bodyPr>
          <a:lstStyle/>
          <a:p>
            <a:r>
              <a:rPr lang="en-US" sz="6000" b="1" dirty="0" smtClean="0">
                <a:latin typeface="+mn-lt"/>
              </a:rPr>
              <a:t>Post-Retirement </a:t>
            </a:r>
            <a:br>
              <a:rPr lang="en-US" sz="6000" b="1" dirty="0" smtClean="0">
                <a:latin typeface="+mn-lt"/>
              </a:rPr>
            </a:br>
            <a:r>
              <a:rPr lang="en-US" sz="6000" b="1" dirty="0" smtClean="0">
                <a:latin typeface="+mn-lt"/>
              </a:rPr>
              <a:t>FEHB</a:t>
            </a:r>
            <a:endParaRPr lang="en-US" sz="6000" b="1" dirty="0">
              <a:latin typeface="+mn-lt"/>
            </a:endParaRPr>
          </a:p>
        </p:txBody>
      </p:sp>
      <p:sp>
        <p:nvSpPr>
          <p:cNvPr id="3" name="Subtitle 2"/>
          <p:cNvSpPr>
            <a:spLocks noGrp="1"/>
          </p:cNvSpPr>
          <p:nvPr>
            <p:ph type="subTitle" idx="1"/>
          </p:nvPr>
        </p:nvSpPr>
        <p:spPr>
          <a:xfrm>
            <a:off x="1208903" y="2901822"/>
            <a:ext cx="6858000" cy="1655762"/>
          </a:xfrm>
        </p:spPr>
        <p:txBody>
          <a:bodyPr>
            <a:normAutofit/>
          </a:bodyPr>
          <a:lstStyle/>
          <a:p>
            <a:r>
              <a:rPr lang="en-US" sz="3600" b="1" dirty="0" smtClean="0"/>
              <a:t>Federal Employees Health Benefits</a:t>
            </a:r>
            <a:endParaRPr lang="en-US" sz="3600" b="1" dirty="0"/>
          </a:p>
        </p:txBody>
      </p:sp>
      <p:pic>
        <p:nvPicPr>
          <p:cNvPr id="4" name="Picture 3"/>
          <p:cNvPicPr>
            <a:picLocks noChangeAspect="1"/>
          </p:cNvPicPr>
          <p:nvPr/>
        </p:nvPicPr>
        <p:blipFill>
          <a:blip r:embed="rId3"/>
          <a:stretch>
            <a:fillRect/>
          </a:stretch>
        </p:blipFill>
        <p:spPr>
          <a:xfrm>
            <a:off x="-67828" y="3657600"/>
            <a:ext cx="9211828" cy="3054822"/>
          </a:xfrm>
          <a:prstGeom prst="rect">
            <a:avLst/>
          </a:prstGeom>
        </p:spPr>
      </p:pic>
    </p:spTree>
    <p:extLst>
      <p:ext uri="{BB962C8B-B14F-4D97-AF65-F5344CB8AC3E}">
        <p14:creationId xmlns:p14="http://schemas.microsoft.com/office/powerpoint/2010/main" val="36230833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935966" y="428172"/>
            <a:ext cx="7315200" cy="6324600"/>
          </a:xfrm>
        </p:spPr>
        <p:txBody>
          <a:bodyPr/>
          <a:lstStyle/>
          <a:p>
            <a:endParaRPr lang="en-US" dirty="0" smtClean="0"/>
          </a:p>
          <a:p>
            <a:pPr marL="0" indent="0" algn="ctr">
              <a:buNone/>
            </a:pPr>
            <a:r>
              <a:rPr lang="en-US" sz="4400" b="1" dirty="0" smtClean="0"/>
              <a:t>FEHB Information for Retirees</a:t>
            </a:r>
          </a:p>
          <a:p>
            <a:pPr marL="0" indent="0" algn="ctr">
              <a:buNone/>
            </a:pPr>
            <a:endParaRPr lang="en-US" sz="4000" dirty="0"/>
          </a:p>
          <a:p>
            <a:pPr marL="0" indent="0">
              <a:buNone/>
            </a:pPr>
            <a:r>
              <a:rPr lang="en-US" sz="2400" dirty="0">
                <a:hlinkClick r:id="rId3"/>
              </a:rPr>
              <a:t>https://</a:t>
            </a:r>
            <a:r>
              <a:rPr lang="en-US" sz="2400" dirty="0" smtClean="0">
                <a:hlinkClick r:id="rId3"/>
              </a:rPr>
              <a:t>www.opm.gov/healthcare-insurance/healthcare/eligibility/information-for-retirees-and-survivor-annuitants.pdf</a:t>
            </a:r>
            <a:endParaRPr lang="en-US" sz="2400" dirty="0" smtClean="0"/>
          </a:p>
          <a:p>
            <a:pPr marL="0" indent="0">
              <a:buNone/>
            </a:pPr>
            <a:endParaRPr lang="en-US" sz="2400" dirty="0"/>
          </a:p>
        </p:txBody>
      </p:sp>
      <p:pic>
        <p:nvPicPr>
          <p:cNvPr id="2" name="Picture 1"/>
          <p:cNvPicPr>
            <a:picLocks noChangeAspect="1"/>
          </p:cNvPicPr>
          <p:nvPr/>
        </p:nvPicPr>
        <p:blipFill>
          <a:blip r:embed="rId4"/>
          <a:stretch>
            <a:fillRect/>
          </a:stretch>
        </p:blipFill>
        <p:spPr>
          <a:xfrm>
            <a:off x="2506901" y="3436976"/>
            <a:ext cx="4173330" cy="3315796"/>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114</a:t>
            </a:fld>
            <a:endParaRPr lang="en-US" dirty="0"/>
          </a:p>
        </p:txBody>
      </p:sp>
    </p:spTree>
    <p:extLst>
      <p:ext uri="{BB962C8B-B14F-4D97-AF65-F5344CB8AC3E}">
        <p14:creationId xmlns:p14="http://schemas.microsoft.com/office/powerpoint/2010/main" val="270925196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smtClean="0">
                <a:latin typeface="+mn-lt"/>
              </a:rPr>
              <a:t>FEHB Eligibility when Retiring</a:t>
            </a:r>
            <a:endParaRPr lang="en-US" sz="4400" b="1" dirty="0">
              <a:latin typeface="+mn-lt"/>
            </a:endParaRPr>
          </a:p>
        </p:txBody>
      </p:sp>
      <p:sp>
        <p:nvSpPr>
          <p:cNvPr id="3" name="Subtitle 2"/>
          <p:cNvSpPr>
            <a:spLocks noGrp="1"/>
          </p:cNvSpPr>
          <p:nvPr>
            <p:ph idx="1"/>
          </p:nvPr>
        </p:nvSpPr>
        <p:spPr>
          <a:xfrm>
            <a:off x="304800" y="1453092"/>
            <a:ext cx="8455378" cy="4767086"/>
          </a:xfrm>
        </p:spPr>
        <p:txBody>
          <a:bodyPr>
            <a:noAutofit/>
          </a:bodyPr>
          <a:lstStyle/>
          <a:p>
            <a:pPr algn="l"/>
            <a:r>
              <a:rPr lang="en-US" sz="1800" b="1" dirty="0" smtClean="0"/>
              <a:t>In </a:t>
            </a:r>
            <a:r>
              <a:rPr lang="en-US" sz="1800" b="1" dirty="0"/>
              <a:t>order to carry your FEHB coverage into retirement, you must be entitled to retire on an immediate annuity </a:t>
            </a:r>
            <a:r>
              <a:rPr lang="en-US" sz="1800" b="1" dirty="0" smtClean="0"/>
              <a:t>(</a:t>
            </a:r>
            <a:r>
              <a:rPr lang="en-US" sz="1800" b="1" dirty="0"/>
              <a:t>including the Federal Employees Retirement System (FERS) Minimum Retirement Age (MRA) + 10 retirement); and </a:t>
            </a:r>
            <a:endParaRPr lang="en-US" sz="1800" b="1" dirty="0" smtClean="0"/>
          </a:p>
          <a:p>
            <a:pPr algn="l"/>
            <a:r>
              <a:rPr lang="en-US" sz="1800" b="1" dirty="0" smtClean="0"/>
              <a:t>-</a:t>
            </a:r>
            <a:r>
              <a:rPr lang="en-US" sz="1800" b="1" dirty="0" smtClean="0"/>
              <a:t>you </a:t>
            </a:r>
            <a:r>
              <a:rPr lang="en-US" sz="1800" b="1" dirty="0"/>
              <a:t>must have been continuously enrolled (or covered as a family member) in any FEHB plan(s) for the 5 years of service immediately before the date your annuity </a:t>
            </a:r>
            <a:r>
              <a:rPr lang="en-US" sz="1800" b="1" dirty="0" smtClean="0"/>
              <a:t>starts, (a.k.a</a:t>
            </a:r>
            <a:r>
              <a:rPr lang="en-US" sz="1800" b="1" dirty="0"/>
              <a:t>. the 5 year </a:t>
            </a:r>
            <a:r>
              <a:rPr lang="en-US" sz="1800" b="1" dirty="0" smtClean="0"/>
              <a:t>rule) </a:t>
            </a:r>
            <a:r>
              <a:rPr lang="en-US" sz="1800" b="1" dirty="0"/>
              <a:t>or </a:t>
            </a:r>
            <a:r>
              <a:rPr lang="en-US" sz="1800" b="1" dirty="0" smtClean="0"/>
              <a:t>first </a:t>
            </a:r>
            <a:r>
              <a:rPr lang="en-US" sz="1800" b="1" dirty="0"/>
              <a:t>opportunity to enroll </a:t>
            </a:r>
            <a:r>
              <a:rPr lang="en-US" sz="1800" b="1" dirty="0" smtClean="0"/>
              <a:t>if </a:t>
            </a:r>
            <a:r>
              <a:rPr lang="en-US" sz="1800" b="1" dirty="0"/>
              <a:t>less than 5 </a:t>
            </a:r>
            <a:r>
              <a:rPr lang="en-US" sz="1800" b="1" dirty="0" smtClean="0"/>
              <a:t>years. </a:t>
            </a:r>
          </a:p>
          <a:p>
            <a:pPr algn="l"/>
            <a:r>
              <a:rPr lang="en-US" sz="1800" b="1" dirty="0" smtClean="0"/>
              <a:t>The </a:t>
            </a:r>
            <a:r>
              <a:rPr lang="en-US" sz="1800" b="1" dirty="0" smtClean="0"/>
              <a:t>5 year requirement </a:t>
            </a:r>
            <a:r>
              <a:rPr lang="en-US" sz="1800" b="1" dirty="0"/>
              <a:t>period can include the following: </a:t>
            </a:r>
            <a:endParaRPr lang="en-US" sz="1800" b="1" dirty="0" smtClean="0"/>
          </a:p>
          <a:p>
            <a:pPr lvl="1" algn="l"/>
            <a:r>
              <a:rPr lang="en-US" b="1" dirty="0" smtClean="0"/>
              <a:t>-the </a:t>
            </a:r>
            <a:r>
              <a:rPr lang="en-US" b="1" dirty="0"/>
              <a:t>time you are covered as a family member under another person's FEHB enrollment; or </a:t>
            </a:r>
            <a:endParaRPr lang="en-US" b="1" dirty="0" smtClean="0"/>
          </a:p>
          <a:p>
            <a:pPr lvl="1" algn="l"/>
            <a:r>
              <a:rPr lang="en-US" b="1" dirty="0" smtClean="0"/>
              <a:t>-the </a:t>
            </a:r>
            <a:r>
              <a:rPr lang="en-US" b="1" dirty="0"/>
              <a:t>time you are covered under the Uniformed Services Health Benefits Program (also known as TRICARE) as long as you were covered under an FEHB enrollment at the time of your retirement</a:t>
            </a:r>
            <a:r>
              <a:rPr lang="en-US" b="1" dirty="0" smtClean="0"/>
              <a:t>.</a:t>
            </a:r>
            <a:endParaRPr lang="en-US" b="1" dirty="0"/>
          </a:p>
          <a:p>
            <a:pPr lvl="1" algn="l"/>
            <a:r>
              <a:rPr lang="en-US" b="1" i="1" dirty="0" smtClean="0"/>
              <a:t>NOTE: A SURVIVING SPOUSE CAN CONTINUE FEHB COVERAGE AFTER AN ANNUITANT’S DEATH ONLY IF A SURVIVOR ELECTION WAS MADE AND THE SPOUSE WAS ACTIVELY COVERED AT THE TIME OF DEATH.</a:t>
            </a:r>
          </a:p>
          <a:p>
            <a:pPr lvl="1" algn="l"/>
            <a:endParaRPr lang="en-US" sz="2000" b="1" dirty="0"/>
          </a:p>
          <a:p>
            <a:pPr lvl="1" algn="l"/>
            <a:endParaRPr lang="en-US" sz="2000" b="1" dirty="0"/>
          </a:p>
        </p:txBody>
      </p:sp>
      <p:sp>
        <p:nvSpPr>
          <p:cNvPr id="4" name="Slide Number Placeholder 3"/>
          <p:cNvSpPr>
            <a:spLocks noGrp="1"/>
          </p:cNvSpPr>
          <p:nvPr>
            <p:ph type="sldNum" sz="quarter" idx="12"/>
          </p:nvPr>
        </p:nvSpPr>
        <p:spPr/>
        <p:txBody>
          <a:bodyPr/>
          <a:lstStyle/>
          <a:p>
            <a:pPr>
              <a:defRPr/>
            </a:pPr>
            <a:fld id="{CBDD7928-7170-4C79-AD39-76FA5D59B8C9}" type="slidenum">
              <a:rPr lang="en-US" smtClean="0"/>
              <a:pPr>
                <a:defRPr/>
              </a:pPr>
              <a:t>115</a:t>
            </a:fld>
            <a:endParaRPr lang="en-US" dirty="0"/>
          </a:p>
        </p:txBody>
      </p:sp>
    </p:spTree>
    <p:extLst>
      <p:ext uri="{BB962C8B-B14F-4D97-AF65-F5344CB8AC3E}">
        <p14:creationId xmlns:p14="http://schemas.microsoft.com/office/powerpoint/2010/main" val="12324122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365126"/>
            <a:ext cx="8108950" cy="1325563"/>
          </a:xfrm>
        </p:spPr>
        <p:txBody>
          <a:bodyPr>
            <a:noAutofit/>
          </a:bodyPr>
          <a:lstStyle/>
          <a:p>
            <a:pPr algn="ctr"/>
            <a:r>
              <a:rPr lang="en-US" sz="4800" b="1" dirty="0" smtClean="0">
                <a:latin typeface="+mn-lt"/>
              </a:rPr>
              <a:t>FEHB Eligibility</a:t>
            </a:r>
            <a:br>
              <a:rPr lang="en-US" sz="4800" b="1" dirty="0" smtClean="0">
                <a:latin typeface="+mn-lt"/>
              </a:rPr>
            </a:br>
            <a:r>
              <a:rPr lang="en-US" sz="4800" b="1" dirty="0" smtClean="0">
                <a:latin typeface="+mn-lt"/>
              </a:rPr>
              <a:t>Deferred Annuitants</a:t>
            </a:r>
            <a:endParaRPr lang="en-US" sz="4800" b="1" dirty="0">
              <a:latin typeface="+mn-lt"/>
            </a:endParaRPr>
          </a:p>
        </p:txBody>
      </p:sp>
      <p:sp>
        <p:nvSpPr>
          <p:cNvPr id="3" name="Subtitle 2"/>
          <p:cNvSpPr>
            <a:spLocks noGrp="1"/>
          </p:cNvSpPr>
          <p:nvPr>
            <p:ph idx="1"/>
          </p:nvPr>
        </p:nvSpPr>
        <p:spPr>
          <a:xfrm>
            <a:off x="312561" y="1475494"/>
            <a:ext cx="7886700" cy="2701219"/>
          </a:xfrm>
        </p:spPr>
        <p:txBody>
          <a:bodyPr>
            <a:normAutofit/>
          </a:bodyPr>
          <a:lstStyle/>
          <a:p>
            <a:pPr algn="l"/>
            <a:endParaRPr lang="en-US" sz="1400" b="1" dirty="0"/>
          </a:p>
          <a:p>
            <a:pPr algn="l"/>
            <a:r>
              <a:rPr lang="en-US" sz="2400" b="1" dirty="0"/>
              <a:t>You may have coverage under the program as a family member based on your spouse’s enrollment, but not based on your deferred annuity. </a:t>
            </a:r>
          </a:p>
        </p:txBody>
      </p:sp>
      <p:pic>
        <p:nvPicPr>
          <p:cNvPr id="4" name="Picture 3"/>
          <p:cNvPicPr>
            <a:picLocks noChangeAspect="1"/>
          </p:cNvPicPr>
          <p:nvPr/>
        </p:nvPicPr>
        <p:blipFill>
          <a:blip r:embed="rId3"/>
          <a:stretch>
            <a:fillRect/>
          </a:stretch>
        </p:blipFill>
        <p:spPr>
          <a:xfrm>
            <a:off x="4460875" y="3871913"/>
            <a:ext cx="3524250" cy="2000250"/>
          </a:xfrm>
          <a:prstGeom prst="rect">
            <a:avLst/>
          </a:prstGeom>
        </p:spPr>
      </p:pic>
      <p:sp>
        <p:nvSpPr>
          <p:cNvPr id="5" name="Slide Number Placeholder 4"/>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116</a:t>
            </a:fld>
            <a:endParaRPr lang="en-US" dirty="0">
              <a:solidFill>
                <a:prstClr val="black">
                  <a:tint val="75000"/>
                </a:prstClr>
              </a:solidFill>
            </a:endParaRPr>
          </a:p>
        </p:txBody>
      </p:sp>
    </p:spTree>
    <p:extLst>
      <p:ext uri="{BB962C8B-B14F-4D97-AF65-F5344CB8AC3E}">
        <p14:creationId xmlns:p14="http://schemas.microsoft.com/office/powerpoint/2010/main" val="313281072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b="1" dirty="0" smtClean="0">
                <a:latin typeface="+mn-lt"/>
              </a:rPr>
              <a:t>FEHB Eligibility</a:t>
            </a:r>
            <a:br>
              <a:rPr lang="en-US" sz="4400" b="1" dirty="0" smtClean="0">
                <a:latin typeface="+mn-lt"/>
              </a:rPr>
            </a:br>
            <a:r>
              <a:rPr lang="en-US" sz="4400" b="1" dirty="0" smtClean="0">
                <a:latin typeface="+mn-lt"/>
              </a:rPr>
              <a:t>FERS Postponed Retirement</a:t>
            </a:r>
            <a:endParaRPr lang="en-US" sz="4400" b="1" dirty="0">
              <a:latin typeface="+mn-lt"/>
            </a:endParaRPr>
          </a:p>
        </p:txBody>
      </p:sp>
      <p:sp>
        <p:nvSpPr>
          <p:cNvPr id="3" name="Subtitle 2"/>
          <p:cNvSpPr>
            <a:spLocks noGrp="1"/>
          </p:cNvSpPr>
          <p:nvPr>
            <p:ph idx="1"/>
          </p:nvPr>
        </p:nvSpPr>
        <p:spPr/>
        <p:txBody>
          <a:bodyPr>
            <a:normAutofit/>
          </a:bodyPr>
          <a:lstStyle/>
          <a:p>
            <a:pPr algn="l"/>
            <a:r>
              <a:rPr lang="en-US" sz="2400" b="1" dirty="0"/>
              <a:t>If you separated from Federal service </a:t>
            </a:r>
            <a:r>
              <a:rPr lang="en-US" sz="2400" b="1" i="1" dirty="0"/>
              <a:t>before you </a:t>
            </a:r>
            <a:r>
              <a:rPr lang="en-US" sz="2400" b="1" i="1" u="sng" dirty="0"/>
              <a:t>could </a:t>
            </a:r>
            <a:r>
              <a:rPr lang="en-US" sz="2400" b="1" dirty="0"/>
              <a:t>retire </a:t>
            </a:r>
            <a:r>
              <a:rPr lang="en-US" sz="2400" b="1" dirty="0" smtClean="0"/>
              <a:t>you </a:t>
            </a:r>
            <a:r>
              <a:rPr lang="en-US" sz="2400" b="1" dirty="0"/>
              <a:t>are </a:t>
            </a:r>
            <a:r>
              <a:rPr lang="en-US" sz="2400" b="1" i="1" u="sng" dirty="0"/>
              <a:t>not</a:t>
            </a:r>
            <a:r>
              <a:rPr lang="en-US" sz="2400" b="1" dirty="0"/>
              <a:t> eligible to enroll in the </a:t>
            </a:r>
            <a:r>
              <a:rPr lang="en-US" sz="2400" b="1" dirty="0" smtClean="0"/>
              <a:t>FEHBP when you start to receive your </a:t>
            </a:r>
            <a:r>
              <a:rPr lang="en-US" sz="2400" b="1" dirty="0"/>
              <a:t>deferred </a:t>
            </a:r>
            <a:r>
              <a:rPr lang="en-US" sz="2400" b="1" dirty="0" smtClean="0"/>
              <a:t>annuity</a:t>
            </a:r>
            <a:r>
              <a:rPr lang="en-US" sz="2400" b="1" dirty="0"/>
              <a:t>.</a:t>
            </a:r>
            <a:endParaRPr lang="en-US" sz="2400" b="1" dirty="0" smtClean="0"/>
          </a:p>
          <a:p>
            <a:pPr algn="l"/>
            <a:r>
              <a:rPr lang="en-US" sz="2400" b="1" dirty="0" smtClean="0"/>
              <a:t>Only under FERS, if you are </a:t>
            </a:r>
            <a:r>
              <a:rPr lang="en-US" sz="2400" b="1" i="1" dirty="0"/>
              <a:t>eligible for an immediate retirement at </a:t>
            </a:r>
            <a:r>
              <a:rPr lang="en-US" sz="2400" b="1" i="1" dirty="0" smtClean="0"/>
              <a:t>separation</a:t>
            </a:r>
            <a:r>
              <a:rPr lang="en-US" sz="2400" b="1" dirty="0" smtClean="0"/>
              <a:t>, you </a:t>
            </a:r>
            <a:r>
              <a:rPr lang="en-US" sz="2400" b="1" i="1" u="sng" dirty="0"/>
              <a:t>are</a:t>
            </a:r>
            <a:r>
              <a:rPr lang="en-US" sz="2400" b="1" i="1" dirty="0"/>
              <a:t> eligible to reenroll </a:t>
            </a:r>
            <a:r>
              <a:rPr lang="en-US" sz="2400" b="1" dirty="0"/>
              <a:t>for health benefits and life insurance coverage when you begin to receive your postponed annuity, </a:t>
            </a:r>
            <a:r>
              <a:rPr lang="en-US" sz="2400" b="1" i="1" dirty="0"/>
              <a:t>if</a:t>
            </a:r>
            <a:r>
              <a:rPr lang="en-US" sz="2400" i="1" dirty="0"/>
              <a:t> </a:t>
            </a:r>
            <a:r>
              <a:rPr lang="en-US" sz="2400" b="1" dirty="0"/>
              <a:t>you were eligible to continue the coverage in retirement. </a:t>
            </a:r>
          </a:p>
          <a:p>
            <a:pPr algn="l"/>
            <a:endParaRPr lang="en-US" sz="2400" b="1" dirty="0"/>
          </a:p>
        </p:txBody>
      </p:sp>
      <p:pic>
        <p:nvPicPr>
          <p:cNvPr id="4" name="Picture 3"/>
          <p:cNvPicPr>
            <a:picLocks noChangeAspect="1"/>
          </p:cNvPicPr>
          <p:nvPr/>
        </p:nvPicPr>
        <p:blipFill>
          <a:blip r:embed="rId3"/>
          <a:stretch>
            <a:fillRect/>
          </a:stretch>
        </p:blipFill>
        <p:spPr>
          <a:xfrm>
            <a:off x="1688123" y="4658664"/>
            <a:ext cx="5767754" cy="2018714"/>
          </a:xfrm>
          <a:prstGeom prst="rect">
            <a:avLst/>
          </a:prstGeom>
        </p:spPr>
      </p:pic>
      <p:sp>
        <p:nvSpPr>
          <p:cNvPr id="5" name="Slide Number Placeholder 4"/>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117</a:t>
            </a:fld>
            <a:endParaRPr lang="en-US" dirty="0">
              <a:solidFill>
                <a:prstClr val="black">
                  <a:tint val="75000"/>
                </a:prstClr>
              </a:solidFill>
            </a:endParaRPr>
          </a:p>
        </p:txBody>
      </p:sp>
    </p:spTree>
    <p:extLst>
      <p:ext uri="{BB962C8B-B14F-4D97-AF65-F5344CB8AC3E}">
        <p14:creationId xmlns:p14="http://schemas.microsoft.com/office/powerpoint/2010/main" val="38213345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idx="1"/>
          </p:nvPr>
        </p:nvSpPr>
        <p:spPr>
          <a:xfrm>
            <a:off x="527050" y="2260601"/>
            <a:ext cx="7886700" cy="4351338"/>
          </a:xfrm>
        </p:spPr>
        <p:txBody>
          <a:bodyPr>
            <a:normAutofit/>
          </a:bodyPr>
          <a:lstStyle/>
          <a:p>
            <a:pPr marL="0" indent="0" algn="l">
              <a:buNone/>
            </a:pPr>
            <a:r>
              <a:rPr lang="en-US" sz="2800" b="1" dirty="0" smtClean="0"/>
              <a:t>• Most letter carriers maintain FEHB coverage in retirement because USPS continues to pay a large share of the premiums (about 72%). *</a:t>
            </a:r>
          </a:p>
          <a:p>
            <a:pPr marL="0" indent="0" algn="l">
              <a:buNone/>
            </a:pPr>
            <a:r>
              <a:rPr lang="en-US" sz="2800" b="1" dirty="0" smtClean="0"/>
              <a:t>• </a:t>
            </a:r>
            <a:r>
              <a:rPr lang="en-US" sz="2800" b="1" dirty="0" smtClean="0"/>
              <a:t>Retirees pay the same FEHB premiums as non-postal federal employees, and have the same open season opportunities as active employees.</a:t>
            </a:r>
          </a:p>
          <a:p>
            <a:pPr algn="l"/>
            <a:endParaRPr lang="en-US" sz="1400" b="1" dirty="0" smtClean="0"/>
          </a:p>
          <a:p>
            <a:pPr algn="l"/>
            <a:endParaRPr lang="en-US" sz="1400" b="1" dirty="0"/>
          </a:p>
          <a:p>
            <a:pPr marL="0" indent="0" algn="l">
              <a:buNone/>
            </a:pPr>
            <a:r>
              <a:rPr lang="en-US" b="1" dirty="0" smtClean="0"/>
              <a:t>*This PS obligation is the basis of the annual $5.8 billion pre-funding problem.</a:t>
            </a:r>
          </a:p>
          <a:p>
            <a:pPr algn="l"/>
            <a:endParaRPr lang="en-US" b="1" dirty="0"/>
          </a:p>
          <a:p>
            <a:pPr algn="l"/>
            <a:endParaRPr lang="en-US" sz="1400" b="1" dirty="0"/>
          </a:p>
        </p:txBody>
      </p:sp>
      <p:pic>
        <p:nvPicPr>
          <p:cNvPr id="5" name="Picture 4"/>
          <p:cNvPicPr>
            <a:picLocks noChangeAspect="1"/>
          </p:cNvPicPr>
          <p:nvPr/>
        </p:nvPicPr>
        <p:blipFill>
          <a:blip r:embed="rId3"/>
          <a:stretch>
            <a:fillRect/>
          </a:stretch>
        </p:blipFill>
        <p:spPr>
          <a:xfrm>
            <a:off x="3136428" y="259146"/>
            <a:ext cx="2409825" cy="1895475"/>
          </a:xfrm>
          <a:prstGeom prst="rect">
            <a:avLst/>
          </a:prstGeom>
        </p:spPr>
      </p:pic>
      <p:sp>
        <p:nvSpPr>
          <p:cNvPr id="4" name="Slide Number Placeholder 3"/>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118</a:t>
            </a:fld>
            <a:endParaRPr lang="en-US" dirty="0">
              <a:solidFill>
                <a:prstClr val="black">
                  <a:tint val="75000"/>
                </a:prstClr>
              </a:solidFill>
            </a:endParaRPr>
          </a:p>
        </p:txBody>
      </p:sp>
    </p:spTree>
    <p:extLst>
      <p:ext uri="{BB962C8B-B14F-4D97-AF65-F5344CB8AC3E}">
        <p14:creationId xmlns:p14="http://schemas.microsoft.com/office/powerpoint/2010/main" val="114408506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Subtitle 2"/>
          <p:cNvSpPr>
            <a:spLocks noGrp="1"/>
          </p:cNvSpPr>
          <p:nvPr>
            <p:ph idx="1"/>
          </p:nvPr>
        </p:nvSpPr>
        <p:spPr>
          <a:xfrm>
            <a:off x="628650" y="2153003"/>
            <a:ext cx="7886700" cy="4351338"/>
          </a:xfrm>
        </p:spPr>
        <p:txBody>
          <a:bodyPr>
            <a:normAutofit fontScale="40000" lnSpcReduction="20000"/>
          </a:bodyPr>
          <a:lstStyle/>
          <a:p>
            <a:pPr marL="0" indent="0" algn="l">
              <a:buNone/>
            </a:pPr>
            <a:r>
              <a:rPr lang="en-US" sz="6000" b="1" dirty="0" smtClean="0"/>
              <a:t>• Generally</a:t>
            </a:r>
            <a:r>
              <a:rPr lang="en-US" sz="6000" b="1" dirty="0"/>
              <a:t>, decisions to drop FEHB coverage are irrevocable</a:t>
            </a:r>
            <a:r>
              <a:rPr lang="en-US" sz="6000" b="1" dirty="0" smtClean="0"/>
              <a:t>.*</a:t>
            </a:r>
          </a:p>
          <a:p>
            <a:pPr algn="l"/>
            <a:endParaRPr lang="en-US" sz="6000" b="1" dirty="0"/>
          </a:p>
          <a:p>
            <a:pPr marL="0" indent="0" algn="l">
              <a:buNone/>
            </a:pPr>
            <a:r>
              <a:rPr lang="en-US" sz="6000" b="1" dirty="0" smtClean="0"/>
              <a:t>• If </a:t>
            </a:r>
            <a:r>
              <a:rPr lang="en-US" sz="6000" b="1" dirty="0"/>
              <a:t>you cancel your FEHB to be covered as a family member under another person’s FEHB enrollment, you are eligible to reenroll if you lose coverage under the other person’s enrollment. To reenroll, you must contact OPM within the period beginning 31 days before and ending 60 days after your loss of other FEHB coverage.</a:t>
            </a:r>
          </a:p>
          <a:p>
            <a:pPr algn="l"/>
            <a:endParaRPr lang="en-US" sz="3000" b="1" dirty="0"/>
          </a:p>
          <a:p>
            <a:pPr marL="0" indent="0" algn="l">
              <a:buNone/>
            </a:pPr>
            <a:r>
              <a:rPr lang="en-US" sz="5500" b="1" dirty="0" smtClean="0"/>
              <a:t>*Certain circumstances permit suspension (as opposed to termination) of FEHB enrollment: enrolling in Medicare Advantage, TRICARE, CHAMPVA, or Medicaid.</a:t>
            </a:r>
          </a:p>
          <a:p>
            <a:pPr algn="l"/>
            <a:endParaRPr lang="en-US" sz="2400" b="1" dirty="0"/>
          </a:p>
        </p:txBody>
      </p:sp>
      <p:pic>
        <p:nvPicPr>
          <p:cNvPr id="5" name="Picture 4"/>
          <p:cNvPicPr>
            <a:picLocks noChangeAspect="1"/>
          </p:cNvPicPr>
          <p:nvPr/>
        </p:nvPicPr>
        <p:blipFill>
          <a:blip r:embed="rId3"/>
          <a:stretch>
            <a:fillRect/>
          </a:stretch>
        </p:blipFill>
        <p:spPr>
          <a:xfrm>
            <a:off x="3202330" y="133478"/>
            <a:ext cx="2409825" cy="1895475"/>
          </a:xfrm>
          <a:prstGeom prst="rect">
            <a:avLst/>
          </a:prstGeom>
        </p:spPr>
      </p:pic>
      <p:sp>
        <p:nvSpPr>
          <p:cNvPr id="6" name="Slide Number Placeholder 5"/>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119</a:t>
            </a:fld>
            <a:endParaRPr lang="en-US" dirty="0">
              <a:solidFill>
                <a:prstClr val="black">
                  <a:tint val="75000"/>
                </a:prstClr>
              </a:solidFill>
            </a:endParaRPr>
          </a:p>
        </p:txBody>
      </p:sp>
    </p:spTree>
    <p:extLst>
      <p:ext uri="{BB962C8B-B14F-4D97-AF65-F5344CB8AC3E}">
        <p14:creationId xmlns:p14="http://schemas.microsoft.com/office/powerpoint/2010/main" val="3533566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56063" y="1056696"/>
            <a:ext cx="7315200" cy="731838"/>
          </a:xfrm>
        </p:spPr>
        <p:txBody>
          <a:bodyPr>
            <a:noAutofit/>
          </a:bodyPr>
          <a:lstStyle/>
          <a:p>
            <a:pPr algn="ctr" defTabSz="914400" eaLnBrk="0" fontAlgn="base" hangingPunct="0">
              <a:lnSpc>
                <a:spcPct val="100000"/>
              </a:lnSpc>
              <a:spcAft>
                <a:spcPct val="0"/>
              </a:spcAft>
            </a:pPr>
            <a:r>
              <a:rPr lang="en-US" sz="3600" b="1" dirty="0" smtClean="0">
                <a:solidFill>
                  <a:srgbClr val="5B9BD5">
                    <a:lumMod val="50000"/>
                  </a:srgbClr>
                </a:solidFill>
                <a:latin typeface="Calibri" panose="020F0502020204030204"/>
                <a:ea typeface="+mn-ea"/>
                <a:cs typeface="Arial" charset="0"/>
              </a:rPr>
              <a:t/>
            </a:r>
            <a:br>
              <a:rPr lang="en-US" sz="3600" b="1" dirty="0" smtClean="0">
                <a:solidFill>
                  <a:srgbClr val="5B9BD5">
                    <a:lumMod val="50000"/>
                  </a:srgbClr>
                </a:solidFill>
                <a:latin typeface="Calibri" panose="020F0502020204030204"/>
                <a:ea typeface="+mn-ea"/>
                <a:cs typeface="Arial" charset="0"/>
              </a:rPr>
            </a:br>
            <a:r>
              <a:rPr lang="en-US" sz="3600" b="1" dirty="0">
                <a:solidFill>
                  <a:srgbClr val="5B9BD5">
                    <a:lumMod val="50000"/>
                  </a:srgbClr>
                </a:solidFill>
                <a:latin typeface="Calibri" panose="020F0502020204030204"/>
                <a:ea typeface="+mn-ea"/>
                <a:cs typeface="Arial" charset="0"/>
              </a:rPr>
              <a:t/>
            </a:r>
            <a:br>
              <a:rPr lang="en-US" sz="3600" b="1" dirty="0">
                <a:solidFill>
                  <a:srgbClr val="5B9BD5">
                    <a:lumMod val="50000"/>
                  </a:srgbClr>
                </a:solidFill>
                <a:latin typeface="Calibri" panose="020F0502020204030204"/>
                <a:ea typeface="+mn-ea"/>
                <a:cs typeface="Arial" charset="0"/>
              </a:rPr>
            </a:br>
            <a:r>
              <a:rPr lang="en-US" sz="3600" b="1" dirty="0" smtClean="0">
                <a:solidFill>
                  <a:srgbClr val="5B9BD5">
                    <a:lumMod val="50000"/>
                  </a:srgbClr>
                </a:solidFill>
                <a:latin typeface="Calibri" panose="020F0502020204030204"/>
                <a:ea typeface="+mn-ea"/>
                <a:cs typeface="Arial" charset="0"/>
              </a:rPr>
              <a:t>Amount </a:t>
            </a:r>
            <a:r>
              <a:rPr lang="en-US" sz="3600" b="1" dirty="0">
                <a:solidFill>
                  <a:srgbClr val="5B9BD5">
                    <a:lumMod val="50000"/>
                  </a:srgbClr>
                </a:solidFill>
                <a:latin typeface="Calibri" panose="020F0502020204030204"/>
                <a:ea typeface="+mn-ea"/>
                <a:cs typeface="Arial" charset="0"/>
              </a:rPr>
              <a:t>of Creditable </a:t>
            </a:r>
            <a:r>
              <a:rPr lang="en-US" sz="3600" b="1" dirty="0" smtClean="0">
                <a:solidFill>
                  <a:srgbClr val="5B9BD5">
                    <a:lumMod val="50000"/>
                  </a:srgbClr>
                </a:solidFill>
                <a:latin typeface="Calibri" panose="020F0502020204030204"/>
                <a:ea typeface="+mn-ea"/>
                <a:cs typeface="Arial" charset="0"/>
              </a:rPr>
              <a:t>Service: </a:t>
            </a:r>
            <a:r>
              <a:rPr lang="en-US" sz="3600" b="1" dirty="0">
                <a:solidFill>
                  <a:srgbClr val="5B9BD5">
                    <a:lumMod val="50000"/>
                  </a:srgbClr>
                </a:solidFill>
                <a:latin typeface="Calibri" panose="020F0502020204030204"/>
                <a:ea typeface="+mn-ea"/>
                <a:cs typeface="Arial" charset="0"/>
              </a:rPr>
              <a:t/>
            </a:r>
            <a:br>
              <a:rPr lang="en-US" sz="3600" b="1" dirty="0">
                <a:solidFill>
                  <a:srgbClr val="5B9BD5">
                    <a:lumMod val="50000"/>
                  </a:srgbClr>
                </a:solidFill>
                <a:latin typeface="Calibri" panose="020F0502020204030204"/>
                <a:ea typeface="+mn-ea"/>
                <a:cs typeface="Arial" charset="0"/>
              </a:rPr>
            </a:br>
            <a:r>
              <a:rPr lang="en-US" sz="3200" b="1" dirty="0" smtClean="0">
                <a:latin typeface="+mn-lt"/>
              </a:rPr>
              <a:t>Unused Sick Leave</a:t>
            </a:r>
            <a:r>
              <a:rPr lang="en-US" sz="3600" b="1" dirty="0" smtClean="0"/>
              <a:t> </a:t>
            </a:r>
            <a:r>
              <a:rPr lang="en-US" sz="3600" b="1" dirty="0"/>
              <a:t>counts towards how much you get but not eligibility</a:t>
            </a:r>
            <a:r>
              <a:rPr lang="en-US" sz="4400" b="1" dirty="0"/>
              <a:t/>
            </a:r>
            <a:br>
              <a:rPr lang="en-US" sz="4400" b="1" dirty="0"/>
            </a:br>
            <a:r>
              <a:rPr lang="en-US" sz="4400" b="1" dirty="0" smtClean="0">
                <a:latin typeface="+mn-lt"/>
              </a:rPr>
              <a:t/>
            </a:r>
            <a:br>
              <a:rPr lang="en-US" sz="4400" b="1" dirty="0" smtClean="0">
                <a:latin typeface="+mn-lt"/>
              </a:rPr>
            </a:br>
            <a:endParaRPr lang="en-US" sz="4000" dirty="0" smtClean="0">
              <a:latin typeface="+mn-lt"/>
            </a:endParaRPr>
          </a:p>
        </p:txBody>
      </p:sp>
      <p:sp>
        <p:nvSpPr>
          <p:cNvPr id="30723" name="Content Placeholder 2"/>
          <p:cNvSpPr>
            <a:spLocks noGrp="1"/>
          </p:cNvSpPr>
          <p:nvPr>
            <p:ph idx="1"/>
          </p:nvPr>
        </p:nvSpPr>
        <p:spPr>
          <a:xfrm>
            <a:off x="460844" y="1915200"/>
            <a:ext cx="8295978" cy="4557532"/>
          </a:xfrm>
        </p:spPr>
        <p:txBody>
          <a:bodyPr>
            <a:normAutofit/>
          </a:bodyPr>
          <a:lstStyle/>
          <a:p>
            <a:pPr>
              <a:spcAft>
                <a:spcPts val="1200"/>
              </a:spcAft>
            </a:pPr>
            <a:endParaRPr lang="en-US" sz="2800" b="1" dirty="0" smtClean="0">
              <a:latin typeface="Arial" pitchFamily="34" charset="0"/>
              <a:cs typeface="Arial" pitchFamily="34" charset="0"/>
            </a:endParaRPr>
          </a:p>
          <a:p>
            <a:pPr lvl="0">
              <a:spcAft>
                <a:spcPts val="1200"/>
              </a:spcAft>
            </a:pPr>
            <a:r>
              <a:rPr lang="en-US" sz="3200" b="1" dirty="0">
                <a:solidFill>
                  <a:srgbClr val="5B9BD5">
                    <a:lumMod val="50000"/>
                  </a:srgbClr>
                </a:solidFill>
                <a:latin typeface="Arial" pitchFamily="34" charset="0"/>
                <a:cs typeface="Arial" pitchFamily="34" charset="0"/>
              </a:rPr>
              <a:t>Sick leave is </a:t>
            </a:r>
            <a:r>
              <a:rPr lang="en-US" sz="3200" b="1" u="sng" dirty="0">
                <a:solidFill>
                  <a:srgbClr val="5B9BD5">
                    <a:lumMod val="50000"/>
                  </a:srgbClr>
                </a:solidFill>
                <a:latin typeface="Arial" pitchFamily="34" charset="0"/>
                <a:cs typeface="Arial" pitchFamily="34" charset="0"/>
              </a:rPr>
              <a:t>not</a:t>
            </a:r>
            <a:r>
              <a:rPr lang="en-US" sz="3200" b="1" dirty="0">
                <a:solidFill>
                  <a:srgbClr val="5B9BD5">
                    <a:lumMod val="50000"/>
                  </a:srgbClr>
                </a:solidFill>
                <a:latin typeface="Arial" pitchFamily="34" charset="0"/>
                <a:cs typeface="Arial" pitchFamily="34" charset="0"/>
              </a:rPr>
              <a:t> creditable for establishing retirement </a:t>
            </a:r>
            <a:r>
              <a:rPr lang="en-US" sz="3200" b="1" u="sng" dirty="0">
                <a:solidFill>
                  <a:srgbClr val="5B9BD5">
                    <a:lumMod val="50000"/>
                  </a:srgbClr>
                </a:solidFill>
                <a:latin typeface="Arial" pitchFamily="34" charset="0"/>
                <a:cs typeface="Arial" pitchFamily="34" charset="0"/>
              </a:rPr>
              <a:t>eligibility  </a:t>
            </a:r>
            <a:endParaRPr lang="en-US" sz="3200" b="1" u="sng" dirty="0" smtClean="0">
              <a:solidFill>
                <a:srgbClr val="5B9BD5">
                  <a:lumMod val="50000"/>
                </a:srgbClr>
              </a:solidFill>
              <a:latin typeface="Arial" pitchFamily="34" charset="0"/>
              <a:cs typeface="Arial" pitchFamily="34" charset="0"/>
            </a:endParaRPr>
          </a:p>
          <a:p>
            <a:pPr lvl="0">
              <a:spcAft>
                <a:spcPts val="1200"/>
              </a:spcAft>
            </a:pPr>
            <a:endParaRPr lang="en-US" sz="3200" b="1" u="sng" dirty="0">
              <a:solidFill>
                <a:srgbClr val="5B9BD5">
                  <a:lumMod val="50000"/>
                </a:srgbClr>
              </a:solidFill>
              <a:latin typeface="Arial" pitchFamily="34" charset="0"/>
              <a:cs typeface="Arial" pitchFamily="34" charset="0"/>
            </a:endParaRPr>
          </a:p>
          <a:p>
            <a:pPr>
              <a:spcAft>
                <a:spcPts val="1200"/>
              </a:spcAft>
            </a:pPr>
            <a:r>
              <a:rPr lang="en-US" sz="3200" b="1" dirty="0" smtClean="0">
                <a:latin typeface="Arial" pitchFamily="34" charset="0"/>
                <a:cs typeface="Arial" pitchFamily="34" charset="0"/>
              </a:rPr>
              <a:t>Sick leave balance at retirement </a:t>
            </a:r>
            <a:r>
              <a:rPr lang="en-US" sz="3200" b="1" u="sng" dirty="0" smtClean="0">
                <a:latin typeface="Arial" pitchFamily="34" charset="0"/>
                <a:cs typeface="Arial" pitchFamily="34" charset="0"/>
              </a:rPr>
              <a:t>is</a:t>
            </a:r>
            <a:r>
              <a:rPr lang="en-US" sz="3200" b="1" dirty="0" smtClean="0">
                <a:latin typeface="Arial" pitchFamily="34" charset="0"/>
                <a:cs typeface="Arial" pitchFamily="34" charset="0"/>
              </a:rPr>
              <a:t> added to the length of service to calculate the </a:t>
            </a:r>
            <a:r>
              <a:rPr lang="en-US" sz="3200" b="1" u="sng" dirty="0" smtClean="0">
                <a:latin typeface="Arial" pitchFamily="34" charset="0"/>
                <a:cs typeface="Arial" pitchFamily="34" charset="0"/>
              </a:rPr>
              <a:t>amount</a:t>
            </a:r>
            <a:r>
              <a:rPr lang="en-US" sz="3200" b="1" dirty="0" smtClean="0">
                <a:latin typeface="Arial" pitchFamily="34" charset="0"/>
                <a:cs typeface="Arial" pitchFamily="34" charset="0"/>
              </a:rPr>
              <a:t> of an immediate annuity</a:t>
            </a:r>
          </a:p>
          <a:p>
            <a:pPr>
              <a:spcAft>
                <a:spcPts val="1200"/>
              </a:spcAft>
            </a:pPr>
            <a:endParaRPr lang="en-US" sz="2800" b="1" dirty="0" smtClean="0">
              <a:latin typeface="Arial" pitchFamily="34" charset="0"/>
              <a:cs typeface="Arial" pitchFamily="34" charset="0"/>
            </a:endParaRPr>
          </a:p>
          <a:p>
            <a:endParaRPr lang="en-US" sz="3200" b="1" dirty="0" smtClean="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12</a:t>
            </a:fld>
            <a:endParaRPr lang="en-US" dirty="0">
              <a:solidFill>
                <a:prstClr val="black">
                  <a:tint val="75000"/>
                </a:prstClr>
              </a:solidFill>
            </a:endParaRPr>
          </a:p>
        </p:txBody>
      </p:sp>
    </p:spTree>
    <p:extLst>
      <p:ext uri="{BB962C8B-B14F-4D97-AF65-F5344CB8AC3E}">
        <p14:creationId xmlns:p14="http://schemas.microsoft.com/office/powerpoint/2010/main" val="33361490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400" b="1" dirty="0" smtClean="0">
                <a:latin typeface="+mn-lt"/>
              </a:rPr>
              <a:t>Post-Retirement </a:t>
            </a:r>
            <a:br>
              <a:rPr lang="en-US" sz="5400" b="1" dirty="0" smtClean="0">
                <a:latin typeface="+mn-lt"/>
              </a:rPr>
            </a:br>
            <a:r>
              <a:rPr lang="en-US" sz="5400" b="1" dirty="0" smtClean="0">
                <a:latin typeface="+mn-lt"/>
              </a:rPr>
              <a:t>FEGLI</a:t>
            </a:r>
            <a:endParaRPr lang="en-US" sz="5400" b="1" dirty="0">
              <a:latin typeface="+mn-lt"/>
            </a:endParaRPr>
          </a:p>
        </p:txBody>
      </p:sp>
      <p:sp>
        <p:nvSpPr>
          <p:cNvPr id="3" name="Subtitle 2"/>
          <p:cNvSpPr>
            <a:spLocks noGrp="1"/>
          </p:cNvSpPr>
          <p:nvPr>
            <p:ph idx="1"/>
          </p:nvPr>
        </p:nvSpPr>
        <p:spPr/>
        <p:txBody>
          <a:bodyPr>
            <a:normAutofit/>
          </a:bodyPr>
          <a:lstStyle/>
          <a:p>
            <a:r>
              <a:rPr lang="en-US" sz="3200" b="1" dirty="0" smtClean="0"/>
              <a:t>Federal Employees Group Life Insurance</a:t>
            </a:r>
            <a:endParaRPr lang="en-US" sz="3200" b="1" dirty="0"/>
          </a:p>
        </p:txBody>
      </p:sp>
      <p:pic>
        <p:nvPicPr>
          <p:cNvPr id="4" name="Picture 3"/>
          <p:cNvPicPr>
            <a:picLocks noChangeAspect="1"/>
          </p:cNvPicPr>
          <p:nvPr/>
        </p:nvPicPr>
        <p:blipFill>
          <a:blip r:embed="rId3"/>
          <a:stretch>
            <a:fillRect/>
          </a:stretch>
        </p:blipFill>
        <p:spPr>
          <a:xfrm>
            <a:off x="2743199" y="3698264"/>
            <a:ext cx="3259015" cy="2586520"/>
          </a:xfrm>
          <a:prstGeom prst="rect">
            <a:avLst/>
          </a:prstGeom>
        </p:spPr>
      </p:pic>
      <p:sp>
        <p:nvSpPr>
          <p:cNvPr id="7" name="Slide Number Placeholder 6"/>
          <p:cNvSpPr>
            <a:spLocks noGrp="1"/>
          </p:cNvSpPr>
          <p:nvPr>
            <p:ph type="sldNum" sz="quarter" idx="12"/>
          </p:nvPr>
        </p:nvSpPr>
        <p:spPr/>
        <p:txBody>
          <a:bodyPr/>
          <a:lstStyle/>
          <a:p>
            <a:pPr>
              <a:defRPr/>
            </a:pPr>
            <a:fld id="{CBDD7928-7170-4C79-AD39-76FA5D59B8C9}" type="slidenum">
              <a:rPr lang="en-US" smtClean="0"/>
              <a:pPr>
                <a:defRPr/>
              </a:pPr>
              <a:t>120</a:t>
            </a:fld>
            <a:endParaRPr lang="en-US" dirty="0"/>
          </a:p>
        </p:txBody>
      </p:sp>
    </p:spTree>
    <p:extLst>
      <p:ext uri="{BB962C8B-B14F-4D97-AF65-F5344CB8AC3E}">
        <p14:creationId xmlns:p14="http://schemas.microsoft.com/office/powerpoint/2010/main" val="15633893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182711" y="404726"/>
            <a:ext cx="8593966" cy="6324600"/>
          </a:xfrm>
        </p:spPr>
        <p:txBody>
          <a:bodyPr/>
          <a:lstStyle/>
          <a:p>
            <a:endParaRPr lang="en-US" dirty="0" smtClean="0"/>
          </a:p>
          <a:p>
            <a:pPr marL="0" indent="0" algn="ctr">
              <a:buNone/>
            </a:pPr>
            <a:r>
              <a:rPr lang="en-US" sz="5400" b="1" dirty="0" smtClean="0"/>
              <a:t>FEGLI Handbook</a:t>
            </a:r>
          </a:p>
          <a:p>
            <a:pPr marL="0" indent="0" algn="ctr">
              <a:buNone/>
            </a:pPr>
            <a:endParaRPr lang="en-US" sz="800" dirty="0"/>
          </a:p>
          <a:p>
            <a:pPr marL="0" indent="0">
              <a:buNone/>
            </a:pPr>
            <a:r>
              <a:rPr lang="en-US" sz="2400" b="1" dirty="0">
                <a:hlinkClick r:id="rId3"/>
              </a:rPr>
              <a:t>https://</a:t>
            </a:r>
            <a:r>
              <a:rPr lang="en-US" sz="2400" b="1" dirty="0" smtClean="0">
                <a:hlinkClick r:id="rId3"/>
              </a:rPr>
              <a:t>www.opm.gov/healthcare-insurance/life-insurance/reference-materials/handbook.pdf</a:t>
            </a:r>
            <a:endParaRPr lang="en-US" sz="2400" b="1" dirty="0" smtClean="0"/>
          </a:p>
          <a:p>
            <a:pPr marL="0" indent="0">
              <a:buNone/>
            </a:pPr>
            <a:endParaRPr lang="en-US" sz="2400" dirty="0"/>
          </a:p>
          <a:p>
            <a:pPr marL="0" indent="0">
              <a:buNone/>
            </a:pPr>
            <a:r>
              <a:rPr lang="en-US" sz="2400" b="1" dirty="0" smtClean="0"/>
              <a:t>FEGLI is term life insurance. It does not build any cash value. There are no regularly scheduled open seasons to elect or increase FEGLI coverage. OPM schedules open seasons intermittently and rarely. </a:t>
            </a:r>
          </a:p>
          <a:p>
            <a:pPr marL="0" indent="0">
              <a:buNone/>
            </a:pPr>
            <a:endParaRPr lang="en-US" sz="900" b="1" dirty="0"/>
          </a:p>
          <a:p>
            <a:pPr marL="0" indent="0">
              <a:buNone/>
            </a:pPr>
            <a:r>
              <a:rPr lang="en-US" sz="2400" b="1" dirty="0" smtClean="0"/>
              <a:t>OPM last scheduled an open season  for September 1, 2016 through September 30, 2016.</a:t>
            </a:r>
            <a:endParaRPr lang="en-US" sz="2400" b="1" dirty="0"/>
          </a:p>
        </p:txBody>
      </p:sp>
      <p:pic>
        <p:nvPicPr>
          <p:cNvPr id="2" name="Picture 1"/>
          <p:cNvPicPr>
            <a:picLocks noChangeAspect="1"/>
          </p:cNvPicPr>
          <p:nvPr/>
        </p:nvPicPr>
        <p:blipFill rotWithShape="1">
          <a:blip r:embed="rId4"/>
          <a:srcRect l="7122" r="72233" b="15213"/>
          <a:stretch/>
        </p:blipFill>
        <p:spPr>
          <a:xfrm>
            <a:off x="8034216" y="4593621"/>
            <a:ext cx="1055076" cy="2264379"/>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121</a:t>
            </a:fld>
            <a:endParaRPr lang="en-US" dirty="0"/>
          </a:p>
        </p:txBody>
      </p:sp>
    </p:spTree>
    <p:extLst>
      <p:ext uri="{BB962C8B-B14F-4D97-AF65-F5344CB8AC3E}">
        <p14:creationId xmlns:p14="http://schemas.microsoft.com/office/powerpoint/2010/main" val="23002030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p:nvPr>
        </p:nvSpPr>
        <p:spPr>
          <a:xfrm>
            <a:off x="122285" y="1959673"/>
            <a:ext cx="8922861" cy="4820067"/>
          </a:xfrm>
        </p:spPr>
        <p:txBody>
          <a:bodyPr>
            <a:normAutofit fontScale="92500" lnSpcReduction="10000"/>
          </a:bodyPr>
          <a:lstStyle/>
          <a:p>
            <a:endParaRPr lang="en-US" sz="1800" b="1" dirty="0" smtClean="0"/>
          </a:p>
          <a:p>
            <a:endParaRPr lang="en-US" sz="1800" b="1" dirty="0"/>
          </a:p>
          <a:p>
            <a:r>
              <a:rPr lang="en-US" sz="2800" b="1" dirty="0" smtClean="0"/>
              <a:t>In order to carry any FEGLI coverage into retirement, you must have been covered for the five years prior to retirement.</a:t>
            </a:r>
          </a:p>
          <a:p>
            <a:endParaRPr lang="en-US" sz="2800" b="1" dirty="0" smtClean="0"/>
          </a:p>
          <a:p>
            <a:r>
              <a:rPr lang="en-US" sz="2800" b="1" dirty="0" smtClean="0"/>
              <a:t>Annuitants can reduce or cancel FEGLI coverage at any time.</a:t>
            </a:r>
          </a:p>
          <a:p>
            <a:endParaRPr lang="en-US" sz="2800" b="1" dirty="0" smtClean="0"/>
          </a:p>
          <a:p>
            <a:r>
              <a:rPr lang="en-US" sz="2800" b="1" dirty="0" smtClean="0"/>
              <a:t>If annuitant elects to reduce or cancel any part of FEGLI coverage, the election is irrevocable.</a:t>
            </a:r>
          </a:p>
          <a:p>
            <a:endParaRPr lang="en-US" sz="2800" b="1" dirty="0" smtClean="0"/>
          </a:p>
          <a:p>
            <a:r>
              <a:rPr lang="en-US" sz="2800" b="1" dirty="0" smtClean="0"/>
              <a:t>Annuitants cannot increase coverage, even during open season.</a:t>
            </a:r>
            <a:endParaRPr lang="en-US" sz="2800" b="1" dirty="0"/>
          </a:p>
        </p:txBody>
      </p:sp>
      <p:pic>
        <p:nvPicPr>
          <p:cNvPr id="2" name="Picture 1"/>
          <p:cNvPicPr>
            <a:picLocks noChangeAspect="1"/>
          </p:cNvPicPr>
          <p:nvPr/>
        </p:nvPicPr>
        <p:blipFill>
          <a:blip r:embed="rId3"/>
          <a:stretch>
            <a:fillRect/>
          </a:stretch>
        </p:blipFill>
        <p:spPr>
          <a:xfrm>
            <a:off x="2133600" y="0"/>
            <a:ext cx="4268932" cy="2270708"/>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122</a:t>
            </a:fld>
            <a:endParaRPr lang="en-US" dirty="0"/>
          </a:p>
        </p:txBody>
      </p:sp>
    </p:spTree>
    <p:extLst>
      <p:ext uri="{BB962C8B-B14F-4D97-AF65-F5344CB8AC3E}">
        <p14:creationId xmlns:p14="http://schemas.microsoft.com/office/powerpoint/2010/main" val="10873164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73367" y="1704973"/>
            <a:ext cx="7383463" cy="4822825"/>
          </a:xfrm>
        </p:spPr>
        <p:txBody>
          <a:bodyPr/>
          <a:lstStyle/>
          <a:p>
            <a:pPr marL="0" indent="0">
              <a:buNone/>
              <a:defRPr/>
            </a:pPr>
            <a:endParaRPr lang="en-US" sz="2800" dirty="0" smtClean="0"/>
          </a:p>
          <a:p>
            <a:pPr marL="0" indent="0">
              <a:buNone/>
              <a:defRPr/>
            </a:pPr>
            <a:endParaRPr lang="en-US" sz="2800" dirty="0"/>
          </a:p>
          <a:p>
            <a:pPr marL="0" indent="0">
              <a:buNone/>
              <a:defRPr/>
            </a:pPr>
            <a:endParaRPr lang="en-US" sz="2800" dirty="0"/>
          </a:p>
          <a:p>
            <a:pPr marL="0" indent="0">
              <a:buFontTx/>
              <a:buNone/>
              <a:defRPr/>
            </a:pPr>
            <a:endParaRPr lang="en-US" sz="2800" dirty="0"/>
          </a:p>
          <a:p>
            <a:pPr marL="0" indent="0">
              <a:buFontTx/>
              <a:buNone/>
              <a:defRPr/>
            </a:pPr>
            <a:endParaRPr lang="en-US" sz="2800" dirty="0"/>
          </a:p>
        </p:txBody>
      </p:sp>
      <p:sp>
        <p:nvSpPr>
          <p:cNvPr id="2" name="Rectangle 1"/>
          <p:cNvSpPr/>
          <p:nvPr/>
        </p:nvSpPr>
        <p:spPr>
          <a:xfrm>
            <a:off x="128123" y="1875343"/>
            <a:ext cx="8478533" cy="4401205"/>
          </a:xfrm>
          <a:prstGeom prst="rect">
            <a:avLst/>
          </a:prstGeom>
        </p:spPr>
        <p:txBody>
          <a:bodyPr wrap="square">
            <a:spAutoFit/>
          </a:bodyPr>
          <a:lstStyle/>
          <a:p>
            <a:r>
              <a:rPr lang="en-US" sz="2800" b="1" dirty="0">
                <a:solidFill>
                  <a:schemeClr val="accent1">
                    <a:lumMod val="50000"/>
                  </a:schemeClr>
                </a:solidFill>
                <a:latin typeface="+mn-lt"/>
              </a:rPr>
              <a:t>Basic </a:t>
            </a:r>
            <a:r>
              <a:rPr lang="en-US" sz="2800" b="1" dirty="0" smtClean="0">
                <a:solidFill>
                  <a:schemeClr val="accent1">
                    <a:lumMod val="50000"/>
                  </a:schemeClr>
                </a:solidFill>
                <a:latin typeface="+mn-lt"/>
              </a:rPr>
              <a:t>- </a:t>
            </a:r>
            <a:r>
              <a:rPr lang="en-US" sz="2800" b="1" dirty="0">
                <a:solidFill>
                  <a:schemeClr val="accent1">
                    <a:lumMod val="50000"/>
                  </a:schemeClr>
                </a:solidFill>
                <a:latin typeface="+mn-lt"/>
              </a:rPr>
              <a:t>Final salary rounded </a:t>
            </a:r>
            <a:r>
              <a:rPr lang="en-US" sz="2800" b="1" dirty="0" smtClean="0">
                <a:solidFill>
                  <a:schemeClr val="accent1">
                    <a:lumMod val="50000"/>
                  </a:schemeClr>
                </a:solidFill>
                <a:latin typeface="+mn-lt"/>
              </a:rPr>
              <a:t>up to nearest 1,000 </a:t>
            </a:r>
            <a:r>
              <a:rPr lang="en-US" sz="2800" b="1" dirty="0">
                <a:solidFill>
                  <a:schemeClr val="accent1">
                    <a:lumMod val="50000"/>
                  </a:schemeClr>
                </a:solidFill>
                <a:latin typeface="+mn-lt"/>
              </a:rPr>
              <a:t>plus $</a:t>
            </a:r>
            <a:r>
              <a:rPr lang="en-US" sz="2800" b="1" dirty="0" smtClean="0">
                <a:solidFill>
                  <a:schemeClr val="accent1">
                    <a:lumMod val="50000"/>
                  </a:schemeClr>
                </a:solidFill>
                <a:latin typeface="+mn-lt"/>
              </a:rPr>
              <a:t>2,000</a:t>
            </a:r>
          </a:p>
          <a:p>
            <a:endParaRPr lang="en-US" sz="2800" b="1" dirty="0">
              <a:solidFill>
                <a:schemeClr val="accent1">
                  <a:lumMod val="50000"/>
                </a:schemeClr>
              </a:solidFill>
              <a:latin typeface="+mn-lt"/>
            </a:endParaRPr>
          </a:p>
          <a:p>
            <a:r>
              <a:rPr lang="en-US" sz="2800" b="1" dirty="0">
                <a:solidFill>
                  <a:schemeClr val="accent1">
                    <a:lumMod val="50000"/>
                  </a:schemeClr>
                </a:solidFill>
                <a:latin typeface="+mn-lt"/>
              </a:rPr>
              <a:t>Option A - Straight $</a:t>
            </a:r>
            <a:r>
              <a:rPr lang="en-US" sz="2800" b="1" dirty="0" smtClean="0">
                <a:solidFill>
                  <a:schemeClr val="accent1">
                    <a:lumMod val="50000"/>
                  </a:schemeClr>
                </a:solidFill>
                <a:latin typeface="+mn-lt"/>
              </a:rPr>
              <a:t>10,000</a:t>
            </a:r>
          </a:p>
          <a:p>
            <a:endParaRPr lang="en-US" sz="2800" b="1" dirty="0">
              <a:solidFill>
                <a:schemeClr val="accent1">
                  <a:lumMod val="50000"/>
                </a:schemeClr>
              </a:solidFill>
              <a:latin typeface="+mn-lt"/>
            </a:endParaRPr>
          </a:p>
          <a:p>
            <a:r>
              <a:rPr lang="en-US" sz="2800" b="1" dirty="0">
                <a:solidFill>
                  <a:schemeClr val="accent1">
                    <a:lumMod val="50000"/>
                  </a:schemeClr>
                </a:solidFill>
                <a:latin typeface="+mn-lt"/>
              </a:rPr>
              <a:t>Option B </a:t>
            </a:r>
            <a:r>
              <a:rPr lang="en-US" sz="2800" b="1" dirty="0" smtClean="0">
                <a:solidFill>
                  <a:schemeClr val="accent1">
                    <a:lumMod val="50000"/>
                  </a:schemeClr>
                </a:solidFill>
                <a:latin typeface="+mn-lt"/>
              </a:rPr>
              <a:t>- Final </a:t>
            </a:r>
            <a:r>
              <a:rPr lang="en-US" sz="2800" b="1" dirty="0">
                <a:solidFill>
                  <a:schemeClr val="accent1">
                    <a:lumMod val="50000"/>
                  </a:schemeClr>
                </a:solidFill>
                <a:latin typeface="+mn-lt"/>
              </a:rPr>
              <a:t>salary rounded </a:t>
            </a:r>
            <a:r>
              <a:rPr lang="en-US" sz="2800" b="1" dirty="0" smtClean="0">
                <a:solidFill>
                  <a:schemeClr val="accent1">
                    <a:lumMod val="50000"/>
                  </a:schemeClr>
                </a:solidFill>
                <a:latin typeface="+mn-lt"/>
              </a:rPr>
              <a:t>up to nearest 1,000 </a:t>
            </a:r>
            <a:r>
              <a:rPr lang="en-US" sz="2800" b="1" dirty="0">
                <a:solidFill>
                  <a:schemeClr val="accent1">
                    <a:lumMod val="50000"/>
                  </a:schemeClr>
                </a:solidFill>
                <a:latin typeface="+mn-lt"/>
              </a:rPr>
              <a:t>times up to 5 </a:t>
            </a:r>
            <a:r>
              <a:rPr lang="en-US" sz="2800" b="1" dirty="0" smtClean="0">
                <a:solidFill>
                  <a:schemeClr val="accent1">
                    <a:lumMod val="50000"/>
                  </a:schemeClr>
                </a:solidFill>
                <a:latin typeface="+mn-lt"/>
              </a:rPr>
              <a:t>multiples</a:t>
            </a:r>
          </a:p>
          <a:p>
            <a:endParaRPr lang="en-US" sz="2800" b="1" dirty="0">
              <a:solidFill>
                <a:schemeClr val="accent1">
                  <a:lumMod val="50000"/>
                </a:schemeClr>
              </a:solidFill>
              <a:latin typeface="+mn-lt"/>
            </a:endParaRPr>
          </a:p>
          <a:p>
            <a:r>
              <a:rPr lang="en-US" sz="2800" b="1" dirty="0">
                <a:solidFill>
                  <a:schemeClr val="accent1">
                    <a:lumMod val="50000"/>
                  </a:schemeClr>
                </a:solidFill>
                <a:latin typeface="+mn-lt"/>
              </a:rPr>
              <a:t>Option C </a:t>
            </a:r>
            <a:r>
              <a:rPr lang="en-US" sz="2800" b="1" dirty="0" smtClean="0">
                <a:solidFill>
                  <a:schemeClr val="accent1">
                    <a:lumMod val="50000"/>
                  </a:schemeClr>
                </a:solidFill>
                <a:latin typeface="+mn-lt"/>
              </a:rPr>
              <a:t>- </a:t>
            </a:r>
            <a:r>
              <a:rPr lang="en-US" sz="2800" b="1" dirty="0">
                <a:solidFill>
                  <a:schemeClr val="accent1">
                    <a:lumMod val="50000"/>
                  </a:schemeClr>
                </a:solidFill>
                <a:latin typeface="+mn-lt"/>
              </a:rPr>
              <a:t>Family: $5,000 </a:t>
            </a:r>
            <a:r>
              <a:rPr lang="en-US" sz="2800" b="1" dirty="0" smtClean="0">
                <a:solidFill>
                  <a:schemeClr val="accent1">
                    <a:lumMod val="50000"/>
                  </a:schemeClr>
                </a:solidFill>
                <a:latin typeface="+mn-lt"/>
              </a:rPr>
              <a:t>spouse </a:t>
            </a:r>
            <a:r>
              <a:rPr lang="en-US" sz="2800" b="1" dirty="0">
                <a:solidFill>
                  <a:schemeClr val="accent1">
                    <a:lumMod val="50000"/>
                  </a:schemeClr>
                </a:solidFill>
                <a:latin typeface="+mn-lt"/>
              </a:rPr>
              <a:t>and $2,500 eligible children times up to 5 multiples  </a:t>
            </a:r>
          </a:p>
        </p:txBody>
      </p:sp>
      <p:pic>
        <p:nvPicPr>
          <p:cNvPr id="3" name="Picture 2"/>
          <p:cNvPicPr>
            <a:picLocks noChangeAspect="1"/>
          </p:cNvPicPr>
          <p:nvPr/>
        </p:nvPicPr>
        <p:blipFill>
          <a:blip r:embed="rId3"/>
          <a:stretch>
            <a:fillRect/>
          </a:stretch>
        </p:blipFill>
        <p:spPr>
          <a:xfrm>
            <a:off x="2809104" y="142960"/>
            <a:ext cx="2740582" cy="1457756"/>
          </a:xfrm>
          <a:prstGeom prst="rect">
            <a:avLst/>
          </a:prstGeom>
        </p:spPr>
      </p:pic>
      <p:sp>
        <p:nvSpPr>
          <p:cNvPr id="5" name="Slide Number Placeholder 4"/>
          <p:cNvSpPr>
            <a:spLocks noGrp="1"/>
          </p:cNvSpPr>
          <p:nvPr>
            <p:ph type="sldNum" sz="quarter" idx="12"/>
          </p:nvPr>
        </p:nvSpPr>
        <p:spPr/>
        <p:txBody>
          <a:bodyPr/>
          <a:lstStyle/>
          <a:p>
            <a:pPr>
              <a:defRPr/>
            </a:pPr>
            <a:fld id="{CBDD7928-7170-4C79-AD39-76FA5D59B8C9}" type="slidenum">
              <a:rPr lang="en-US" smtClean="0"/>
              <a:pPr>
                <a:defRPr/>
              </a:pPr>
              <a:t>123</a:t>
            </a:fld>
            <a:endParaRPr lang="en-US" dirty="0"/>
          </a:p>
        </p:txBody>
      </p:sp>
    </p:spTree>
    <p:extLst>
      <p:ext uri="{BB962C8B-B14F-4D97-AF65-F5344CB8AC3E}">
        <p14:creationId xmlns:p14="http://schemas.microsoft.com/office/powerpoint/2010/main" val="250516008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73367" y="1704973"/>
            <a:ext cx="7383463" cy="4822825"/>
          </a:xfrm>
        </p:spPr>
        <p:txBody>
          <a:bodyPr/>
          <a:lstStyle/>
          <a:p>
            <a:pPr marL="0" indent="0">
              <a:buNone/>
              <a:defRPr/>
            </a:pPr>
            <a:endParaRPr lang="en-US" sz="2800" dirty="0" smtClean="0"/>
          </a:p>
          <a:p>
            <a:pPr marL="0" indent="0">
              <a:buNone/>
              <a:defRPr/>
            </a:pPr>
            <a:endParaRPr lang="en-US" sz="2800" dirty="0"/>
          </a:p>
          <a:p>
            <a:pPr marL="0" indent="0">
              <a:buNone/>
              <a:defRPr/>
            </a:pPr>
            <a:endParaRPr lang="en-US" sz="2800" dirty="0"/>
          </a:p>
          <a:p>
            <a:pPr marL="0" indent="0">
              <a:buFontTx/>
              <a:buNone/>
              <a:defRPr/>
            </a:pPr>
            <a:endParaRPr lang="en-US" sz="2800" dirty="0"/>
          </a:p>
          <a:p>
            <a:pPr marL="0" indent="0">
              <a:buFontTx/>
              <a:buNone/>
              <a:defRPr/>
            </a:pPr>
            <a:endParaRPr lang="en-US" sz="2800" dirty="0"/>
          </a:p>
        </p:txBody>
      </p:sp>
      <p:sp>
        <p:nvSpPr>
          <p:cNvPr id="3" name="Rectangle 2"/>
          <p:cNvSpPr/>
          <p:nvPr/>
        </p:nvSpPr>
        <p:spPr>
          <a:xfrm>
            <a:off x="169817" y="541740"/>
            <a:ext cx="8974183" cy="6063198"/>
          </a:xfrm>
          <a:prstGeom prst="rect">
            <a:avLst/>
          </a:prstGeom>
        </p:spPr>
        <p:txBody>
          <a:bodyPr wrap="square">
            <a:spAutoFit/>
          </a:bodyPr>
          <a:lstStyle/>
          <a:p>
            <a:pPr algn="ctr"/>
            <a:r>
              <a:rPr lang="en-US" sz="3600" b="1" dirty="0" smtClean="0">
                <a:solidFill>
                  <a:schemeClr val="accent1">
                    <a:lumMod val="50000"/>
                  </a:schemeClr>
                </a:solidFill>
                <a:latin typeface="+mn-lt"/>
              </a:rPr>
              <a:t>Basic – Final salary rounded up to nearest 1,000 plus $2000</a:t>
            </a:r>
          </a:p>
          <a:p>
            <a:endParaRPr lang="en-US" dirty="0" smtClean="0">
              <a:solidFill>
                <a:schemeClr val="accent1">
                  <a:lumMod val="50000"/>
                </a:schemeClr>
              </a:solidFill>
              <a:latin typeface="+mn-lt"/>
            </a:endParaRPr>
          </a:p>
          <a:p>
            <a:r>
              <a:rPr lang="en-US" sz="2800" b="1" dirty="0" smtClean="0">
                <a:solidFill>
                  <a:schemeClr val="accent1">
                    <a:lumMod val="50000"/>
                  </a:schemeClr>
                </a:solidFill>
                <a:latin typeface="+mn-lt"/>
              </a:rPr>
              <a:t>Three choices at retirement:</a:t>
            </a:r>
          </a:p>
          <a:p>
            <a:endParaRPr lang="en-US" sz="1000" b="1" dirty="0">
              <a:solidFill>
                <a:schemeClr val="accent1">
                  <a:lumMod val="50000"/>
                </a:schemeClr>
              </a:solidFill>
              <a:latin typeface="+mn-lt"/>
            </a:endParaRPr>
          </a:p>
          <a:p>
            <a:pPr marL="457200" indent="-457200">
              <a:buFont typeface="Arial" panose="020B0604020202020204" pitchFamily="34" charset="0"/>
              <a:buChar char="•"/>
            </a:pPr>
            <a:r>
              <a:rPr lang="en-US" sz="2400" b="1" dirty="0">
                <a:solidFill>
                  <a:schemeClr val="accent1">
                    <a:lumMod val="50000"/>
                  </a:schemeClr>
                </a:solidFill>
                <a:latin typeface="+mn-lt"/>
              </a:rPr>
              <a:t>75% Reduction – payout reduces </a:t>
            </a:r>
            <a:r>
              <a:rPr lang="en-US" sz="2400" b="1" dirty="0" smtClean="0">
                <a:solidFill>
                  <a:schemeClr val="accent1">
                    <a:lumMod val="50000"/>
                  </a:schemeClr>
                </a:solidFill>
                <a:latin typeface="+mn-lt"/>
              </a:rPr>
              <a:t>2% per month </a:t>
            </a:r>
            <a:r>
              <a:rPr lang="en-US" sz="2400" b="1" dirty="0">
                <a:solidFill>
                  <a:schemeClr val="accent1">
                    <a:lumMod val="50000"/>
                  </a:schemeClr>
                </a:solidFill>
                <a:latin typeface="+mn-lt"/>
              </a:rPr>
              <a:t>starting at age 65 (or at retirement if &gt; 65) until it reaches 25%, then frozen. No additional premiums after age </a:t>
            </a:r>
            <a:r>
              <a:rPr lang="en-US" sz="2400" b="1" dirty="0" smtClean="0">
                <a:solidFill>
                  <a:schemeClr val="accent1">
                    <a:lumMod val="50000"/>
                  </a:schemeClr>
                </a:solidFill>
                <a:latin typeface="+mn-lt"/>
              </a:rPr>
              <a:t>65</a:t>
            </a:r>
          </a:p>
          <a:p>
            <a:pPr marL="457200" indent="-457200">
              <a:buFont typeface="Arial" panose="020B0604020202020204" pitchFamily="34" charset="0"/>
              <a:buChar char="•"/>
            </a:pPr>
            <a:endParaRPr lang="en-US" sz="1000" b="1" dirty="0">
              <a:solidFill>
                <a:schemeClr val="accent1">
                  <a:lumMod val="50000"/>
                </a:schemeClr>
              </a:solidFill>
              <a:latin typeface="+mn-lt"/>
            </a:endParaRPr>
          </a:p>
          <a:p>
            <a:pPr marL="457200" indent="-457200">
              <a:buFont typeface="Arial" panose="020B0604020202020204" pitchFamily="34" charset="0"/>
              <a:buChar char="•"/>
            </a:pPr>
            <a:r>
              <a:rPr lang="en-US" sz="2400" b="1" dirty="0">
                <a:solidFill>
                  <a:schemeClr val="accent1">
                    <a:lumMod val="50000"/>
                  </a:schemeClr>
                </a:solidFill>
                <a:latin typeface="+mn-lt"/>
              </a:rPr>
              <a:t>50% Reduction – payout reduces </a:t>
            </a:r>
            <a:r>
              <a:rPr lang="en-US" sz="2400" b="1" dirty="0" smtClean="0">
                <a:solidFill>
                  <a:schemeClr val="accent1">
                    <a:lumMod val="50000"/>
                  </a:schemeClr>
                </a:solidFill>
                <a:latin typeface="+mn-lt"/>
              </a:rPr>
              <a:t>1% per month </a:t>
            </a:r>
            <a:r>
              <a:rPr lang="en-US" sz="2400" b="1" dirty="0">
                <a:solidFill>
                  <a:schemeClr val="accent1">
                    <a:lumMod val="50000"/>
                  </a:schemeClr>
                </a:solidFill>
                <a:latin typeface="+mn-lt"/>
              </a:rPr>
              <a:t>starting at age 65 (or at retirement if &gt;65) until it reaches 50%, then frozen. Premiums increase </a:t>
            </a:r>
            <a:r>
              <a:rPr lang="en-US" sz="2400" b="1" dirty="0" smtClean="0">
                <a:solidFill>
                  <a:schemeClr val="accent1">
                    <a:lumMod val="50000"/>
                  </a:schemeClr>
                </a:solidFill>
                <a:latin typeface="+mn-lt"/>
              </a:rPr>
              <a:t>with age for </a:t>
            </a:r>
            <a:r>
              <a:rPr lang="en-US" sz="2400" b="1" dirty="0">
                <a:solidFill>
                  <a:schemeClr val="accent1">
                    <a:lumMod val="50000"/>
                  </a:schemeClr>
                </a:solidFill>
                <a:latin typeface="+mn-lt"/>
              </a:rPr>
              <a:t>life (unless annuitant switches to 75% reduction</a:t>
            </a:r>
            <a:r>
              <a:rPr lang="en-US" sz="2400" b="1" dirty="0" smtClean="0">
                <a:solidFill>
                  <a:schemeClr val="accent1">
                    <a:lumMod val="50000"/>
                  </a:schemeClr>
                </a:solidFill>
                <a:latin typeface="+mn-lt"/>
              </a:rPr>
              <a:t>)</a:t>
            </a:r>
          </a:p>
          <a:p>
            <a:pPr marL="457200" indent="-457200">
              <a:buFont typeface="Arial" panose="020B0604020202020204" pitchFamily="34" charset="0"/>
              <a:buChar char="•"/>
            </a:pPr>
            <a:endParaRPr lang="en-US" sz="1000" b="1" dirty="0">
              <a:solidFill>
                <a:schemeClr val="accent1">
                  <a:lumMod val="50000"/>
                </a:schemeClr>
              </a:solidFill>
              <a:latin typeface="+mn-lt"/>
            </a:endParaRPr>
          </a:p>
          <a:p>
            <a:pPr marL="457200" indent="-457200">
              <a:buFont typeface="Arial" panose="020B0604020202020204" pitchFamily="34" charset="0"/>
              <a:buChar char="•"/>
            </a:pPr>
            <a:r>
              <a:rPr lang="en-US" sz="2400" b="1" dirty="0">
                <a:solidFill>
                  <a:schemeClr val="accent1">
                    <a:lumMod val="50000"/>
                  </a:schemeClr>
                </a:solidFill>
                <a:latin typeface="+mn-lt"/>
              </a:rPr>
              <a:t>No Reduction – payout remains at final salary </a:t>
            </a:r>
            <a:r>
              <a:rPr lang="en-US" sz="2400" b="1" dirty="0" smtClean="0">
                <a:solidFill>
                  <a:schemeClr val="accent1">
                    <a:lumMod val="50000"/>
                  </a:schemeClr>
                </a:solidFill>
                <a:latin typeface="+mn-lt"/>
              </a:rPr>
              <a:t>rounded up </a:t>
            </a:r>
            <a:r>
              <a:rPr lang="en-US" sz="2400" b="1" dirty="0">
                <a:solidFill>
                  <a:schemeClr val="accent1">
                    <a:lumMod val="50000"/>
                  </a:schemeClr>
                </a:solidFill>
                <a:latin typeface="+mn-lt"/>
              </a:rPr>
              <a:t>to </a:t>
            </a:r>
            <a:r>
              <a:rPr lang="en-US" sz="2400" b="1" dirty="0" smtClean="0">
                <a:solidFill>
                  <a:schemeClr val="accent1">
                    <a:lumMod val="50000"/>
                  </a:schemeClr>
                </a:solidFill>
                <a:latin typeface="+mn-lt"/>
              </a:rPr>
              <a:t>nearest 1,000 </a:t>
            </a:r>
            <a:r>
              <a:rPr lang="en-US" sz="2400" b="1" dirty="0">
                <a:solidFill>
                  <a:schemeClr val="accent1">
                    <a:lumMod val="50000"/>
                  </a:schemeClr>
                </a:solidFill>
                <a:latin typeface="+mn-lt"/>
              </a:rPr>
              <a:t>plus $</a:t>
            </a:r>
            <a:r>
              <a:rPr lang="en-US" sz="2400" b="1" dirty="0" smtClean="0">
                <a:solidFill>
                  <a:schemeClr val="accent1">
                    <a:lumMod val="50000"/>
                  </a:schemeClr>
                </a:solidFill>
                <a:latin typeface="+mn-lt"/>
              </a:rPr>
              <a:t>2,000. Premiums increase with age for life unless annuitant switches to 75% reduction)</a:t>
            </a:r>
            <a:endParaRPr lang="en-US" sz="2400" b="1" dirty="0">
              <a:solidFill>
                <a:schemeClr val="accent1">
                  <a:lumMod val="50000"/>
                </a:schemeClr>
              </a:solidFill>
              <a:latin typeface="+mn-lt"/>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124</a:t>
            </a:fld>
            <a:endParaRPr lang="en-US" dirty="0"/>
          </a:p>
        </p:txBody>
      </p:sp>
    </p:spTree>
    <p:extLst>
      <p:ext uri="{BB962C8B-B14F-4D97-AF65-F5344CB8AC3E}">
        <p14:creationId xmlns:p14="http://schemas.microsoft.com/office/powerpoint/2010/main" val="204239954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0391" y="1533526"/>
            <a:ext cx="8741666" cy="4822825"/>
          </a:xfrm>
        </p:spPr>
        <p:txBody>
          <a:bodyPr>
            <a:noAutofit/>
          </a:bodyPr>
          <a:lstStyle/>
          <a:p>
            <a:pPr>
              <a:defRPr/>
            </a:pPr>
            <a:r>
              <a:rPr lang="en-US" sz="2800" b="1" dirty="0"/>
              <a:t>The amount of Option A coverage automatically begins reducing at age 65 (or retirement, if later).</a:t>
            </a:r>
          </a:p>
          <a:p>
            <a:pPr>
              <a:defRPr/>
            </a:pPr>
            <a:endParaRPr lang="en-US" sz="2800" b="1" dirty="0"/>
          </a:p>
          <a:p>
            <a:pPr>
              <a:defRPr/>
            </a:pPr>
            <a:r>
              <a:rPr lang="en-US" sz="2800" b="1" dirty="0"/>
              <a:t>There is no election other than whether to keep it. If yes, you pay premiums until age 65.</a:t>
            </a:r>
          </a:p>
          <a:p>
            <a:pPr>
              <a:defRPr/>
            </a:pPr>
            <a:endParaRPr lang="en-US" sz="2800" b="1" dirty="0"/>
          </a:p>
          <a:p>
            <a:pPr>
              <a:defRPr/>
            </a:pPr>
            <a:r>
              <a:rPr lang="en-US" sz="2800" b="1" dirty="0"/>
              <a:t>At age 65 </a:t>
            </a:r>
            <a:r>
              <a:rPr lang="en-US" sz="2800" b="1" dirty="0" smtClean="0"/>
              <a:t>you stop paying premiums. The </a:t>
            </a:r>
            <a:r>
              <a:rPr lang="en-US" sz="2800" b="1" dirty="0"/>
              <a:t>amount of coverage reduces by 2% ($200) each month until the amount has been reduced by 75%. Only 25% of the original amount ($2,500) is payable as a death benefit once the full reduction has been reached. </a:t>
            </a:r>
          </a:p>
          <a:p>
            <a:pPr>
              <a:defRPr/>
            </a:pPr>
            <a:endParaRPr lang="en-US" sz="2800" b="1" dirty="0"/>
          </a:p>
          <a:p>
            <a:pPr>
              <a:defRPr/>
            </a:pPr>
            <a:endParaRPr lang="en-US" sz="2800" b="1" dirty="0"/>
          </a:p>
        </p:txBody>
      </p:sp>
      <p:sp>
        <p:nvSpPr>
          <p:cNvPr id="2" name="Rectangle 1"/>
          <p:cNvSpPr/>
          <p:nvPr/>
        </p:nvSpPr>
        <p:spPr>
          <a:xfrm>
            <a:off x="90391" y="489082"/>
            <a:ext cx="8412479" cy="769441"/>
          </a:xfrm>
          <a:prstGeom prst="rect">
            <a:avLst/>
          </a:prstGeom>
        </p:spPr>
        <p:txBody>
          <a:bodyPr wrap="square">
            <a:spAutoFit/>
          </a:bodyPr>
          <a:lstStyle/>
          <a:p>
            <a:pPr algn="ctr"/>
            <a:r>
              <a:rPr lang="en-US" sz="4400" b="1" dirty="0" smtClean="0">
                <a:solidFill>
                  <a:schemeClr val="accent1">
                    <a:lumMod val="50000"/>
                  </a:schemeClr>
                </a:solidFill>
                <a:latin typeface="+mn-lt"/>
              </a:rPr>
              <a:t>Option A -  Straight $10,000</a:t>
            </a:r>
            <a:endParaRPr lang="en-US" sz="4400" b="1" dirty="0">
              <a:solidFill>
                <a:schemeClr val="accent1">
                  <a:lumMod val="50000"/>
                </a:schemeClr>
              </a:solidFill>
              <a:latin typeface="+mn-lt"/>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125</a:t>
            </a:fld>
            <a:endParaRPr lang="en-US" dirty="0"/>
          </a:p>
        </p:txBody>
      </p:sp>
    </p:spTree>
    <p:extLst>
      <p:ext uri="{BB962C8B-B14F-4D97-AF65-F5344CB8AC3E}">
        <p14:creationId xmlns:p14="http://schemas.microsoft.com/office/powerpoint/2010/main" val="297424899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6607" y="1898651"/>
            <a:ext cx="8946763" cy="4822825"/>
          </a:xfrm>
        </p:spPr>
        <p:txBody>
          <a:bodyPr>
            <a:normAutofit lnSpcReduction="10000"/>
          </a:bodyPr>
          <a:lstStyle/>
          <a:p>
            <a:pPr>
              <a:defRPr/>
            </a:pPr>
            <a:r>
              <a:rPr lang="en-US" sz="2800" b="1" dirty="0"/>
              <a:t>At retirement, elect how many of your multiples you want to continue, and choose “no reduction” or “full reduction” (50% is not an option) at age 65 (or retire, if later). You may split elections among your multiples.</a:t>
            </a:r>
          </a:p>
          <a:p>
            <a:pPr>
              <a:defRPr/>
            </a:pPr>
            <a:endParaRPr lang="en-US" sz="2800" b="1" dirty="0"/>
          </a:p>
          <a:p>
            <a:pPr>
              <a:defRPr/>
            </a:pPr>
            <a:r>
              <a:rPr lang="en-US" sz="2800" b="1" dirty="0"/>
              <a:t>If “full reduction” is elected, the original value reduces by 2% each month for 50 months, at which time no benefits are payable. No additional premiums after age 65.  </a:t>
            </a:r>
          </a:p>
          <a:p>
            <a:pPr>
              <a:defRPr/>
            </a:pPr>
            <a:endParaRPr lang="en-US" sz="2800" b="1" dirty="0"/>
          </a:p>
          <a:p>
            <a:pPr>
              <a:defRPr/>
            </a:pPr>
            <a:r>
              <a:rPr lang="en-US" sz="2800" b="1" dirty="0"/>
              <a:t>If “no reduction” is elected, there is no reduction in coverage, but you will continue to pay premiums associated with your age group.</a:t>
            </a:r>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1323439"/>
          </a:xfrm>
          <a:prstGeom prst="rect">
            <a:avLst/>
          </a:prstGeom>
        </p:spPr>
        <p:txBody>
          <a:bodyPr wrap="square">
            <a:spAutoFit/>
          </a:bodyPr>
          <a:lstStyle/>
          <a:p>
            <a:pPr algn="ctr"/>
            <a:r>
              <a:rPr lang="en-US" sz="4000" b="1" dirty="0" smtClean="0">
                <a:solidFill>
                  <a:schemeClr val="accent1">
                    <a:lumMod val="50000"/>
                  </a:schemeClr>
                </a:solidFill>
              </a:rPr>
              <a:t>Option B – Final salary rounded to next 1,000 up to 5 multiples</a:t>
            </a:r>
            <a:endParaRPr lang="en-US" sz="4000" b="1"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126</a:t>
            </a:fld>
            <a:endParaRPr lang="en-US" dirty="0"/>
          </a:p>
        </p:txBody>
      </p:sp>
    </p:spTree>
    <p:extLst>
      <p:ext uri="{BB962C8B-B14F-4D97-AF65-F5344CB8AC3E}">
        <p14:creationId xmlns:p14="http://schemas.microsoft.com/office/powerpoint/2010/main" val="396212973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8282" y="2197415"/>
            <a:ext cx="8774473" cy="4822825"/>
          </a:xfrm>
        </p:spPr>
        <p:txBody>
          <a:bodyPr>
            <a:normAutofit fontScale="92500" lnSpcReduction="10000"/>
          </a:bodyPr>
          <a:lstStyle/>
          <a:p>
            <a:pPr marL="0" indent="0">
              <a:buNone/>
              <a:defRPr/>
            </a:pPr>
            <a:endParaRPr lang="en-US" sz="2800" b="1" dirty="0" smtClean="0"/>
          </a:p>
          <a:p>
            <a:pPr>
              <a:defRPr/>
            </a:pPr>
            <a:r>
              <a:rPr lang="en-US" sz="2800" b="1" dirty="0" smtClean="0"/>
              <a:t>At </a:t>
            </a:r>
            <a:r>
              <a:rPr lang="en-US" sz="2800" b="1" dirty="0"/>
              <a:t>retirement, elect how many of your multiples you want to continue, and choose “no reduction” or “full reduction” at age 65 (or retire, if later</a:t>
            </a:r>
            <a:r>
              <a:rPr lang="en-US" sz="2800" b="1" dirty="0" smtClean="0"/>
              <a:t>).</a:t>
            </a:r>
          </a:p>
          <a:p>
            <a:pPr>
              <a:defRPr/>
            </a:pPr>
            <a:endParaRPr lang="en-US" sz="2800" b="1" dirty="0"/>
          </a:p>
          <a:p>
            <a:pPr>
              <a:defRPr/>
            </a:pPr>
            <a:r>
              <a:rPr lang="en-US" sz="2800" b="1" dirty="0"/>
              <a:t>If “full reduction” is elected, the value reduces 2% of the original amount each month for 50 months, at which time no benefits are payable. No additional premiums after age 65.  </a:t>
            </a:r>
            <a:endParaRPr lang="en-US" sz="2800" b="1" dirty="0" smtClean="0"/>
          </a:p>
          <a:p>
            <a:pPr>
              <a:defRPr/>
            </a:pPr>
            <a:endParaRPr lang="en-US" sz="2800" b="1" dirty="0"/>
          </a:p>
          <a:p>
            <a:pPr>
              <a:defRPr/>
            </a:pPr>
            <a:r>
              <a:rPr lang="en-US" sz="2800" b="1" dirty="0"/>
              <a:t>If “no reduction” is elected, there is no reduction in coverage, but you will continue to pay premiums appropriate to your age group.</a:t>
            </a:r>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304801" y="258423"/>
            <a:ext cx="8708570" cy="1938992"/>
          </a:xfrm>
          <a:prstGeom prst="rect">
            <a:avLst/>
          </a:prstGeom>
        </p:spPr>
        <p:txBody>
          <a:bodyPr wrap="square">
            <a:spAutoFit/>
          </a:bodyPr>
          <a:lstStyle/>
          <a:p>
            <a:pPr algn="ctr"/>
            <a:r>
              <a:rPr lang="en-US" sz="4000" b="1" dirty="0" smtClean="0">
                <a:solidFill>
                  <a:schemeClr val="accent1">
                    <a:lumMod val="50000"/>
                  </a:schemeClr>
                </a:solidFill>
                <a:latin typeface="+mn-lt"/>
              </a:rPr>
              <a:t>Option C – Family: $5,000 spouse and $2,500 eligible children times up to 5 multiples</a:t>
            </a:r>
            <a:endParaRPr lang="en-US" sz="4000" b="1" dirty="0">
              <a:solidFill>
                <a:schemeClr val="accent1">
                  <a:lumMod val="50000"/>
                </a:schemeClr>
              </a:solidFill>
              <a:latin typeface="+mn-lt"/>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127</a:t>
            </a:fld>
            <a:endParaRPr lang="en-US" dirty="0"/>
          </a:p>
        </p:txBody>
      </p:sp>
    </p:spTree>
    <p:extLst>
      <p:ext uri="{BB962C8B-B14F-4D97-AF65-F5344CB8AC3E}">
        <p14:creationId xmlns:p14="http://schemas.microsoft.com/office/powerpoint/2010/main" val="362352197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533400"/>
            <a:ext cx="8929815" cy="6324600"/>
          </a:xfrm>
        </p:spPr>
        <p:txBody>
          <a:bodyPr/>
          <a:lstStyle/>
          <a:p>
            <a:pPr marL="0" indent="0" algn="ctr">
              <a:buNone/>
            </a:pPr>
            <a:r>
              <a:rPr lang="en-US" sz="4000" b="1" dirty="0" smtClean="0"/>
              <a:t>Monthly cost for continuing Basic FEGLI</a:t>
            </a:r>
          </a:p>
          <a:p>
            <a:pPr marL="0" indent="0" algn="ctr">
              <a:buNone/>
            </a:pPr>
            <a:r>
              <a:rPr lang="en-US" sz="4000" b="1" dirty="0" smtClean="0"/>
              <a:t>Per $1000 of coverage</a:t>
            </a:r>
          </a:p>
          <a:p>
            <a:pPr marL="0" indent="0">
              <a:buNone/>
            </a:pPr>
            <a:endParaRPr lang="en-US" sz="700" b="1" dirty="0" smtClean="0"/>
          </a:p>
          <a:p>
            <a:pPr marL="0" indent="0">
              <a:buNone/>
            </a:pPr>
            <a:endParaRPr lang="en-US" dirty="0"/>
          </a:p>
          <a:p>
            <a:pPr marL="0" indent="0">
              <a:buNone/>
            </a:pPr>
            <a:r>
              <a:rPr lang="en-US" sz="2600" b="1" u="sng" dirty="0"/>
              <a:t>Age</a:t>
            </a:r>
            <a:r>
              <a:rPr lang="en-US" sz="2600" b="1" dirty="0"/>
              <a:t>	</a:t>
            </a:r>
            <a:r>
              <a:rPr lang="en-US" sz="2600" b="1" dirty="0" smtClean="0"/>
              <a:t>	</a:t>
            </a:r>
            <a:r>
              <a:rPr lang="en-US" sz="2600" b="1" u="sng" dirty="0" smtClean="0"/>
              <a:t>75</a:t>
            </a:r>
            <a:r>
              <a:rPr lang="en-US" sz="2600" b="1" u="sng" dirty="0"/>
              <a:t>% Reduction</a:t>
            </a:r>
            <a:r>
              <a:rPr lang="en-US" sz="2600" b="1" dirty="0"/>
              <a:t>	</a:t>
            </a:r>
            <a:r>
              <a:rPr lang="en-US" sz="2600" b="1" dirty="0" smtClean="0"/>
              <a:t>   </a:t>
            </a:r>
            <a:r>
              <a:rPr lang="en-US" sz="2600" b="1" u="sng" dirty="0" smtClean="0"/>
              <a:t>50</a:t>
            </a:r>
            <a:r>
              <a:rPr lang="en-US" sz="2600" b="1" u="sng" dirty="0"/>
              <a:t>% </a:t>
            </a:r>
            <a:r>
              <a:rPr lang="en-US" sz="2600" b="1" u="sng" dirty="0" smtClean="0"/>
              <a:t>Reduction</a:t>
            </a:r>
            <a:r>
              <a:rPr lang="en-US" sz="2600" b="1" dirty="0"/>
              <a:t>	</a:t>
            </a:r>
            <a:r>
              <a:rPr lang="en-US" sz="2600" b="1" dirty="0" smtClean="0"/>
              <a:t>  </a:t>
            </a:r>
            <a:r>
              <a:rPr lang="en-US" sz="2600" b="1" u="sng" dirty="0" smtClean="0"/>
              <a:t>No </a:t>
            </a:r>
            <a:r>
              <a:rPr lang="en-US" sz="2600" b="1" u="sng" dirty="0"/>
              <a:t>Reduction</a:t>
            </a:r>
            <a:endParaRPr lang="en-US" sz="2600" b="1" dirty="0"/>
          </a:p>
          <a:p>
            <a:pPr marL="0" indent="0">
              <a:buNone/>
            </a:pPr>
            <a:endParaRPr lang="en-US" sz="300" b="1" dirty="0" smtClean="0"/>
          </a:p>
          <a:p>
            <a:pPr marL="0" indent="0">
              <a:buNone/>
            </a:pPr>
            <a:r>
              <a:rPr lang="en-US" sz="2600" b="1" dirty="0" smtClean="0"/>
              <a:t>Up </a:t>
            </a:r>
            <a:r>
              <a:rPr lang="en-US" sz="2600" b="1" dirty="0"/>
              <a:t>to 65	</a:t>
            </a:r>
            <a:r>
              <a:rPr lang="en-US" sz="2600" b="1" dirty="0" smtClean="0"/>
              <a:t>  $</a:t>
            </a:r>
            <a:r>
              <a:rPr lang="en-US" sz="2600" b="1" dirty="0"/>
              <a:t>0.3250 	</a:t>
            </a:r>
            <a:r>
              <a:rPr lang="en-US" sz="2600" b="1" dirty="0" smtClean="0"/>
              <a:t>          	$</a:t>
            </a:r>
            <a:r>
              <a:rPr lang="en-US" sz="2600" b="1" dirty="0"/>
              <a:t>1.0350	</a:t>
            </a:r>
            <a:r>
              <a:rPr lang="en-US" sz="2600" b="1" dirty="0" smtClean="0"/>
              <a:t>          	$</a:t>
            </a:r>
            <a:r>
              <a:rPr lang="en-US" sz="2600" b="1" dirty="0"/>
              <a:t>2.4550</a:t>
            </a:r>
          </a:p>
          <a:p>
            <a:pPr marL="0" indent="0">
              <a:buNone/>
            </a:pPr>
            <a:r>
              <a:rPr lang="en-US" sz="2600" b="1" dirty="0"/>
              <a:t>After 65	</a:t>
            </a:r>
            <a:r>
              <a:rPr lang="en-US" sz="2600" b="1" dirty="0" smtClean="0"/>
              <a:t>     Free</a:t>
            </a:r>
            <a:r>
              <a:rPr lang="en-US" sz="2600" b="1" dirty="0"/>
              <a:t>		</a:t>
            </a:r>
            <a:r>
              <a:rPr lang="en-US" sz="2600" b="1" dirty="0" smtClean="0"/>
              <a:t>	$</a:t>
            </a:r>
            <a:r>
              <a:rPr lang="en-US" sz="2600" b="1" dirty="0"/>
              <a:t>0.71		</a:t>
            </a:r>
            <a:r>
              <a:rPr lang="en-US" sz="2600" b="1" dirty="0" smtClean="0"/>
              <a:t>	$</a:t>
            </a:r>
            <a:r>
              <a:rPr lang="en-US" sz="2600" b="1" dirty="0"/>
              <a:t>2.13</a:t>
            </a:r>
          </a:p>
          <a:p>
            <a:pPr marL="0" indent="0">
              <a:buNone/>
            </a:pPr>
            <a:endParaRPr lang="en-US" sz="2800" b="1" dirty="0" smtClean="0"/>
          </a:p>
          <a:p>
            <a:pPr marL="0" indent="0" algn="ctr">
              <a:buNone/>
            </a:pPr>
            <a:endParaRPr lang="en-US" dirty="0"/>
          </a:p>
          <a:p>
            <a:pPr marL="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218" y="4384431"/>
            <a:ext cx="2073377" cy="2557916"/>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128</a:t>
            </a:fld>
            <a:endParaRPr lang="en-US" dirty="0"/>
          </a:p>
        </p:txBody>
      </p:sp>
    </p:spTree>
    <p:extLst>
      <p:ext uri="{BB962C8B-B14F-4D97-AF65-F5344CB8AC3E}">
        <p14:creationId xmlns:p14="http://schemas.microsoft.com/office/powerpoint/2010/main" val="174727704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70138" y="740083"/>
            <a:ext cx="8462513" cy="6324600"/>
          </a:xfrm>
        </p:spPr>
        <p:txBody>
          <a:bodyPr/>
          <a:lstStyle/>
          <a:p>
            <a:pPr marL="0" indent="0" algn="ctr">
              <a:buNone/>
            </a:pPr>
            <a:r>
              <a:rPr lang="en-US" sz="4400" b="1" dirty="0" smtClean="0"/>
              <a:t>Monthly cost for continuing </a:t>
            </a:r>
          </a:p>
          <a:p>
            <a:pPr marL="0" indent="0" algn="ctr">
              <a:buNone/>
            </a:pPr>
            <a:r>
              <a:rPr lang="en-US" sz="4400" b="1" dirty="0" smtClean="0"/>
              <a:t>Option A Standard FEGLI</a:t>
            </a:r>
          </a:p>
          <a:p>
            <a:pPr marL="0" indent="0">
              <a:buNone/>
            </a:pPr>
            <a:endParaRPr lang="en-US" sz="4400" b="1" dirty="0" smtClean="0"/>
          </a:p>
          <a:p>
            <a:endParaRPr lang="en-US" dirty="0" smtClean="0"/>
          </a:p>
          <a:p>
            <a:pPr marL="0" indent="0">
              <a:buNone/>
            </a:pPr>
            <a:r>
              <a:rPr lang="en-US" sz="1800" b="1" dirty="0" smtClean="0"/>
              <a:t>Age:    &lt;35</a:t>
            </a:r>
            <a:r>
              <a:rPr lang="en-US" sz="1800" b="1" dirty="0"/>
              <a:t>	</a:t>
            </a:r>
            <a:r>
              <a:rPr lang="en-US" sz="1800" b="1" dirty="0" smtClean="0"/>
              <a:t>35 </a:t>
            </a:r>
            <a:r>
              <a:rPr lang="en-US" sz="1800" b="1" dirty="0"/>
              <a:t>– 39    </a:t>
            </a:r>
            <a:r>
              <a:rPr lang="en-US" sz="1800" b="1" dirty="0" smtClean="0"/>
              <a:t>  40 </a:t>
            </a:r>
            <a:r>
              <a:rPr lang="en-US" sz="1800" b="1" dirty="0"/>
              <a:t>– 44   </a:t>
            </a:r>
            <a:r>
              <a:rPr lang="en-US" sz="1800" b="1" dirty="0" smtClean="0"/>
              <a:t>   </a:t>
            </a:r>
            <a:r>
              <a:rPr lang="en-US" sz="1800" b="1" dirty="0"/>
              <a:t>45 – 49   </a:t>
            </a:r>
            <a:r>
              <a:rPr lang="en-US" sz="1800" b="1" dirty="0" smtClean="0"/>
              <a:t>   </a:t>
            </a:r>
            <a:r>
              <a:rPr lang="en-US" sz="1800" b="1" dirty="0"/>
              <a:t>50 – 54   </a:t>
            </a:r>
            <a:r>
              <a:rPr lang="en-US" sz="1800" b="1" dirty="0" smtClean="0"/>
              <a:t>   </a:t>
            </a:r>
            <a:r>
              <a:rPr lang="en-US" sz="1800" b="1" dirty="0"/>
              <a:t>55- 59   </a:t>
            </a:r>
            <a:r>
              <a:rPr lang="en-US" sz="1800" b="1" dirty="0" smtClean="0"/>
              <a:t>   </a:t>
            </a:r>
            <a:r>
              <a:rPr lang="en-US" sz="1800" b="1" dirty="0"/>
              <a:t>60 – </a:t>
            </a:r>
            <a:r>
              <a:rPr lang="en-US" sz="1800" b="1" dirty="0" smtClean="0"/>
              <a:t>64     	65</a:t>
            </a:r>
            <a:r>
              <a:rPr lang="en-US" sz="1800" b="1" dirty="0"/>
              <a:t>+</a:t>
            </a:r>
          </a:p>
          <a:p>
            <a:pPr marL="0" indent="0">
              <a:buNone/>
            </a:pPr>
            <a:endParaRPr lang="en-US" sz="600" b="1" dirty="0" smtClean="0"/>
          </a:p>
          <a:p>
            <a:pPr marL="0" indent="0">
              <a:buNone/>
            </a:pPr>
            <a:r>
              <a:rPr lang="en-US" sz="1800" b="1" dirty="0" smtClean="0"/>
              <a:t>Rate:  $0.43   	$0.65         $0.87         </a:t>
            </a:r>
            <a:r>
              <a:rPr lang="en-US" sz="1800" b="1" dirty="0"/>
              <a:t>$1.52      </a:t>
            </a:r>
            <a:r>
              <a:rPr lang="en-US" sz="1800" b="1" dirty="0" smtClean="0"/>
              <a:t>   $</a:t>
            </a:r>
            <a:r>
              <a:rPr lang="en-US" sz="1800" b="1" dirty="0"/>
              <a:t>2.38   </a:t>
            </a:r>
            <a:r>
              <a:rPr lang="en-US" sz="1800" b="1" dirty="0" smtClean="0"/>
              <a:t>      </a:t>
            </a:r>
            <a:r>
              <a:rPr lang="en-US" sz="1800" b="1" dirty="0"/>
              <a:t>$4.33     </a:t>
            </a:r>
            <a:r>
              <a:rPr lang="en-US" sz="1800" b="1" dirty="0" smtClean="0"/>
              <a:t>  $13.00	Free</a:t>
            </a:r>
            <a:endParaRPr lang="en-US" sz="1400" b="1" dirty="0"/>
          </a:p>
          <a:p>
            <a:pPr marL="0" indent="0">
              <a:buNone/>
            </a:pPr>
            <a:endParaRPr lang="en-US" dirty="0" smtClean="0"/>
          </a:p>
          <a:p>
            <a:pPr marL="0" indent="0" algn="ctr">
              <a:buNone/>
            </a:pPr>
            <a:endParaRPr lang="en-US" dirty="0"/>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129</a:t>
            </a:fld>
            <a:endParaRPr lang="en-US" dirty="0"/>
          </a:p>
        </p:txBody>
      </p:sp>
    </p:spTree>
    <p:extLst>
      <p:ext uri="{BB962C8B-B14F-4D97-AF65-F5344CB8AC3E}">
        <p14:creationId xmlns:p14="http://schemas.microsoft.com/office/powerpoint/2010/main" val="1389464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97233" y="400261"/>
            <a:ext cx="7696200" cy="1200329"/>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accent1">
                    <a:lumMod val="50000"/>
                  </a:schemeClr>
                </a:solidFill>
                <a:latin typeface="+mn-lt"/>
              </a:rPr>
              <a:t>Amount of Creditable </a:t>
            </a:r>
            <a:r>
              <a:rPr lang="en-US" sz="3600" b="1" dirty="0" smtClean="0">
                <a:solidFill>
                  <a:schemeClr val="accent1">
                    <a:lumMod val="50000"/>
                  </a:schemeClr>
                </a:solidFill>
                <a:latin typeface="+mn-lt"/>
              </a:rPr>
              <a:t>Service: </a:t>
            </a:r>
          </a:p>
          <a:p>
            <a:pPr algn="ctr" eaLnBrk="0" hangingPunct="0"/>
            <a:r>
              <a:rPr lang="en-US" sz="3600" b="1" dirty="0">
                <a:solidFill>
                  <a:schemeClr val="accent1">
                    <a:lumMod val="50000"/>
                  </a:schemeClr>
                </a:solidFill>
              </a:rPr>
              <a:t>LWOP </a:t>
            </a:r>
            <a:r>
              <a:rPr lang="en-US" sz="3600" dirty="0" smtClean="0">
                <a:solidFill>
                  <a:schemeClr val="accent1">
                    <a:lumMod val="50000"/>
                  </a:schemeClr>
                </a:solidFill>
                <a:latin typeface="+mn-lt"/>
              </a:rPr>
              <a:t>may reduce service credit</a:t>
            </a:r>
            <a:endParaRPr lang="en-US" sz="3600" dirty="0">
              <a:solidFill>
                <a:schemeClr val="accent1">
                  <a:lumMod val="50000"/>
                </a:schemeClr>
              </a:solidFill>
              <a:latin typeface="+mn-lt"/>
            </a:endParaRPr>
          </a:p>
        </p:txBody>
      </p:sp>
      <p:sp>
        <p:nvSpPr>
          <p:cNvPr id="20483" name="Rectangle 3"/>
          <p:cNvSpPr>
            <a:spLocks noChangeArrowheads="1"/>
          </p:cNvSpPr>
          <p:nvPr/>
        </p:nvSpPr>
        <p:spPr bwMode="auto">
          <a:xfrm>
            <a:off x="827327" y="1398602"/>
            <a:ext cx="8069537" cy="1077218"/>
          </a:xfrm>
          <a:prstGeom prst="rect">
            <a:avLst/>
          </a:prstGeom>
          <a:noFill/>
          <a:ln w="12700">
            <a:noFill/>
            <a:miter lim="800000"/>
            <a:headEnd type="none" w="sm" len="sm"/>
            <a:tailEnd type="none" w="sm" len="sm"/>
          </a:ln>
        </p:spPr>
        <p:txBody>
          <a:bodyPr wrap="square">
            <a:spAutoFit/>
          </a:bodyPr>
          <a:lstStyle/>
          <a:p>
            <a:pPr algn="ctr" eaLnBrk="0" hangingPunct="0"/>
            <a:endParaRPr lang="en-US" sz="3200" b="1" dirty="0" smtClean="0">
              <a:solidFill>
                <a:schemeClr val="accent1">
                  <a:lumMod val="50000"/>
                </a:schemeClr>
              </a:solidFill>
            </a:endParaRPr>
          </a:p>
          <a:p>
            <a:pPr algn="ctr" eaLnBrk="0" hangingPunct="0"/>
            <a:r>
              <a:rPr lang="en-US" sz="3200" b="1" dirty="0" smtClean="0">
                <a:solidFill>
                  <a:schemeClr val="accent1">
                    <a:lumMod val="50000"/>
                  </a:schemeClr>
                </a:solidFill>
              </a:rPr>
              <a:t>	</a:t>
            </a:r>
            <a:endParaRPr lang="en-US" sz="3200" b="1" dirty="0">
              <a:solidFill>
                <a:schemeClr val="accent1">
                  <a:lumMod val="50000"/>
                </a:schemeClr>
              </a:solidFill>
            </a:endParaRPr>
          </a:p>
        </p:txBody>
      </p:sp>
      <p:sp>
        <p:nvSpPr>
          <p:cNvPr id="20484" name="Rectangle 4"/>
          <p:cNvSpPr>
            <a:spLocks noChangeArrowheads="1"/>
          </p:cNvSpPr>
          <p:nvPr/>
        </p:nvSpPr>
        <p:spPr bwMode="auto">
          <a:xfrm>
            <a:off x="898344" y="1461352"/>
            <a:ext cx="7569734" cy="5109091"/>
          </a:xfrm>
          <a:prstGeom prst="rect">
            <a:avLst/>
          </a:prstGeom>
          <a:noFill/>
          <a:ln w="12700">
            <a:noFill/>
            <a:miter lim="800000"/>
            <a:headEnd type="none" w="sm" len="sm"/>
            <a:tailEnd type="none" w="sm" len="sm"/>
          </a:ln>
        </p:spPr>
        <p:txBody>
          <a:bodyPr wrap="square">
            <a:spAutoFit/>
          </a:bodyPr>
          <a:lstStyle/>
          <a:p>
            <a:pPr algn="ctr" eaLnBrk="0" hangingPunct="0"/>
            <a:endParaRPr lang="en-US" sz="1400" b="1" dirty="0" smtClean="0">
              <a:solidFill>
                <a:schemeClr val="accent1">
                  <a:lumMod val="50000"/>
                </a:schemeClr>
              </a:solidFill>
            </a:endParaRPr>
          </a:p>
          <a:p>
            <a:pPr eaLnBrk="0" hangingPunct="0"/>
            <a:r>
              <a:rPr lang="en-US" sz="2600" b="1" dirty="0">
                <a:solidFill>
                  <a:schemeClr val="accent1">
                    <a:lumMod val="50000"/>
                  </a:schemeClr>
                </a:solidFill>
              </a:rPr>
              <a:t>C</a:t>
            </a:r>
            <a:r>
              <a:rPr lang="en-US" sz="2600" b="1" dirty="0" smtClean="0">
                <a:solidFill>
                  <a:schemeClr val="accent1">
                    <a:lumMod val="50000"/>
                  </a:schemeClr>
                </a:solidFill>
              </a:rPr>
              <a:t>umulative LWOP </a:t>
            </a:r>
            <a:r>
              <a:rPr lang="en-US" sz="2600" b="1" i="1" u="sng" dirty="0" smtClean="0">
                <a:solidFill>
                  <a:schemeClr val="accent1">
                    <a:lumMod val="50000"/>
                  </a:schemeClr>
                </a:solidFill>
              </a:rPr>
              <a:t>in excess of 6 months in a calendar year</a:t>
            </a:r>
            <a:r>
              <a:rPr lang="en-US" sz="2600" b="1" i="1" dirty="0" smtClean="0">
                <a:solidFill>
                  <a:schemeClr val="accent1">
                    <a:lumMod val="50000"/>
                  </a:schemeClr>
                </a:solidFill>
              </a:rPr>
              <a:t> </a:t>
            </a:r>
            <a:r>
              <a:rPr lang="en-US" sz="2600" b="1" dirty="0" smtClean="0">
                <a:solidFill>
                  <a:schemeClr val="accent1">
                    <a:lumMod val="50000"/>
                  </a:schemeClr>
                </a:solidFill>
              </a:rPr>
              <a:t>is not credited for eligibility or computation purposes.</a:t>
            </a:r>
          </a:p>
          <a:p>
            <a:pPr eaLnBrk="0" hangingPunct="0"/>
            <a:r>
              <a:rPr lang="en-US" sz="2600" dirty="0" smtClean="0">
                <a:solidFill>
                  <a:schemeClr val="accent1">
                    <a:lumMod val="50000"/>
                  </a:schemeClr>
                </a:solidFill>
              </a:rPr>
              <a:t>In other words, the first six months of cumulative leave without pay per calendar year </a:t>
            </a:r>
            <a:r>
              <a:rPr lang="en-US" sz="2600" i="1" dirty="0" smtClean="0">
                <a:solidFill>
                  <a:schemeClr val="accent1">
                    <a:lumMod val="50000"/>
                  </a:schemeClr>
                </a:solidFill>
              </a:rPr>
              <a:t>IS</a:t>
            </a:r>
            <a:r>
              <a:rPr lang="en-US" sz="2600" dirty="0" smtClean="0">
                <a:solidFill>
                  <a:schemeClr val="accent1">
                    <a:lumMod val="50000"/>
                  </a:schemeClr>
                </a:solidFill>
              </a:rPr>
              <a:t> credited.</a:t>
            </a:r>
          </a:p>
          <a:p>
            <a:pPr eaLnBrk="0" hangingPunct="0"/>
            <a:endParaRPr lang="en-US" sz="2600" dirty="0" smtClean="0">
              <a:solidFill>
                <a:schemeClr val="accent1">
                  <a:lumMod val="50000"/>
                </a:schemeClr>
              </a:solidFill>
            </a:endParaRPr>
          </a:p>
          <a:p>
            <a:pPr eaLnBrk="0" hangingPunct="0"/>
            <a:r>
              <a:rPr lang="en-US" sz="2600" dirty="0" smtClean="0">
                <a:solidFill>
                  <a:schemeClr val="accent1">
                    <a:lumMod val="50000"/>
                  </a:schemeClr>
                </a:solidFill>
              </a:rPr>
              <a:t>Exceptions:</a:t>
            </a:r>
            <a:r>
              <a:rPr lang="en-US" sz="2600" dirty="0">
                <a:solidFill>
                  <a:schemeClr val="accent1">
                    <a:lumMod val="50000"/>
                  </a:schemeClr>
                </a:solidFill>
              </a:rPr>
              <a:t> </a:t>
            </a:r>
            <a:r>
              <a:rPr lang="en-US" sz="2600" dirty="0" smtClean="0">
                <a:solidFill>
                  <a:schemeClr val="accent1">
                    <a:lumMod val="50000"/>
                  </a:schemeClr>
                </a:solidFill>
              </a:rPr>
              <a:t> All Leave Without Pay is credited if the LWOP was due to an on-the-job injury and wage loss compensation was paid by </a:t>
            </a:r>
            <a:r>
              <a:rPr lang="en-US" sz="2600" dirty="0">
                <a:solidFill>
                  <a:schemeClr val="accent1">
                    <a:lumMod val="50000"/>
                  </a:schemeClr>
                </a:solidFill>
              </a:rPr>
              <a:t>OWCP, or LWOP is due to full-time union official employment and union pays employer </a:t>
            </a:r>
            <a:r>
              <a:rPr lang="en-US" sz="2600" dirty="0" smtClean="0">
                <a:solidFill>
                  <a:schemeClr val="accent1">
                    <a:lumMod val="50000"/>
                  </a:schemeClr>
                </a:solidFill>
              </a:rPr>
              <a:t>contributions, or LWOP is due to military furlough</a:t>
            </a:r>
            <a:endParaRPr lang="en-US" sz="2600" dirty="0">
              <a:solidFill>
                <a:schemeClr val="accent1">
                  <a:lumMod val="50000"/>
                </a:schemeClr>
              </a:solidFill>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13</a:t>
            </a:fld>
            <a:endParaRPr lang="en-US" dirty="0"/>
          </a:p>
        </p:txBody>
      </p:sp>
    </p:spTree>
    <p:extLst>
      <p:ext uri="{BB962C8B-B14F-4D97-AF65-F5344CB8AC3E}">
        <p14:creationId xmlns:p14="http://schemas.microsoft.com/office/powerpoint/2010/main" val="158655036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93297" y="267418"/>
            <a:ext cx="8583283" cy="5874590"/>
          </a:xfrm>
        </p:spPr>
        <p:txBody>
          <a:bodyPr>
            <a:normAutofit/>
          </a:bodyPr>
          <a:lstStyle/>
          <a:p>
            <a:pPr marL="0" indent="0" algn="ctr">
              <a:buNone/>
            </a:pPr>
            <a:r>
              <a:rPr lang="en-US" sz="3800" b="1" dirty="0" smtClean="0"/>
              <a:t>Monthly cost for continuing Option B Additional FEGLI</a:t>
            </a:r>
          </a:p>
          <a:p>
            <a:pPr marL="0" indent="0" algn="ctr">
              <a:buNone/>
            </a:pPr>
            <a:r>
              <a:rPr lang="en-US" sz="3800" b="1" dirty="0" smtClean="0"/>
              <a:t>Per $1000 of coverage</a:t>
            </a:r>
          </a:p>
          <a:p>
            <a:pPr marL="0" indent="0">
              <a:buNone/>
            </a:pPr>
            <a:endParaRPr lang="en-US" dirty="0" smtClean="0"/>
          </a:p>
          <a:p>
            <a:pPr marL="0" indent="0">
              <a:buNone/>
            </a:pPr>
            <a:endParaRPr lang="en-US" dirty="0"/>
          </a:p>
          <a:p>
            <a:pPr marL="0" indent="0">
              <a:buNone/>
            </a:pPr>
            <a:r>
              <a:rPr lang="en-US" sz="2000" b="1" dirty="0"/>
              <a:t>Age    </a:t>
            </a:r>
            <a:r>
              <a:rPr lang="en-US" sz="2000" b="1" dirty="0" smtClean="0"/>
              <a:t>   &lt;35          35–39         40–44        45–49        50–54       	 55–59         60–64     </a:t>
            </a:r>
            <a:endParaRPr lang="en-US" sz="2000" b="1" dirty="0"/>
          </a:p>
          <a:p>
            <a:pPr marL="0" indent="0">
              <a:buNone/>
            </a:pPr>
            <a:r>
              <a:rPr lang="en-US" sz="2000" b="1" dirty="0"/>
              <a:t>Rate  </a:t>
            </a:r>
            <a:r>
              <a:rPr lang="en-US" sz="2000" b="1" dirty="0" smtClean="0"/>
              <a:t>	  $0.043    $0.065        $0.087       $0.152       $0.238       $0.433        $0.953   </a:t>
            </a:r>
          </a:p>
          <a:p>
            <a:pPr marL="0" indent="0">
              <a:buNone/>
            </a:pPr>
            <a:r>
              <a:rPr lang="en-US" sz="2000" b="1" dirty="0" smtClean="0"/>
              <a:t>  </a:t>
            </a:r>
            <a:endParaRPr lang="en-US" sz="2000" b="1" dirty="0"/>
          </a:p>
          <a:p>
            <a:pPr marL="0" indent="0">
              <a:buNone/>
            </a:pPr>
            <a:r>
              <a:rPr lang="en-US" sz="2000" b="1" dirty="0" smtClean="0"/>
              <a:t>If full reduction is elected, the cost is free from age 65 and after.</a:t>
            </a:r>
          </a:p>
          <a:p>
            <a:pPr marL="0" indent="0">
              <a:buNone/>
            </a:pPr>
            <a:endParaRPr lang="en-US" sz="2000" b="1" dirty="0" smtClean="0"/>
          </a:p>
          <a:p>
            <a:pPr marL="0" indent="0">
              <a:buNone/>
            </a:pPr>
            <a:r>
              <a:rPr lang="en-US" sz="2000" b="1" dirty="0" smtClean="0"/>
              <a:t>If no reduction is elected, the cost continues to increase with age:</a:t>
            </a:r>
          </a:p>
          <a:p>
            <a:pPr marL="0" indent="0">
              <a:buNone/>
            </a:pPr>
            <a:r>
              <a:rPr lang="en-US" sz="2000" b="1" dirty="0" smtClean="0"/>
              <a:t>Age</a:t>
            </a:r>
            <a:r>
              <a:rPr lang="en-US" sz="2000" b="1" dirty="0"/>
              <a:t>	</a:t>
            </a:r>
            <a:r>
              <a:rPr lang="en-US" sz="2000" b="1" dirty="0" smtClean="0"/>
              <a:t>65–69</a:t>
            </a:r>
            <a:r>
              <a:rPr lang="en-US" sz="2000" b="1" dirty="0"/>
              <a:t>	</a:t>
            </a:r>
            <a:r>
              <a:rPr lang="en-US" sz="2000" b="1" dirty="0" smtClean="0"/>
              <a:t>  	70–74     	75–79    	80 </a:t>
            </a:r>
            <a:r>
              <a:rPr lang="en-US" sz="2000" b="1" dirty="0"/>
              <a:t>and over</a:t>
            </a:r>
          </a:p>
          <a:p>
            <a:pPr marL="0" indent="0">
              <a:buNone/>
            </a:pPr>
            <a:r>
              <a:rPr lang="en-US" sz="2000" b="1" dirty="0"/>
              <a:t>Rate	 </a:t>
            </a:r>
            <a:r>
              <a:rPr lang="en-US" sz="2000" b="1" dirty="0" smtClean="0"/>
              <a:t>$1.17</a:t>
            </a:r>
            <a:r>
              <a:rPr lang="en-US" sz="2000" b="1" dirty="0"/>
              <a:t>	</a:t>
            </a:r>
            <a:r>
              <a:rPr lang="en-US" sz="2000" b="1" dirty="0" smtClean="0"/>
              <a:t>  	$2.08</a:t>
            </a:r>
            <a:r>
              <a:rPr lang="en-US" sz="2000" b="1" dirty="0"/>
              <a:t>	</a:t>
            </a:r>
            <a:r>
              <a:rPr lang="en-US" sz="2000" b="1" dirty="0" smtClean="0"/>
              <a:t>  	 $3.90          	$5.72</a:t>
            </a:r>
            <a:endParaRPr lang="en-US" sz="2000" b="1" dirty="0"/>
          </a:p>
          <a:p>
            <a:pPr marL="0" indent="0">
              <a:buNone/>
            </a:pPr>
            <a:endParaRPr lang="en-US"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130</a:t>
            </a:fld>
            <a:endParaRPr lang="en-US" dirty="0"/>
          </a:p>
        </p:txBody>
      </p:sp>
    </p:spTree>
    <p:extLst>
      <p:ext uri="{BB962C8B-B14F-4D97-AF65-F5344CB8AC3E}">
        <p14:creationId xmlns:p14="http://schemas.microsoft.com/office/powerpoint/2010/main" val="182686978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79562" y="258793"/>
            <a:ext cx="8540151" cy="6324600"/>
          </a:xfrm>
        </p:spPr>
        <p:txBody>
          <a:bodyPr>
            <a:normAutofit/>
          </a:bodyPr>
          <a:lstStyle/>
          <a:p>
            <a:pPr marL="0" indent="0" algn="ctr">
              <a:buNone/>
            </a:pPr>
            <a:r>
              <a:rPr lang="en-US" sz="3200" b="1" smtClean="0"/>
              <a:t>Monthly cost for continuing Option C Family FEGLI, per multiple</a:t>
            </a:r>
          </a:p>
          <a:p>
            <a:pPr marL="0" indent="0" algn="ctr">
              <a:buNone/>
            </a:pPr>
            <a:r>
              <a:rPr lang="en-US" sz="3200" b="1" smtClean="0"/>
              <a:t>1 multiple = $5,000 for a spouse</a:t>
            </a:r>
          </a:p>
          <a:p>
            <a:pPr marL="0" indent="0" algn="ctr">
              <a:buNone/>
            </a:pPr>
            <a:r>
              <a:rPr lang="en-US" sz="3200" b="1" smtClean="0"/>
              <a:t>1 multiple = $2,500 for each eligible dependent child</a:t>
            </a:r>
            <a:endParaRPr lang="en-US" smtClean="0"/>
          </a:p>
          <a:p>
            <a:pPr marL="0" indent="0">
              <a:buNone/>
            </a:pPr>
            <a:endParaRPr lang="en-US" smtClean="0"/>
          </a:p>
          <a:p>
            <a:pPr marL="0" indent="0">
              <a:buNone/>
            </a:pPr>
            <a:r>
              <a:rPr lang="en-US" sz="2000" b="1" smtClean="0"/>
              <a:t>Age     &lt;35         35 – 39       40 – 44       45 – 49       50 – 54       55 – 59       60 – 64 </a:t>
            </a:r>
          </a:p>
          <a:p>
            <a:pPr marL="0" indent="0">
              <a:buNone/>
            </a:pPr>
            <a:r>
              <a:rPr lang="en-US" sz="2000" b="1" smtClean="0"/>
              <a:t>Rate    $0.48     $0.59           $0.89           $1.28          $1.99          $3.21          $5.85   </a:t>
            </a:r>
            <a:endParaRPr lang="en-US" sz="1600" b="1" smtClean="0"/>
          </a:p>
          <a:p>
            <a:pPr marL="0" indent="0">
              <a:buNone/>
            </a:pPr>
            <a:endParaRPr lang="en-US" sz="2000" b="1" smtClean="0"/>
          </a:p>
          <a:p>
            <a:pPr marL="0" indent="0">
              <a:buNone/>
            </a:pPr>
            <a:r>
              <a:rPr lang="en-US" sz="2000" b="1" smtClean="0"/>
              <a:t>If full reduction is elected, the cost is free after age 65.</a:t>
            </a:r>
          </a:p>
          <a:p>
            <a:pPr marL="0" indent="0">
              <a:buNone/>
            </a:pPr>
            <a:endParaRPr lang="en-US" sz="2000" b="1" smtClean="0"/>
          </a:p>
          <a:p>
            <a:pPr marL="0" indent="0">
              <a:buNone/>
            </a:pPr>
            <a:r>
              <a:rPr lang="en-US" sz="2000" b="1" smtClean="0"/>
              <a:t>If no reduction is elected, the cost continues to increase with age:</a:t>
            </a:r>
          </a:p>
          <a:p>
            <a:pPr marL="0" indent="0">
              <a:buNone/>
            </a:pPr>
            <a:r>
              <a:rPr lang="en-US" sz="2000" b="1" smtClean="0"/>
              <a:t>Age	  65 – 69	  70 – 74     	75 – 79     	80 and over</a:t>
            </a:r>
          </a:p>
          <a:p>
            <a:pPr marL="0" indent="0">
              <a:buNone/>
            </a:pPr>
            <a:r>
              <a:rPr lang="en-US" sz="2000" b="1" smtClean="0"/>
              <a:t>Rate	  $6.80	  $8.30	$11.40       	$15.60</a:t>
            </a:r>
          </a:p>
          <a:p>
            <a:pPr marL="0" indent="0">
              <a:buNone/>
            </a:pPr>
            <a:endParaRPr lang="en-US" smtClean="0"/>
          </a:p>
          <a:p>
            <a:pPr marL="0" indent="0" algn="ctr">
              <a:buNone/>
            </a:pPr>
            <a:endParaRPr lang="en-US" smtClean="0"/>
          </a:p>
          <a:p>
            <a:pPr marL="0" indent="0">
              <a:buNone/>
            </a:pPr>
            <a:endParaRPr lang="en-US" dirty="0"/>
          </a:p>
        </p:txBody>
      </p:sp>
      <p:sp>
        <p:nvSpPr>
          <p:cNvPr id="5" name="Slide Number Placeholder 4"/>
          <p:cNvSpPr>
            <a:spLocks noGrp="1"/>
          </p:cNvSpPr>
          <p:nvPr>
            <p:ph type="sldNum" sz="quarter" idx="12"/>
          </p:nvPr>
        </p:nvSpPr>
        <p:spPr/>
        <p:txBody>
          <a:bodyPr/>
          <a:lstStyle/>
          <a:p>
            <a:pPr>
              <a:defRPr/>
            </a:pPr>
            <a:fld id="{AB8A7E8B-98FB-4D3F-ABA6-8B31D0FDF1A9}" type="slidenum">
              <a:rPr lang="en-US" smtClean="0"/>
              <a:pPr>
                <a:defRPr/>
              </a:pPr>
              <a:t>131</a:t>
            </a:fld>
            <a:endParaRPr lang="en-US" dirty="0"/>
          </a:p>
        </p:txBody>
      </p:sp>
    </p:spTree>
    <p:extLst>
      <p:ext uri="{BB962C8B-B14F-4D97-AF65-F5344CB8AC3E}">
        <p14:creationId xmlns:p14="http://schemas.microsoft.com/office/powerpoint/2010/main" val="387154267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980303" y="362784"/>
            <a:ext cx="7175156" cy="923330"/>
          </a:xfrm>
          <a:prstGeom prst="rect">
            <a:avLst/>
          </a:prstGeom>
          <a:noFill/>
          <a:ln w="12700">
            <a:noFill/>
            <a:miter lim="800000"/>
            <a:headEnd type="none" w="sm" len="sm"/>
            <a:tailEnd type="none" w="sm" len="sm"/>
          </a:ln>
        </p:spPr>
        <p:txBody>
          <a:bodyPr wrap="square">
            <a:spAutoFit/>
          </a:bodyPr>
          <a:lstStyle/>
          <a:p>
            <a:pPr algn="ctr" eaLnBrk="0" hangingPunct="0"/>
            <a:r>
              <a:rPr lang="en-US" sz="5400" b="1" dirty="0" smtClean="0">
                <a:solidFill>
                  <a:schemeClr val="accent1">
                    <a:lumMod val="50000"/>
                  </a:schemeClr>
                </a:solidFill>
                <a:latin typeface="+mn-lt"/>
              </a:rPr>
              <a:t>Questions about FEGLI?</a:t>
            </a:r>
            <a:endParaRPr lang="en-US" sz="5400" b="1" dirty="0">
              <a:solidFill>
                <a:schemeClr val="accent1">
                  <a:lumMod val="50000"/>
                </a:schemeClr>
              </a:solidFill>
              <a:latin typeface="+mn-lt"/>
            </a:endParaRPr>
          </a:p>
        </p:txBody>
      </p:sp>
      <p:pic>
        <p:nvPicPr>
          <p:cNvPr id="2" name="Picture 1"/>
          <p:cNvPicPr>
            <a:picLocks noChangeAspect="1"/>
          </p:cNvPicPr>
          <p:nvPr/>
        </p:nvPicPr>
        <p:blipFill>
          <a:blip r:embed="rId3"/>
          <a:stretch>
            <a:fillRect/>
          </a:stretch>
        </p:blipFill>
        <p:spPr>
          <a:xfrm>
            <a:off x="691979" y="1642633"/>
            <a:ext cx="6911546" cy="4499963"/>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132</a:t>
            </a:fld>
            <a:endParaRPr lang="en-US" dirty="0"/>
          </a:p>
        </p:txBody>
      </p:sp>
    </p:spTree>
    <p:extLst>
      <p:ext uri="{BB962C8B-B14F-4D97-AF65-F5344CB8AC3E}">
        <p14:creationId xmlns:p14="http://schemas.microsoft.com/office/powerpoint/2010/main" val="281173871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0616" y="1704973"/>
            <a:ext cx="8863913" cy="4822825"/>
          </a:xfrm>
        </p:spPr>
        <p:txBody>
          <a:bodyPr>
            <a:normAutofit/>
          </a:bodyPr>
          <a:lstStyle/>
          <a:p>
            <a:pPr marL="0" indent="0">
              <a:buNone/>
              <a:defRPr/>
            </a:pPr>
            <a:r>
              <a:rPr lang="en-US" sz="2800" b="1" dirty="0" smtClean="0"/>
              <a:t>The Thrift Savings Plan is administered by the Federal Retirement Thrift Investment Board (FRTIB). The Board is required by law to manage the TSP solely in the interest of TSP participants and their beneficiaries.</a:t>
            </a:r>
          </a:p>
          <a:p>
            <a:pPr marL="0" indent="0">
              <a:buNone/>
              <a:defRPr/>
            </a:pPr>
            <a:endParaRPr lang="en-US" sz="2800" b="1" dirty="0"/>
          </a:p>
          <a:p>
            <a:pPr marL="0" indent="0">
              <a:buNone/>
              <a:defRPr/>
            </a:pPr>
            <a:r>
              <a:rPr lang="en-US" sz="2800" b="1" dirty="0" smtClean="0"/>
              <a:t>An Employee Thrift Advisory Council (ETAC) provides advice to the Board on investment policies and administration of the TSP. The NALC Chief of Staff to President Rolando, Jim Sauber, serves on the ETAC as vice chairman.</a:t>
            </a:r>
          </a:p>
          <a:p>
            <a:pPr marL="0" indent="0">
              <a:buNone/>
              <a:defRPr/>
            </a:pPr>
            <a:endParaRPr lang="en-US" sz="2000" b="1" dirty="0"/>
          </a:p>
          <a:p>
            <a:pPr marL="0" indent="0">
              <a:buNone/>
              <a:defRPr/>
            </a:pPr>
            <a:endParaRPr lang="en-US" sz="2000" b="1" dirty="0" smtClean="0"/>
          </a:p>
          <a:p>
            <a:pPr marL="0" indent="0">
              <a:buNone/>
              <a:defRPr/>
            </a:pPr>
            <a:endParaRPr lang="en-US" sz="2800" b="1" dirty="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830997"/>
          </a:xfrm>
          <a:prstGeom prst="rect">
            <a:avLst/>
          </a:prstGeom>
        </p:spPr>
        <p:txBody>
          <a:bodyPr wrap="square">
            <a:spAutoFit/>
          </a:bodyPr>
          <a:lstStyle/>
          <a:p>
            <a:pPr algn="ctr"/>
            <a:r>
              <a:rPr lang="en-US" sz="4800" b="1" dirty="0" smtClean="0">
                <a:solidFill>
                  <a:schemeClr val="accent1">
                    <a:lumMod val="50000"/>
                  </a:schemeClr>
                </a:solidFill>
                <a:latin typeface="+mn-lt"/>
              </a:rPr>
              <a:t>Thrift Savings Plan</a:t>
            </a: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133</a:t>
            </a:fld>
            <a:endParaRPr lang="en-US" dirty="0"/>
          </a:p>
        </p:txBody>
      </p:sp>
    </p:spTree>
    <p:extLst>
      <p:ext uri="{BB962C8B-B14F-4D97-AF65-F5344CB8AC3E}">
        <p14:creationId xmlns:p14="http://schemas.microsoft.com/office/powerpoint/2010/main" val="2392951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4141" y="1416909"/>
            <a:ext cx="8939229" cy="5110890"/>
          </a:xfrm>
        </p:spPr>
        <p:txBody>
          <a:bodyPr>
            <a:normAutofit/>
          </a:bodyPr>
          <a:lstStyle/>
          <a:p>
            <a:pPr marL="0" indent="0">
              <a:buNone/>
              <a:defRPr/>
            </a:pPr>
            <a:r>
              <a:rPr lang="en-US" sz="3200" b="1" dirty="0"/>
              <a:t>a</a:t>
            </a:r>
            <a:r>
              <a:rPr lang="en-US" sz="3200" b="1" dirty="0" smtClean="0"/>
              <a:t>dds flexible withdrawal options and more choices</a:t>
            </a:r>
            <a:endParaRPr lang="en-US" sz="2400" b="1" dirty="0"/>
          </a:p>
          <a:p>
            <a:r>
              <a:rPr lang="en-US" sz="3200" dirty="0"/>
              <a:t>This means you’ll be able to enjoy </a:t>
            </a:r>
            <a:r>
              <a:rPr lang="en-US" sz="3200" dirty="0" smtClean="0"/>
              <a:t>TSP’s </a:t>
            </a:r>
            <a:r>
              <a:rPr lang="en-US" sz="3200" dirty="0"/>
              <a:t>low fees through retirement and adjust the way you access your savings as your needs change over time</a:t>
            </a:r>
            <a:r>
              <a:rPr lang="en-US" sz="3200" dirty="0" smtClean="0"/>
              <a:t>.</a:t>
            </a:r>
          </a:p>
          <a:p>
            <a:endParaRPr lang="en-US" sz="3200" dirty="0"/>
          </a:p>
          <a:p>
            <a:r>
              <a:rPr lang="en-US" sz="3200" dirty="0"/>
              <a:t>With flexible withdrawal options and a choice among single partial withdrawals, installment payments, and life annuity purchases, you have endless ways to use your TSP account to meet your retirement goals</a:t>
            </a:r>
            <a:r>
              <a:rPr lang="en-US" sz="3200" dirty="0" smtClean="0"/>
              <a:t>.</a:t>
            </a:r>
            <a:endParaRPr lang="en-US" sz="4000" b="1" dirty="0"/>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1200329"/>
          </a:xfrm>
          <a:prstGeom prst="rect">
            <a:avLst/>
          </a:prstGeom>
        </p:spPr>
        <p:txBody>
          <a:bodyPr wrap="square">
            <a:spAutoFit/>
          </a:bodyPr>
          <a:lstStyle/>
          <a:p>
            <a:pPr algn="ctr"/>
            <a:r>
              <a:rPr lang="en-US" sz="3600" b="1" dirty="0" smtClean="0">
                <a:solidFill>
                  <a:schemeClr val="accent1">
                    <a:lumMod val="50000"/>
                  </a:schemeClr>
                </a:solidFill>
                <a:latin typeface="+mn-lt"/>
              </a:rPr>
              <a:t>TSP Modernization Act of 2017, </a:t>
            </a:r>
          </a:p>
          <a:p>
            <a:pPr algn="ctr"/>
            <a:r>
              <a:rPr lang="en-US" sz="3600" b="1" dirty="0" smtClean="0">
                <a:solidFill>
                  <a:schemeClr val="accent1">
                    <a:lumMod val="50000"/>
                  </a:schemeClr>
                </a:solidFill>
                <a:latin typeface="+mn-lt"/>
              </a:rPr>
              <a:t>In </a:t>
            </a:r>
            <a:r>
              <a:rPr lang="en-US" sz="3600" b="1" dirty="0">
                <a:solidFill>
                  <a:schemeClr val="accent1">
                    <a:lumMod val="50000"/>
                  </a:schemeClr>
                </a:solidFill>
                <a:latin typeface="+mn-lt"/>
              </a:rPr>
              <a:t>E</a:t>
            </a:r>
            <a:r>
              <a:rPr lang="en-US" sz="3600" b="1" dirty="0" smtClean="0">
                <a:solidFill>
                  <a:schemeClr val="accent1">
                    <a:lumMod val="50000"/>
                  </a:schemeClr>
                </a:solidFill>
                <a:latin typeface="+mn-lt"/>
              </a:rPr>
              <a:t>ffect Since 9/15/2019</a:t>
            </a: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134</a:t>
            </a:fld>
            <a:endParaRPr lang="en-US" dirty="0"/>
          </a:p>
        </p:txBody>
      </p:sp>
    </p:spTree>
    <p:extLst>
      <p:ext uri="{BB962C8B-B14F-4D97-AF65-F5344CB8AC3E}">
        <p14:creationId xmlns:p14="http://schemas.microsoft.com/office/powerpoint/2010/main" val="28203474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8280" y="1311473"/>
            <a:ext cx="8995719" cy="5546527"/>
          </a:xfrm>
        </p:spPr>
        <p:txBody>
          <a:bodyPr>
            <a:normAutofit fontScale="85000" lnSpcReduction="20000"/>
          </a:bodyPr>
          <a:lstStyle/>
          <a:p>
            <a:pPr marL="0" indent="0">
              <a:buNone/>
              <a:defRPr/>
            </a:pPr>
            <a:endParaRPr lang="en-US" sz="2000" b="1" dirty="0" smtClean="0"/>
          </a:p>
          <a:p>
            <a:pPr marL="0" indent="0">
              <a:buNone/>
            </a:pPr>
            <a:r>
              <a:rPr lang="en-US" sz="2800" b="1" dirty="0"/>
              <a:t>When you </a:t>
            </a:r>
            <a:r>
              <a:rPr lang="en-US" sz="2800" b="1" dirty="0" smtClean="0"/>
              <a:t>became </a:t>
            </a:r>
            <a:r>
              <a:rPr lang="en-US" sz="2800" b="1" dirty="0"/>
              <a:t>a TSP participant, </a:t>
            </a:r>
            <a:r>
              <a:rPr lang="en-US" sz="2800" b="1" dirty="0" smtClean="0"/>
              <a:t>you received:</a:t>
            </a:r>
          </a:p>
          <a:p>
            <a:pPr marL="0" indent="0">
              <a:buNone/>
            </a:pPr>
            <a:endParaRPr lang="en-US" sz="2600" b="1" dirty="0"/>
          </a:p>
          <a:p>
            <a:r>
              <a:rPr lang="en-US" sz="2800" b="1" dirty="0"/>
              <a:t>A 13-digit TSP account number - the primary means of identifying your account. Once you have logged into your account on the website, you can create a customized </a:t>
            </a:r>
            <a:r>
              <a:rPr lang="en-US" sz="2800" b="1" dirty="0">
                <a:hlinkClick r:id="rId3" tooltip="Glossary term will open in a new window."/>
              </a:rPr>
              <a:t>user ID</a:t>
            </a:r>
            <a:r>
              <a:rPr lang="en-US" sz="2800" b="1" dirty="0"/>
              <a:t> to use instead of your account number for Web transactions</a:t>
            </a:r>
            <a:r>
              <a:rPr lang="en-US" sz="2800" b="1" dirty="0" smtClean="0"/>
              <a:t>;</a:t>
            </a:r>
          </a:p>
          <a:p>
            <a:endParaRPr lang="en-US" sz="2800" b="1" dirty="0"/>
          </a:p>
          <a:p>
            <a:r>
              <a:rPr lang="en-US" sz="2800" b="1" dirty="0"/>
              <a:t>A Web password to access your account on the website; </a:t>
            </a:r>
            <a:r>
              <a:rPr lang="en-US" sz="2800" b="1" dirty="0" smtClean="0"/>
              <a:t>and</a:t>
            </a:r>
          </a:p>
          <a:p>
            <a:endParaRPr lang="en-US" sz="2800" b="1" dirty="0"/>
          </a:p>
          <a:p>
            <a:r>
              <a:rPr lang="en-US" sz="2800" b="1" dirty="0"/>
              <a:t>A 4-digit Personal Identification Number (PIN), which you will use to access your account on the ThriftLine (1-TSP-YOU-FRST</a:t>
            </a:r>
            <a:r>
              <a:rPr lang="en-US" sz="2800" b="1" dirty="0" smtClean="0"/>
              <a:t>).</a:t>
            </a:r>
          </a:p>
          <a:p>
            <a:pPr marL="0" indent="0">
              <a:buNone/>
            </a:pPr>
            <a:endParaRPr lang="en-US" sz="2800" b="1" dirty="0" smtClean="0"/>
          </a:p>
          <a:p>
            <a:pPr marL="0" indent="0">
              <a:buNone/>
            </a:pPr>
            <a:r>
              <a:rPr lang="en-US" sz="2800" b="1" dirty="0" smtClean="0"/>
              <a:t>Use that information to access your own TSP account. To log on, or obtain a new password, go here:</a:t>
            </a:r>
            <a:endParaRPr lang="en-US" sz="2800" b="1" dirty="0"/>
          </a:p>
          <a:p>
            <a:pPr marL="0" indent="0">
              <a:buNone/>
            </a:pPr>
            <a:endParaRPr lang="en-US" sz="2000" b="1" dirty="0"/>
          </a:p>
          <a:p>
            <a:pPr marL="0" indent="0">
              <a:buNone/>
              <a:defRPr/>
            </a:pPr>
            <a:r>
              <a:rPr lang="en-US" sz="2000" b="1" dirty="0" smtClean="0">
                <a:hlinkClick r:id="rId4"/>
              </a:rPr>
              <a:t>https</a:t>
            </a:r>
            <a:r>
              <a:rPr lang="en-US" sz="2000" b="1" dirty="0">
                <a:hlinkClick r:id="rId4"/>
              </a:rPr>
              <a:t>://</a:t>
            </a:r>
            <a:r>
              <a:rPr lang="en-US" sz="2000" b="1" dirty="0" smtClean="0">
                <a:hlinkClick r:id="rId4"/>
              </a:rPr>
              <a:t>www.tsp.gov/tsp/login.html</a:t>
            </a:r>
            <a:endParaRPr lang="en-US" sz="2000" b="1" dirty="0" smtClean="0"/>
          </a:p>
          <a:p>
            <a:pPr marL="0" indent="0">
              <a:buNone/>
              <a:defRPr/>
            </a:pPr>
            <a:endParaRPr lang="en-US" sz="2000" b="1" dirty="0"/>
          </a:p>
          <a:p>
            <a:pPr marL="0" indent="0">
              <a:buNone/>
              <a:defRPr/>
            </a:pPr>
            <a:endParaRPr lang="en-US" sz="2000" b="1" dirty="0" smtClean="0"/>
          </a:p>
          <a:p>
            <a:pPr marL="0" indent="0">
              <a:buNone/>
              <a:defRPr/>
            </a:pPr>
            <a:endParaRPr lang="en-US" sz="2000" b="1" dirty="0"/>
          </a:p>
          <a:p>
            <a:pPr marL="0" indent="0">
              <a:buNone/>
              <a:defRPr/>
            </a:pPr>
            <a:endParaRPr lang="en-US" sz="2000" b="1" dirty="0" smtClean="0"/>
          </a:p>
          <a:p>
            <a:pPr marL="0" indent="0">
              <a:buNone/>
              <a:defRPr/>
            </a:pPr>
            <a:endParaRPr lang="en-US" sz="2800" b="1" dirty="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830997"/>
          </a:xfrm>
          <a:prstGeom prst="rect">
            <a:avLst/>
          </a:prstGeom>
        </p:spPr>
        <p:txBody>
          <a:bodyPr wrap="square">
            <a:spAutoFit/>
          </a:bodyPr>
          <a:lstStyle/>
          <a:p>
            <a:pPr algn="ctr"/>
            <a:r>
              <a:rPr lang="en-US" sz="4800" b="1" dirty="0" smtClean="0">
                <a:solidFill>
                  <a:schemeClr val="accent1">
                    <a:lumMod val="50000"/>
                  </a:schemeClr>
                </a:solidFill>
                <a:latin typeface="+mn-lt"/>
              </a:rPr>
              <a:t>Thrift Savings Plan</a:t>
            </a: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135</a:t>
            </a:fld>
            <a:endParaRPr lang="en-US" dirty="0"/>
          </a:p>
        </p:txBody>
      </p:sp>
    </p:spTree>
    <p:extLst>
      <p:ext uri="{BB962C8B-B14F-4D97-AF65-F5344CB8AC3E}">
        <p14:creationId xmlns:p14="http://schemas.microsoft.com/office/powerpoint/2010/main" val="341301920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350746"/>
            <a:ext cx="8832138" cy="4822825"/>
          </a:xfrm>
        </p:spPr>
        <p:txBody>
          <a:bodyPr>
            <a:normAutofit/>
          </a:bodyPr>
          <a:lstStyle/>
          <a:p>
            <a:pPr marL="0" indent="0">
              <a:buNone/>
              <a:defRPr/>
            </a:pPr>
            <a:r>
              <a:rPr lang="en-US" sz="2800" b="1" dirty="0" smtClean="0"/>
              <a:t>When you retire with a significant TSP balance, a host of financial planners, insurance salesmen, stockbrokers, bankers, hedge-fund operators, and the like are going to be very interested in that balance. They will try and convince you to take your money out of the TSP and invest it with them. </a:t>
            </a:r>
          </a:p>
          <a:p>
            <a:pPr marL="0" indent="0">
              <a:buNone/>
              <a:defRPr/>
            </a:pPr>
            <a:endParaRPr lang="en-US" sz="2800" b="1" dirty="0"/>
          </a:p>
          <a:p>
            <a:pPr marL="0" indent="0">
              <a:buNone/>
              <a:defRPr/>
            </a:pPr>
            <a:r>
              <a:rPr lang="en-US" sz="2800" b="1" dirty="0" smtClean="0"/>
              <a:t>Consider asking them the questions on the next slide.</a:t>
            </a:r>
          </a:p>
          <a:p>
            <a:pPr marL="0" indent="0">
              <a:buNone/>
              <a:defRPr/>
            </a:pPr>
            <a:endParaRPr lang="en-US" sz="2000" b="1" dirty="0"/>
          </a:p>
          <a:p>
            <a:pPr marL="0" indent="0">
              <a:buNone/>
              <a:defRPr/>
            </a:pPr>
            <a:endParaRPr lang="en-US" sz="2000" b="1" dirty="0" smtClean="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769441"/>
          </a:xfrm>
          <a:prstGeom prst="rect">
            <a:avLst/>
          </a:prstGeom>
        </p:spPr>
        <p:txBody>
          <a:bodyPr wrap="square">
            <a:spAutoFit/>
          </a:bodyPr>
          <a:lstStyle/>
          <a:p>
            <a:pPr algn="ctr"/>
            <a:r>
              <a:rPr lang="en-US" sz="4400" b="1" dirty="0" smtClean="0">
                <a:solidFill>
                  <a:schemeClr val="accent1">
                    <a:lumMod val="50000"/>
                  </a:schemeClr>
                </a:solidFill>
                <a:latin typeface="+mn-lt"/>
              </a:rPr>
              <a:t>Thrift Savings Plan</a:t>
            </a:r>
          </a:p>
        </p:txBody>
      </p:sp>
      <p:pic>
        <p:nvPicPr>
          <p:cNvPr id="3" name="Picture 2"/>
          <p:cNvPicPr>
            <a:picLocks noChangeAspect="1"/>
          </p:cNvPicPr>
          <p:nvPr/>
        </p:nvPicPr>
        <p:blipFill>
          <a:blip r:embed="rId3"/>
          <a:stretch>
            <a:fillRect/>
          </a:stretch>
        </p:blipFill>
        <p:spPr>
          <a:xfrm>
            <a:off x="2982098" y="4925256"/>
            <a:ext cx="3311610" cy="1854502"/>
          </a:xfrm>
          <a:prstGeom prst="rect">
            <a:avLst/>
          </a:prstGeom>
        </p:spPr>
      </p:pic>
      <p:sp>
        <p:nvSpPr>
          <p:cNvPr id="5" name="Slide Number Placeholder 4"/>
          <p:cNvSpPr>
            <a:spLocks noGrp="1"/>
          </p:cNvSpPr>
          <p:nvPr>
            <p:ph type="sldNum" sz="quarter" idx="12"/>
          </p:nvPr>
        </p:nvSpPr>
        <p:spPr/>
        <p:txBody>
          <a:bodyPr/>
          <a:lstStyle/>
          <a:p>
            <a:pPr>
              <a:defRPr/>
            </a:pPr>
            <a:fld id="{CBDD7928-7170-4C79-AD39-76FA5D59B8C9}" type="slidenum">
              <a:rPr lang="en-US" smtClean="0"/>
              <a:pPr>
                <a:defRPr/>
              </a:pPr>
              <a:t>136</a:t>
            </a:fld>
            <a:endParaRPr lang="en-US" dirty="0"/>
          </a:p>
        </p:txBody>
      </p:sp>
    </p:spTree>
    <p:extLst>
      <p:ext uri="{BB962C8B-B14F-4D97-AF65-F5344CB8AC3E}">
        <p14:creationId xmlns:p14="http://schemas.microsoft.com/office/powerpoint/2010/main" val="38493116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4346" y="1731145"/>
            <a:ext cx="8919023" cy="4921768"/>
          </a:xfrm>
        </p:spPr>
        <p:txBody>
          <a:bodyPr>
            <a:noAutofit/>
          </a:bodyPr>
          <a:lstStyle/>
          <a:p>
            <a:pPr>
              <a:defRPr/>
            </a:pPr>
            <a:r>
              <a:rPr lang="en-US" sz="2000" b="1" dirty="0" smtClean="0"/>
              <a:t>What is the average net expense I will pay for every $1,000 I invest?</a:t>
            </a:r>
          </a:p>
          <a:p>
            <a:pPr>
              <a:defRPr/>
            </a:pPr>
            <a:endParaRPr lang="en-US" sz="500" b="1" dirty="0" smtClean="0"/>
          </a:p>
          <a:p>
            <a:pPr>
              <a:defRPr/>
            </a:pPr>
            <a:r>
              <a:rPr lang="en-US" sz="2000" b="1" dirty="0" smtClean="0"/>
              <a:t>What additional annual fees, commissions, or charges will I pay for investments?</a:t>
            </a:r>
          </a:p>
          <a:p>
            <a:pPr>
              <a:defRPr/>
            </a:pPr>
            <a:endParaRPr lang="en-US" sz="900" b="1" dirty="0" smtClean="0"/>
          </a:p>
          <a:p>
            <a:pPr>
              <a:defRPr/>
            </a:pPr>
            <a:r>
              <a:rPr lang="en-US" sz="2000" b="1" dirty="0" smtClean="0"/>
              <a:t>What profit do you make if I invest with you?</a:t>
            </a:r>
          </a:p>
          <a:p>
            <a:pPr>
              <a:defRPr/>
            </a:pPr>
            <a:endParaRPr lang="en-US" sz="1000" b="1" dirty="0" smtClean="0"/>
          </a:p>
          <a:p>
            <a:pPr>
              <a:defRPr/>
            </a:pPr>
            <a:r>
              <a:rPr lang="en-US" sz="2000" b="1" dirty="0" smtClean="0"/>
              <a:t>Do you have a responsibility (fiduciary obligation) to put my interests ahead of your own?</a:t>
            </a:r>
          </a:p>
          <a:p>
            <a:pPr>
              <a:defRPr/>
            </a:pPr>
            <a:endParaRPr lang="en-US" sz="1000" b="1" dirty="0" smtClean="0"/>
          </a:p>
          <a:p>
            <a:pPr>
              <a:defRPr/>
            </a:pPr>
            <a:r>
              <a:rPr lang="en-US" sz="2000" b="1" dirty="0" smtClean="0"/>
              <a:t>Will your plan protect my retirement from creditors’ claims?</a:t>
            </a:r>
          </a:p>
          <a:p>
            <a:pPr>
              <a:defRPr/>
            </a:pPr>
            <a:endParaRPr lang="en-US" sz="1000" b="1" dirty="0" smtClean="0"/>
          </a:p>
          <a:p>
            <a:pPr>
              <a:defRPr/>
            </a:pPr>
            <a:r>
              <a:rPr lang="en-US" sz="2000" b="1" dirty="0" smtClean="0"/>
              <a:t>When I retire, can I receive a series of scheduled withdrawals without giving up control of my account?</a:t>
            </a:r>
          </a:p>
          <a:p>
            <a:pPr>
              <a:defRPr/>
            </a:pPr>
            <a:endParaRPr lang="en-US" sz="1000" b="1" dirty="0" smtClean="0"/>
          </a:p>
          <a:p>
            <a:pPr>
              <a:defRPr/>
            </a:pPr>
            <a:r>
              <a:rPr lang="en-US" sz="2000" b="1" dirty="0" smtClean="0"/>
              <a:t>Can I change my investments or take withdrawals without being subject to surrender fees or back-end charges?</a:t>
            </a:r>
          </a:p>
          <a:p>
            <a:pPr marL="0" indent="0">
              <a:buNone/>
              <a:defRPr/>
            </a:pPr>
            <a:r>
              <a:rPr lang="en-US" sz="1400" b="1" dirty="0" smtClean="0"/>
              <a:t> </a:t>
            </a:r>
          </a:p>
          <a:p>
            <a:pPr marL="0" indent="0">
              <a:buNone/>
              <a:defRPr/>
            </a:pPr>
            <a:endParaRPr lang="en-US" sz="1400" b="1" dirty="0" smtClean="0"/>
          </a:p>
          <a:p>
            <a:pPr marL="0" indent="0">
              <a:buNone/>
              <a:defRPr/>
            </a:pPr>
            <a:endParaRPr lang="en-US" sz="2000" b="1" dirty="0"/>
          </a:p>
          <a:p>
            <a:pPr marL="0" indent="0">
              <a:buNone/>
              <a:defRPr/>
            </a:pPr>
            <a:endParaRPr lang="en-US" sz="2000" b="1" dirty="0"/>
          </a:p>
          <a:p>
            <a:pPr marL="0" indent="0">
              <a:buFontTx/>
              <a:buNone/>
              <a:defRPr/>
            </a:pPr>
            <a:endParaRPr lang="en-US" sz="2000" b="1" dirty="0"/>
          </a:p>
          <a:p>
            <a:pPr marL="0" indent="0">
              <a:buFontTx/>
              <a:buNone/>
              <a:defRPr/>
            </a:pPr>
            <a:endParaRPr lang="en-US" sz="2000" b="1" dirty="0"/>
          </a:p>
        </p:txBody>
      </p:sp>
      <p:sp>
        <p:nvSpPr>
          <p:cNvPr id="2" name="Rectangle 1"/>
          <p:cNvSpPr/>
          <p:nvPr/>
        </p:nvSpPr>
        <p:spPr>
          <a:xfrm>
            <a:off x="600891" y="258423"/>
            <a:ext cx="8412479" cy="1077218"/>
          </a:xfrm>
          <a:prstGeom prst="rect">
            <a:avLst/>
          </a:prstGeom>
        </p:spPr>
        <p:txBody>
          <a:bodyPr wrap="square">
            <a:spAutoFit/>
          </a:bodyPr>
          <a:lstStyle/>
          <a:p>
            <a:pPr algn="ctr"/>
            <a:r>
              <a:rPr lang="en-US" sz="4000" b="1" dirty="0" smtClean="0">
                <a:solidFill>
                  <a:schemeClr val="accent1">
                    <a:lumMod val="50000"/>
                  </a:schemeClr>
                </a:solidFill>
                <a:latin typeface="+mn-lt"/>
              </a:rPr>
              <a:t>Questions for financial planners</a:t>
            </a:r>
          </a:p>
          <a:p>
            <a:pPr algn="ctr"/>
            <a:r>
              <a:rPr lang="en-US" sz="2400" b="1" dirty="0">
                <a:solidFill>
                  <a:schemeClr val="accent1">
                    <a:lumMod val="50000"/>
                  </a:schemeClr>
                </a:solidFill>
                <a:latin typeface="+mn-lt"/>
              </a:rPr>
              <a:t>w</a:t>
            </a:r>
            <a:r>
              <a:rPr lang="en-US" sz="2400" b="1" dirty="0" smtClean="0">
                <a:solidFill>
                  <a:schemeClr val="accent1">
                    <a:lumMod val="50000"/>
                  </a:schemeClr>
                </a:solidFill>
                <a:latin typeface="+mn-lt"/>
              </a:rPr>
              <a:t>ho suggest you withdraw your TSP and invest with them</a:t>
            </a: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137</a:t>
            </a:fld>
            <a:endParaRPr lang="en-US" dirty="0"/>
          </a:p>
        </p:txBody>
      </p:sp>
    </p:spTree>
    <p:extLst>
      <p:ext uri="{BB962C8B-B14F-4D97-AF65-F5344CB8AC3E}">
        <p14:creationId xmlns:p14="http://schemas.microsoft.com/office/powerpoint/2010/main" val="42276067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7707" y="1271855"/>
            <a:ext cx="8748584" cy="5267058"/>
          </a:xfrm>
        </p:spPr>
        <p:txBody>
          <a:bodyPr>
            <a:normAutofit/>
          </a:bodyPr>
          <a:lstStyle/>
          <a:p>
            <a:pPr marL="0" indent="0">
              <a:buNone/>
            </a:pPr>
            <a:r>
              <a:rPr lang="en-US" sz="2400" b="1" dirty="0"/>
              <a:t>It costs money to operate any financial investment fund.  A standard way to measure such costs is known as Net Expense Ratio. </a:t>
            </a:r>
          </a:p>
          <a:p>
            <a:pPr marL="0" indent="0">
              <a:buNone/>
            </a:pPr>
            <a:endParaRPr lang="en-US" sz="1100" b="1" dirty="0"/>
          </a:p>
          <a:p>
            <a:pPr marL="0" indent="0">
              <a:buNone/>
            </a:pPr>
            <a:r>
              <a:rPr lang="en-US" sz="2400" b="1" dirty="0"/>
              <a:t>The average net expense ratio for TSP funds in </a:t>
            </a:r>
            <a:r>
              <a:rPr lang="en-US" sz="2400" b="1" dirty="0" smtClean="0"/>
              <a:t>2018* </a:t>
            </a:r>
            <a:r>
              <a:rPr lang="en-US" sz="2400" b="1" dirty="0"/>
              <a:t>was </a:t>
            </a:r>
            <a:r>
              <a:rPr lang="en-US" sz="2400" b="1" u="sng" dirty="0"/>
              <a:t>0.040% </a:t>
            </a:r>
            <a:r>
              <a:rPr lang="en-US" sz="2400" b="1" dirty="0"/>
              <a:t>. That is 4/100 of one percent, or </a:t>
            </a:r>
            <a:r>
              <a:rPr lang="en-US" sz="3000" b="1" i="1" dirty="0"/>
              <a:t>40 cents per $1,000.</a:t>
            </a:r>
          </a:p>
          <a:p>
            <a:pPr marL="0" indent="0">
              <a:buNone/>
            </a:pPr>
            <a:endParaRPr lang="en-US" sz="1000" b="1" dirty="0"/>
          </a:p>
          <a:p>
            <a:pPr marL="0" indent="0">
              <a:buNone/>
            </a:pPr>
            <a:r>
              <a:rPr lang="en-US" sz="2400" b="1" dirty="0"/>
              <a:t>Compare that with the average net expense ratio of for-profit actively managed mutual funds of about </a:t>
            </a:r>
            <a:r>
              <a:rPr lang="en-US" sz="2400" b="1" u="sng" dirty="0"/>
              <a:t>1.5 </a:t>
            </a:r>
            <a:r>
              <a:rPr lang="en-US" sz="2400" b="1" u="sng" dirty="0" smtClean="0"/>
              <a:t>percent</a:t>
            </a:r>
            <a:r>
              <a:rPr lang="en-US" sz="2400" b="1" dirty="0" smtClean="0"/>
              <a:t>, or </a:t>
            </a:r>
            <a:r>
              <a:rPr lang="en-US" sz="3000" b="1" i="1" dirty="0" smtClean="0"/>
              <a:t>$15 per $1,000.</a:t>
            </a:r>
            <a:endParaRPr lang="en-US" sz="3000" b="1" i="1" dirty="0"/>
          </a:p>
          <a:p>
            <a:pPr marL="0" indent="0">
              <a:buNone/>
              <a:defRPr/>
            </a:pPr>
            <a:r>
              <a:rPr lang="en-US" sz="2000" b="1" dirty="0"/>
              <a:t> </a:t>
            </a:r>
          </a:p>
          <a:p>
            <a:pPr marL="0" indent="0">
              <a:buNone/>
            </a:pPr>
            <a:r>
              <a:rPr lang="en-US" sz="2400" b="1" dirty="0" smtClean="0"/>
              <a:t>Thus, on average, a private investment fund would cost $3,000 per year, versus TSP costing $80 per year on an account balance of $200,000</a:t>
            </a:r>
          </a:p>
          <a:p>
            <a:pPr marL="0" indent="0">
              <a:buNone/>
            </a:pPr>
            <a:r>
              <a:rPr lang="en-US" sz="2400" dirty="0" smtClean="0"/>
              <a:t>*most recent information available from tsp.gov as of January 2020</a:t>
            </a:r>
            <a:endParaRPr lang="en-US" sz="2400" dirty="0"/>
          </a:p>
          <a:p>
            <a:pPr marL="0" indent="0">
              <a:buNone/>
            </a:pPr>
            <a:endParaRPr lang="en-US" sz="2000" b="1" dirty="0"/>
          </a:p>
          <a:p>
            <a:pPr marL="0" indent="0">
              <a:buNone/>
              <a:defRPr/>
            </a:pPr>
            <a:endParaRPr lang="en-US" sz="2000" b="1" dirty="0"/>
          </a:p>
          <a:p>
            <a:pPr marL="0" indent="0">
              <a:buNone/>
              <a:defRPr/>
            </a:pPr>
            <a:endParaRPr lang="en-US" sz="2800" b="1" dirty="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830997"/>
          </a:xfrm>
          <a:prstGeom prst="rect">
            <a:avLst/>
          </a:prstGeom>
        </p:spPr>
        <p:txBody>
          <a:bodyPr wrap="square">
            <a:spAutoFit/>
          </a:bodyPr>
          <a:lstStyle/>
          <a:p>
            <a:pPr algn="ctr"/>
            <a:r>
              <a:rPr lang="en-US" sz="4800" b="1" dirty="0" smtClean="0">
                <a:solidFill>
                  <a:schemeClr val="accent1">
                    <a:lumMod val="50000"/>
                  </a:schemeClr>
                </a:solidFill>
                <a:latin typeface="+mn-lt"/>
              </a:rPr>
              <a:t>Thrift Savings Plan</a:t>
            </a: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138</a:t>
            </a:fld>
            <a:endParaRPr lang="en-US" dirty="0"/>
          </a:p>
        </p:txBody>
      </p:sp>
    </p:spTree>
    <p:extLst>
      <p:ext uri="{BB962C8B-B14F-4D97-AF65-F5344CB8AC3E}">
        <p14:creationId xmlns:p14="http://schemas.microsoft.com/office/powerpoint/2010/main" val="24050715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80086" y="1898651"/>
            <a:ext cx="8592065" cy="4822825"/>
          </a:xfrm>
        </p:spPr>
        <p:txBody>
          <a:bodyPr>
            <a:normAutofit/>
          </a:bodyPr>
          <a:lstStyle/>
          <a:p>
            <a:pPr marL="0" indent="0">
              <a:buNone/>
              <a:defRPr/>
            </a:pPr>
            <a:r>
              <a:rPr lang="en-US" sz="2600" b="1" dirty="0" smtClean="0"/>
              <a:t>If </a:t>
            </a:r>
            <a:r>
              <a:rPr lang="en-US" sz="2600" b="1" dirty="0"/>
              <a:t>you receive a TSP withdrawal payment before you reach age 59½, in addition to the regular income tax, you may have to pay an early withdrawal penalty tax equal to 10% of any taxable portion of the payment that is not transferred or rolled over. </a:t>
            </a:r>
            <a:endParaRPr lang="en-US" sz="2600" b="1" dirty="0" smtClean="0"/>
          </a:p>
          <a:p>
            <a:pPr marL="0" indent="0">
              <a:buNone/>
              <a:defRPr/>
            </a:pPr>
            <a:endParaRPr lang="en-US" sz="1000" b="1" dirty="0" smtClean="0"/>
          </a:p>
          <a:p>
            <a:pPr marL="0" indent="0">
              <a:buNone/>
              <a:defRPr/>
            </a:pPr>
            <a:r>
              <a:rPr lang="en-US" sz="2600" b="1" dirty="0" smtClean="0"/>
              <a:t>However</a:t>
            </a:r>
            <a:r>
              <a:rPr lang="en-US" sz="2600" b="1" dirty="0"/>
              <a:t>, if you separate from service during or after the year you reach age 55 </a:t>
            </a:r>
            <a:r>
              <a:rPr lang="en-US" sz="2600" b="1" dirty="0" smtClean="0"/>
              <a:t>…., </a:t>
            </a:r>
            <a:r>
              <a:rPr lang="en-US" sz="2600" b="1" dirty="0"/>
              <a:t>then the 10% early withdrawal penalty tax does not </a:t>
            </a:r>
            <a:r>
              <a:rPr lang="en-US" sz="2600" b="1" dirty="0" smtClean="0"/>
              <a:t>apply.</a:t>
            </a:r>
          </a:p>
          <a:p>
            <a:pPr marL="0" indent="0">
              <a:buNone/>
              <a:defRPr/>
            </a:pPr>
            <a:endParaRPr lang="en-US" sz="2000" b="1" dirty="0"/>
          </a:p>
          <a:p>
            <a:pPr marL="0" indent="0">
              <a:buNone/>
              <a:defRPr/>
            </a:pPr>
            <a:r>
              <a:rPr lang="en-US" sz="2000" b="1" dirty="0" smtClean="0"/>
              <a:t>               </a:t>
            </a:r>
            <a:r>
              <a:rPr lang="en-US" sz="2400" b="1" dirty="0" smtClean="0">
                <a:solidFill>
                  <a:srgbClr val="0070C0"/>
                </a:solidFill>
              </a:rPr>
              <a:t> https</a:t>
            </a:r>
            <a:r>
              <a:rPr lang="en-US" sz="2400" b="1" dirty="0">
                <a:solidFill>
                  <a:srgbClr val="0070C0"/>
                </a:solidFill>
              </a:rPr>
              <a:t>://</a:t>
            </a:r>
            <a:r>
              <a:rPr lang="en-US" sz="2400" b="1" dirty="0" smtClean="0">
                <a:solidFill>
                  <a:srgbClr val="0070C0"/>
                </a:solidFill>
              </a:rPr>
              <a:t>www.tsp.gov/LifeEvents/career/enteringRetirement.html</a:t>
            </a:r>
          </a:p>
          <a:p>
            <a:pPr marL="0" indent="0">
              <a:buNone/>
              <a:defRPr/>
            </a:pPr>
            <a:endParaRPr lang="en-US" sz="2000" b="1" dirty="0"/>
          </a:p>
          <a:p>
            <a:pPr marL="0" indent="0">
              <a:buNone/>
              <a:defRPr/>
            </a:pPr>
            <a:endParaRPr lang="en-US" sz="2000" b="1" dirty="0" smtClean="0"/>
          </a:p>
          <a:p>
            <a:pPr marL="0" indent="0">
              <a:buNone/>
              <a:defRPr/>
            </a:pPr>
            <a:endParaRPr lang="en-US" sz="2800" b="1" dirty="0"/>
          </a:p>
          <a:p>
            <a:pPr marL="0" indent="0">
              <a:buNone/>
              <a:defRPr/>
            </a:pPr>
            <a:endParaRPr lang="en-US" sz="2800" b="1" dirty="0"/>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1754326"/>
          </a:xfrm>
          <a:prstGeom prst="rect">
            <a:avLst/>
          </a:prstGeom>
        </p:spPr>
        <p:txBody>
          <a:bodyPr wrap="square">
            <a:spAutoFit/>
          </a:bodyPr>
          <a:lstStyle/>
          <a:p>
            <a:pPr algn="ctr"/>
            <a:r>
              <a:rPr lang="en-US" sz="4800" b="1" dirty="0" smtClean="0">
                <a:solidFill>
                  <a:schemeClr val="accent1">
                    <a:lumMod val="50000"/>
                  </a:schemeClr>
                </a:solidFill>
                <a:latin typeface="+mn-lt"/>
              </a:rPr>
              <a:t>Thrift Savings Plan</a:t>
            </a:r>
          </a:p>
          <a:p>
            <a:pPr algn="ctr"/>
            <a:r>
              <a:rPr lang="en-US" sz="3200" b="1" dirty="0" smtClean="0">
                <a:solidFill>
                  <a:schemeClr val="accent1">
                    <a:lumMod val="50000"/>
                  </a:schemeClr>
                </a:solidFill>
                <a:latin typeface="+mn-lt"/>
              </a:rPr>
              <a:t>The age 59 ½ early withdrawal pena</a:t>
            </a:r>
            <a:r>
              <a:rPr lang="en-US" sz="3200" b="1" dirty="0" smtClean="0">
                <a:solidFill>
                  <a:schemeClr val="accent1">
                    <a:lumMod val="50000"/>
                  </a:schemeClr>
                </a:solidFill>
              </a:rPr>
              <a:t>lty</a:t>
            </a:r>
          </a:p>
          <a:p>
            <a:pPr algn="ctr"/>
            <a:endParaRPr lang="en-US" sz="2800" dirty="0" smtClean="0"/>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139</a:t>
            </a:fld>
            <a:endParaRPr lang="en-US" dirty="0"/>
          </a:p>
        </p:txBody>
      </p:sp>
    </p:spTree>
    <p:extLst>
      <p:ext uri="{BB962C8B-B14F-4D97-AF65-F5344CB8AC3E}">
        <p14:creationId xmlns:p14="http://schemas.microsoft.com/office/powerpoint/2010/main" val="1083975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64757" y="375755"/>
            <a:ext cx="8905103" cy="6324600"/>
          </a:xfrm>
        </p:spPr>
        <p:txBody>
          <a:bodyPr>
            <a:normAutofit/>
          </a:bodyPr>
          <a:lstStyle/>
          <a:p>
            <a:pPr marL="0" indent="0" algn="ctr">
              <a:buNone/>
            </a:pPr>
            <a:r>
              <a:rPr lang="en-US" sz="3600" b="1" dirty="0"/>
              <a:t>Amount of Creditable Service: </a:t>
            </a:r>
          </a:p>
          <a:p>
            <a:pPr marL="0" indent="0" algn="ctr">
              <a:buNone/>
            </a:pPr>
            <a:r>
              <a:rPr lang="en-US" sz="3600" b="1" dirty="0" smtClean="0"/>
              <a:t>Proration for part time service</a:t>
            </a:r>
          </a:p>
          <a:p>
            <a:pPr marL="0" indent="0" algn="ctr">
              <a:buNone/>
            </a:pPr>
            <a:endParaRPr lang="en-US" sz="1400" dirty="0" smtClean="0"/>
          </a:p>
          <a:p>
            <a:pPr marL="0" indent="0">
              <a:buNone/>
            </a:pPr>
            <a:r>
              <a:rPr lang="en-US" sz="2800" dirty="0" smtClean="0"/>
              <a:t>•</a:t>
            </a:r>
            <a:r>
              <a:rPr lang="en-US" sz="2800" b="1" dirty="0" smtClean="0"/>
              <a:t>In </a:t>
            </a:r>
            <a:r>
              <a:rPr lang="en-US" sz="2800" b="1" dirty="0"/>
              <a:t>determining </a:t>
            </a:r>
            <a:r>
              <a:rPr lang="en-US" sz="2800" b="1" u="sng" dirty="0"/>
              <a:t>eligibility</a:t>
            </a:r>
            <a:r>
              <a:rPr lang="en-US" sz="2800" b="1" dirty="0"/>
              <a:t> to retire, part time service is creditable to the same extent as full time service for both CSRS and </a:t>
            </a:r>
            <a:r>
              <a:rPr lang="en-US" sz="2800" b="1" dirty="0" smtClean="0"/>
              <a:t>FERS</a:t>
            </a:r>
          </a:p>
          <a:p>
            <a:pPr marL="0" indent="0">
              <a:buNone/>
            </a:pPr>
            <a:endParaRPr lang="en-US" sz="1400" b="1" dirty="0" smtClean="0"/>
          </a:p>
          <a:p>
            <a:r>
              <a:rPr lang="en-US" sz="2800" b="1" dirty="0" smtClean="0"/>
              <a:t>CSRS - part time service prior to 4/7/86 is treated as full time for annuity calculation</a:t>
            </a:r>
          </a:p>
          <a:p>
            <a:pPr marL="0" indent="0">
              <a:buNone/>
            </a:pPr>
            <a:endParaRPr lang="en-US" sz="1400" b="1" dirty="0"/>
          </a:p>
          <a:p>
            <a:pPr marL="0" indent="0">
              <a:buNone/>
            </a:pPr>
            <a:r>
              <a:rPr lang="en-US" sz="2800" b="1" dirty="0" smtClean="0"/>
              <a:t>•CSRS - part time service on and after 4/7/86 is prorated for annuity calculation </a:t>
            </a:r>
          </a:p>
          <a:p>
            <a:pPr marL="0" indent="0">
              <a:buNone/>
            </a:pPr>
            <a:endParaRPr lang="en-US" sz="1400" b="1" dirty="0"/>
          </a:p>
          <a:p>
            <a:pPr marL="0" indent="0">
              <a:buNone/>
            </a:pPr>
            <a:r>
              <a:rPr lang="en-US" sz="2800" b="1" dirty="0" smtClean="0"/>
              <a:t>•FERS – all part time service is prorated for annuity calculation</a:t>
            </a:r>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14</a:t>
            </a:fld>
            <a:endParaRPr lang="en-US" dirty="0"/>
          </a:p>
        </p:txBody>
      </p:sp>
    </p:spTree>
    <p:extLst>
      <p:ext uri="{BB962C8B-B14F-4D97-AF65-F5344CB8AC3E}">
        <p14:creationId xmlns:p14="http://schemas.microsoft.com/office/powerpoint/2010/main" val="177108772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4184" y="1716088"/>
            <a:ext cx="8649730" cy="4822825"/>
          </a:xfrm>
        </p:spPr>
        <p:txBody>
          <a:bodyPr>
            <a:noAutofit/>
          </a:bodyPr>
          <a:lstStyle/>
          <a:p>
            <a:pPr marL="0" indent="0">
              <a:buNone/>
              <a:defRPr/>
            </a:pPr>
            <a:r>
              <a:rPr lang="en-US" sz="2800" b="1" dirty="0" smtClean="0"/>
              <a:t>After separation:</a:t>
            </a:r>
          </a:p>
          <a:p>
            <a:pPr>
              <a:lnSpc>
                <a:spcPct val="100000"/>
              </a:lnSpc>
              <a:defRPr/>
            </a:pPr>
            <a:r>
              <a:rPr lang="en-US" sz="2400" b="1" dirty="0" smtClean="0"/>
              <a:t>You can leave your money in the TSP</a:t>
            </a:r>
          </a:p>
          <a:p>
            <a:pPr>
              <a:lnSpc>
                <a:spcPct val="100000"/>
              </a:lnSpc>
              <a:defRPr/>
            </a:pPr>
            <a:r>
              <a:rPr lang="en-US" sz="2400" b="1" dirty="0" smtClean="0"/>
              <a:t>You may not continue to make contributions</a:t>
            </a:r>
          </a:p>
          <a:p>
            <a:pPr>
              <a:lnSpc>
                <a:spcPct val="100000"/>
              </a:lnSpc>
              <a:defRPr/>
            </a:pPr>
            <a:r>
              <a:rPr lang="en-US" sz="2400" b="1" dirty="0" smtClean="0"/>
              <a:t>You can transfer eligible money into your TSP (e.g., IRA)</a:t>
            </a:r>
          </a:p>
          <a:p>
            <a:pPr>
              <a:lnSpc>
                <a:spcPct val="100000"/>
              </a:lnSpc>
              <a:defRPr/>
            </a:pPr>
            <a:r>
              <a:rPr lang="en-US" sz="2400" b="1" dirty="0" smtClean="0"/>
              <a:t>Your account will continue to accrue earnings</a:t>
            </a:r>
          </a:p>
          <a:p>
            <a:pPr>
              <a:lnSpc>
                <a:spcPct val="100000"/>
              </a:lnSpc>
              <a:defRPr/>
            </a:pPr>
            <a:r>
              <a:rPr lang="en-US" sz="2400" b="1" dirty="0" smtClean="0"/>
              <a:t>You can continue to change your investment choices</a:t>
            </a:r>
          </a:p>
          <a:p>
            <a:pPr>
              <a:lnSpc>
                <a:spcPct val="100000"/>
              </a:lnSpc>
              <a:defRPr/>
            </a:pPr>
            <a:r>
              <a:rPr lang="en-US" sz="2400" b="1" dirty="0"/>
              <a:t>If your vested account balance is $200 or more, you never have to take a withdrawal from your account except for </a:t>
            </a:r>
            <a:r>
              <a:rPr lang="en-US" sz="2400" b="1" dirty="0" smtClean="0"/>
              <a:t>IRS-required </a:t>
            </a:r>
            <a:r>
              <a:rPr lang="en-US" sz="2400" b="1" dirty="0"/>
              <a:t>minimum distributions, which start once you’re both separated from service and age 70½ or older.</a:t>
            </a:r>
            <a:endParaRPr lang="en-US" sz="1000" b="1" dirty="0"/>
          </a:p>
          <a:p>
            <a:pPr marL="0" indent="0">
              <a:buNone/>
              <a:defRPr/>
            </a:pPr>
            <a:r>
              <a:rPr lang="en-US" sz="2400" b="1" dirty="0" smtClean="0"/>
              <a:t>*  </a:t>
            </a:r>
            <a:r>
              <a:rPr lang="en-US" sz="2000" b="1" dirty="0" smtClean="0"/>
              <a:t>The age 70 ½ withdrawal rule does not apply if you are still working for, and 	have not separated from, the Postal Service</a:t>
            </a:r>
          </a:p>
          <a:p>
            <a:pPr marL="0" indent="0">
              <a:buNone/>
              <a:defRPr/>
            </a:pPr>
            <a:endParaRPr lang="en-US" sz="2400" b="1" dirty="0"/>
          </a:p>
          <a:p>
            <a:pPr marL="0" indent="0">
              <a:buNone/>
              <a:defRPr/>
            </a:pPr>
            <a:endParaRPr lang="en-US" sz="2400" b="1" dirty="0" smtClean="0"/>
          </a:p>
          <a:p>
            <a:pPr marL="0" indent="0">
              <a:buNone/>
              <a:defRPr/>
            </a:pPr>
            <a:endParaRPr lang="en-US" sz="3200" b="1" dirty="0"/>
          </a:p>
          <a:p>
            <a:pPr marL="0" indent="0">
              <a:buNone/>
              <a:defRPr/>
            </a:pPr>
            <a:endParaRPr lang="en-US" sz="3200" b="1" dirty="0"/>
          </a:p>
          <a:p>
            <a:pPr marL="0" indent="0">
              <a:buFontTx/>
              <a:buNone/>
              <a:defRPr/>
            </a:pPr>
            <a:endParaRPr lang="en-US" sz="3200" b="1" dirty="0"/>
          </a:p>
          <a:p>
            <a:pPr marL="0" indent="0">
              <a:buFontTx/>
              <a:buNone/>
              <a:defRPr/>
            </a:pPr>
            <a:endParaRPr lang="en-US" sz="3200" b="1" dirty="0"/>
          </a:p>
        </p:txBody>
      </p:sp>
      <p:sp>
        <p:nvSpPr>
          <p:cNvPr id="2" name="Rectangle 1"/>
          <p:cNvSpPr/>
          <p:nvPr/>
        </p:nvSpPr>
        <p:spPr>
          <a:xfrm>
            <a:off x="600891" y="258423"/>
            <a:ext cx="8412479" cy="1323439"/>
          </a:xfrm>
          <a:prstGeom prst="rect">
            <a:avLst/>
          </a:prstGeom>
        </p:spPr>
        <p:txBody>
          <a:bodyPr wrap="square">
            <a:spAutoFit/>
          </a:bodyPr>
          <a:lstStyle/>
          <a:p>
            <a:pPr algn="ctr"/>
            <a:r>
              <a:rPr lang="en-US" sz="4800" b="1" dirty="0" smtClean="0">
                <a:solidFill>
                  <a:schemeClr val="accent1">
                    <a:lumMod val="50000"/>
                  </a:schemeClr>
                </a:solidFill>
                <a:latin typeface="+mn-lt"/>
              </a:rPr>
              <a:t>Thrift Savings Plan</a:t>
            </a:r>
          </a:p>
          <a:p>
            <a:pPr algn="ctr"/>
            <a:r>
              <a:rPr lang="en-US" sz="3200" b="1" dirty="0" smtClean="0">
                <a:solidFill>
                  <a:schemeClr val="accent1">
                    <a:lumMod val="50000"/>
                  </a:schemeClr>
                </a:solidFill>
                <a:latin typeface="+mn-lt"/>
              </a:rPr>
              <a:t>After Retirement</a:t>
            </a:r>
            <a:endParaRPr lang="en-US" sz="2800" dirty="0" smtClean="0"/>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140</a:t>
            </a:fld>
            <a:endParaRPr lang="en-US" dirty="0"/>
          </a:p>
        </p:txBody>
      </p:sp>
    </p:spTree>
    <p:extLst>
      <p:ext uri="{BB962C8B-B14F-4D97-AF65-F5344CB8AC3E}">
        <p14:creationId xmlns:p14="http://schemas.microsoft.com/office/powerpoint/2010/main" val="269585149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7651" y="1340244"/>
            <a:ext cx="8995719" cy="4822825"/>
          </a:xfrm>
        </p:spPr>
        <p:txBody>
          <a:bodyPr>
            <a:normAutofit fontScale="92500" lnSpcReduction="10000"/>
          </a:bodyPr>
          <a:lstStyle/>
          <a:p>
            <a:pPr marL="0" indent="0">
              <a:buNone/>
              <a:defRPr/>
            </a:pPr>
            <a:endParaRPr lang="en-US" sz="2000" b="1" dirty="0"/>
          </a:p>
          <a:p>
            <a:pPr marL="0" indent="0">
              <a:buNone/>
              <a:defRPr/>
            </a:pPr>
            <a:r>
              <a:rPr lang="en-US" sz="2800" b="1" dirty="0"/>
              <a:t>Internal Revenue Code requires that you receive a portion of your TSP account (your “required minimum distribution” or “RMD”) beginning in the calendar year when you become age 70½ and are separated from service. </a:t>
            </a:r>
            <a:endParaRPr lang="en-US" sz="2800" b="1" dirty="0" smtClean="0"/>
          </a:p>
          <a:p>
            <a:pPr marL="0" indent="0">
              <a:buNone/>
              <a:defRPr/>
            </a:pPr>
            <a:r>
              <a:rPr lang="en-US" sz="2800" b="1" dirty="0" smtClean="0"/>
              <a:t>If you do not start withdrawing by age 70½ or the </a:t>
            </a:r>
            <a:r>
              <a:rPr lang="en-US" sz="2800" b="1" dirty="0"/>
              <a:t>total amount of your withdrawals does not satisfy the </a:t>
            </a:r>
            <a:r>
              <a:rPr lang="en-US" sz="2800" b="1" dirty="0" smtClean="0"/>
              <a:t>RMD requirement</a:t>
            </a:r>
            <a:r>
              <a:rPr lang="en-US" sz="2800" b="1" dirty="0"/>
              <a:t>, </a:t>
            </a:r>
            <a:r>
              <a:rPr lang="en-US" sz="2800" b="1" dirty="0" smtClean="0"/>
              <a:t>TSP </a:t>
            </a:r>
            <a:r>
              <a:rPr lang="en-US" sz="2800" b="1" dirty="0"/>
              <a:t>will </a:t>
            </a:r>
            <a:r>
              <a:rPr lang="en-US" sz="2800" b="1" dirty="0" smtClean="0"/>
              <a:t>not freeze your account; instead, they disburse your RMD or issue </a:t>
            </a:r>
            <a:r>
              <a:rPr lang="en-US" sz="2800" b="1" dirty="0"/>
              <a:t>a supplemental payment for the remaining </a:t>
            </a:r>
            <a:r>
              <a:rPr lang="en-US" sz="2800" b="1" dirty="0" smtClean="0"/>
              <a:t>amount of your RMD </a:t>
            </a:r>
            <a:r>
              <a:rPr lang="en-US" sz="2800" b="1" dirty="0"/>
              <a:t>before the deadline each year</a:t>
            </a:r>
            <a:r>
              <a:rPr lang="en-US" sz="2800" b="1" dirty="0" smtClean="0"/>
              <a:t>.</a:t>
            </a:r>
            <a:endParaRPr lang="en-US" sz="2800" b="1" dirty="0"/>
          </a:p>
          <a:p>
            <a:pPr marL="0" indent="0">
              <a:buNone/>
              <a:defRPr/>
            </a:pPr>
            <a:r>
              <a:rPr lang="en-US" sz="2800" b="1" dirty="0"/>
              <a:t>If </a:t>
            </a:r>
            <a:r>
              <a:rPr lang="en-US" sz="2800" b="1" dirty="0" smtClean="0"/>
              <a:t>they </a:t>
            </a:r>
            <a:r>
              <a:rPr lang="en-US" sz="2800" b="1" dirty="0"/>
              <a:t>automatically send you an RMD because you did not withdraw a sufficient amount and you have both traditional and Roth balances in your TSP account, the automatic RMD will be taken proportionally from each balance.</a:t>
            </a:r>
          </a:p>
          <a:p>
            <a:pPr marL="0" indent="0">
              <a:buFontTx/>
              <a:buNone/>
              <a:defRPr/>
            </a:pPr>
            <a:endParaRPr lang="en-US" sz="2800" b="1" dirty="0"/>
          </a:p>
          <a:p>
            <a:pPr marL="0" indent="0">
              <a:buFontTx/>
              <a:buNone/>
              <a:defRPr/>
            </a:pPr>
            <a:endParaRPr lang="en-US" sz="2800" b="1" dirty="0"/>
          </a:p>
        </p:txBody>
      </p:sp>
      <p:sp>
        <p:nvSpPr>
          <p:cNvPr id="2" name="Rectangle 1"/>
          <p:cNvSpPr/>
          <p:nvPr/>
        </p:nvSpPr>
        <p:spPr>
          <a:xfrm>
            <a:off x="600891" y="258423"/>
            <a:ext cx="8412479" cy="1815882"/>
          </a:xfrm>
          <a:prstGeom prst="rect">
            <a:avLst/>
          </a:prstGeom>
        </p:spPr>
        <p:txBody>
          <a:bodyPr wrap="square">
            <a:spAutoFit/>
          </a:bodyPr>
          <a:lstStyle/>
          <a:p>
            <a:pPr algn="ctr"/>
            <a:r>
              <a:rPr lang="en-US" sz="4800" b="1" dirty="0" smtClean="0">
                <a:solidFill>
                  <a:schemeClr val="accent1">
                    <a:lumMod val="50000"/>
                  </a:schemeClr>
                </a:solidFill>
                <a:latin typeface="+mn-lt"/>
              </a:rPr>
              <a:t>Thrift Savings Plan</a:t>
            </a:r>
          </a:p>
          <a:p>
            <a:pPr algn="ctr"/>
            <a:r>
              <a:rPr lang="en-US" sz="3200" b="1" dirty="0" smtClean="0">
                <a:solidFill>
                  <a:schemeClr val="accent1">
                    <a:lumMod val="50000"/>
                  </a:schemeClr>
                </a:solidFill>
                <a:latin typeface="+mn-lt"/>
              </a:rPr>
              <a:t>Age 70 ½ withdrawal rule, RMD</a:t>
            </a:r>
          </a:p>
          <a:p>
            <a:pPr algn="ctr"/>
            <a:endParaRPr lang="en-US" sz="2800" dirty="0" smtClean="0"/>
          </a:p>
        </p:txBody>
      </p:sp>
      <p:sp>
        <p:nvSpPr>
          <p:cNvPr id="5" name="Slide Number Placeholder 4"/>
          <p:cNvSpPr>
            <a:spLocks noGrp="1"/>
          </p:cNvSpPr>
          <p:nvPr>
            <p:ph type="sldNum" sz="quarter" idx="12"/>
          </p:nvPr>
        </p:nvSpPr>
        <p:spPr/>
        <p:txBody>
          <a:bodyPr/>
          <a:lstStyle/>
          <a:p>
            <a:pPr>
              <a:defRPr/>
            </a:pPr>
            <a:fld id="{CBDD7928-7170-4C79-AD39-76FA5D59B8C9}" type="slidenum">
              <a:rPr lang="en-US" smtClean="0"/>
              <a:pPr>
                <a:defRPr/>
              </a:pPr>
              <a:t>141</a:t>
            </a:fld>
            <a:endParaRPr lang="en-US" dirty="0"/>
          </a:p>
        </p:txBody>
      </p:sp>
    </p:spTree>
    <p:extLst>
      <p:ext uri="{BB962C8B-B14F-4D97-AF65-F5344CB8AC3E}">
        <p14:creationId xmlns:p14="http://schemas.microsoft.com/office/powerpoint/2010/main" val="221318517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5946" y="1471449"/>
            <a:ext cx="8740345" cy="5250028"/>
          </a:xfrm>
        </p:spPr>
        <p:txBody>
          <a:bodyPr>
            <a:normAutofit fontScale="92500" lnSpcReduction="10000"/>
          </a:bodyPr>
          <a:lstStyle/>
          <a:p>
            <a:pPr marL="0" indent="0">
              <a:buNone/>
              <a:defRPr/>
            </a:pPr>
            <a:endParaRPr lang="en-US" sz="2200" b="1" dirty="0" smtClean="0"/>
          </a:p>
          <a:p>
            <a:pPr marL="0" indent="0">
              <a:buNone/>
              <a:defRPr/>
            </a:pPr>
            <a:r>
              <a:rPr lang="en-US" sz="2400" b="1" dirty="0" smtClean="0"/>
              <a:t>After separation, there are three basic withdrawal options</a:t>
            </a:r>
            <a:r>
              <a:rPr lang="en-US" sz="2400" b="1" dirty="0"/>
              <a:t>:</a:t>
            </a:r>
            <a:r>
              <a:rPr lang="en-US" sz="2400" b="1" dirty="0" smtClean="0"/>
              <a:t> </a:t>
            </a:r>
          </a:p>
          <a:p>
            <a:pPr marL="0" indent="0">
              <a:buNone/>
              <a:defRPr/>
            </a:pPr>
            <a:endParaRPr lang="en-US" sz="2400" b="1" dirty="0" smtClean="0"/>
          </a:p>
          <a:p>
            <a:pPr>
              <a:defRPr/>
            </a:pPr>
            <a:r>
              <a:rPr lang="en-US" sz="2400" b="1" dirty="0" smtClean="0"/>
              <a:t>TSP </a:t>
            </a:r>
            <a:r>
              <a:rPr lang="en-US" sz="2400" b="1" dirty="0"/>
              <a:t>installment payments (a fixed dollar amount or one based on life expectancy</a:t>
            </a:r>
            <a:r>
              <a:rPr lang="en-US" sz="2400" b="1" dirty="0" smtClean="0"/>
              <a:t>)</a:t>
            </a:r>
          </a:p>
          <a:p>
            <a:pPr>
              <a:defRPr/>
            </a:pPr>
            <a:endParaRPr lang="en-US" sz="2400" b="1" dirty="0"/>
          </a:p>
          <a:p>
            <a:pPr>
              <a:defRPr/>
            </a:pPr>
            <a:r>
              <a:rPr lang="en-US" sz="2400" b="1" dirty="0" smtClean="0"/>
              <a:t>Unlimited single </a:t>
            </a:r>
            <a:r>
              <a:rPr lang="en-US" sz="2400" b="1" dirty="0"/>
              <a:t>withdrawals </a:t>
            </a:r>
            <a:r>
              <a:rPr lang="en-US" sz="2400" b="1" dirty="0" smtClean="0"/>
              <a:t>of $1,000 or more (TSP will not process more than one per 30-day period)</a:t>
            </a:r>
          </a:p>
          <a:p>
            <a:pPr>
              <a:defRPr/>
            </a:pPr>
            <a:endParaRPr lang="en-US" sz="2400" b="1" dirty="0"/>
          </a:p>
          <a:p>
            <a:pPr>
              <a:defRPr/>
            </a:pPr>
            <a:r>
              <a:rPr lang="en-US" sz="2400" b="1" dirty="0"/>
              <a:t>annuities (purchased for you from </a:t>
            </a:r>
            <a:r>
              <a:rPr lang="en-US" sz="2400" b="1" dirty="0" smtClean="0"/>
              <a:t>TSP’s </a:t>
            </a:r>
            <a:r>
              <a:rPr lang="en-US" sz="2400" b="1" dirty="0"/>
              <a:t>annuity vendor; $3,500 minimum</a:t>
            </a:r>
            <a:r>
              <a:rPr lang="en-US" sz="2400" b="1" dirty="0" smtClean="0"/>
              <a:t>)</a:t>
            </a:r>
          </a:p>
          <a:p>
            <a:pPr>
              <a:defRPr/>
            </a:pPr>
            <a:endParaRPr lang="en-US" sz="2400" b="1" dirty="0"/>
          </a:p>
          <a:p>
            <a:pPr marL="0" indent="0">
              <a:buNone/>
              <a:defRPr/>
            </a:pPr>
            <a:r>
              <a:rPr lang="en-US" sz="2400" b="1" dirty="0"/>
              <a:t>You can choose any of these options or any combination of them.</a:t>
            </a:r>
          </a:p>
          <a:p>
            <a:pPr marL="0" lvl="0" indent="0">
              <a:buNone/>
              <a:defRPr/>
            </a:pPr>
            <a:r>
              <a:rPr lang="en-US" sz="2400" b="1" dirty="0" smtClean="0">
                <a:solidFill>
                  <a:srgbClr val="5B9BD5">
                    <a:lumMod val="50000"/>
                  </a:srgbClr>
                </a:solidFill>
              </a:rPr>
              <a:t>*Withdrawals </a:t>
            </a:r>
            <a:r>
              <a:rPr lang="en-US" sz="2400" b="1" dirty="0">
                <a:solidFill>
                  <a:srgbClr val="5B9BD5">
                    <a:lumMod val="50000"/>
                  </a:srgbClr>
                </a:solidFill>
              </a:rPr>
              <a:t>are subject to federal income tax.</a:t>
            </a:r>
          </a:p>
          <a:p>
            <a:pPr marL="0" indent="0">
              <a:buFontTx/>
              <a:buNone/>
              <a:defRPr/>
            </a:pPr>
            <a:endParaRPr lang="en-US" sz="2800" dirty="0"/>
          </a:p>
        </p:txBody>
      </p:sp>
      <p:sp>
        <p:nvSpPr>
          <p:cNvPr id="2" name="Rectangle 1"/>
          <p:cNvSpPr/>
          <p:nvPr/>
        </p:nvSpPr>
        <p:spPr>
          <a:xfrm>
            <a:off x="600891" y="258423"/>
            <a:ext cx="8412479" cy="1631216"/>
          </a:xfrm>
          <a:prstGeom prst="rect">
            <a:avLst/>
          </a:prstGeom>
        </p:spPr>
        <p:txBody>
          <a:bodyPr wrap="square">
            <a:spAutoFit/>
          </a:bodyPr>
          <a:lstStyle/>
          <a:p>
            <a:pPr algn="ctr"/>
            <a:r>
              <a:rPr lang="en-US" sz="4400" b="1" dirty="0" smtClean="0">
                <a:solidFill>
                  <a:schemeClr val="accent1">
                    <a:lumMod val="50000"/>
                  </a:schemeClr>
                </a:solidFill>
                <a:latin typeface="+mn-lt"/>
              </a:rPr>
              <a:t>Thrift Savings Plan</a:t>
            </a:r>
          </a:p>
          <a:p>
            <a:pPr algn="ctr"/>
            <a:r>
              <a:rPr lang="en-US" sz="2800" b="1" dirty="0" smtClean="0">
                <a:solidFill>
                  <a:schemeClr val="accent1">
                    <a:lumMod val="50000"/>
                  </a:schemeClr>
                </a:solidFill>
                <a:latin typeface="+mn-lt"/>
              </a:rPr>
              <a:t>Withdrawals After Leaving Federal Service</a:t>
            </a:r>
          </a:p>
          <a:p>
            <a:pPr algn="ctr"/>
            <a:endParaRPr lang="en-US" sz="2800" dirty="0" smtClean="0"/>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142</a:t>
            </a:fld>
            <a:endParaRPr lang="en-US" dirty="0"/>
          </a:p>
        </p:txBody>
      </p:sp>
    </p:spTree>
    <p:extLst>
      <p:ext uri="{BB962C8B-B14F-4D97-AF65-F5344CB8AC3E}">
        <p14:creationId xmlns:p14="http://schemas.microsoft.com/office/powerpoint/2010/main" val="85664014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5946" y="1471449"/>
            <a:ext cx="8740345" cy="5250028"/>
          </a:xfrm>
        </p:spPr>
        <p:txBody>
          <a:bodyPr>
            <a:normAutofit/>
          </a:bodyPr>
          <a:lstStyle/>
          <a:p>
            <a:pPr marL="0" indent="0">
              <a:buNone/>
              <a:defRPr/>
            </a:pPr>
            <a:r>
              <a:rPr lang="en-US" sz="2200" b="1" dirty="0" smtClean="0"/>
              <a:t>Effective September 15, 2019: </a:t>
            </a:r>
            <a:endParaRPr lang="en-US" sz="1100" b="1" dirty="0"/>
          </a:p>
          <a:p>
            <a:pPr>
              <a:defRPr/>
            </a:pPr>
            <a:r>
              <a:rPr lang="en-US" sz="1900" b="1" dirty="0" smtClean="0"/>
              <a:t>After </a:t>
            </a:r>
            <a:r>
              <a:rPr lang="en-US" sz="1900" b="1" dirty="0"/>
              <a:t>you separate from service, you can take multiple post-separation partial withdrawals.</a:t>
            </a:r>
          </a:p>
          <a:p>
            <a:pPr>
              <a:defRPr/>
            </a:pPr>
            <a:r>
              <a:rPr lang="en-US" sz="1900" b="1" dirty="0" smtClean="0"/>
              <a:t>If </a:t>
            </a:r>
            <a:r>
              <a:rPr lang="en-US" sz="1900" b="1" dirty="0"/>
              <a:t>you're 59½ or older and still working in federal civilian or uniformed service, you can take up to four in-service withdrawals each year.</a:t>
            </a:r>
          </a:p>
          <a:p>
            <a:pPr>
              <a:defRPr/>
            </a:pPr>
            <a:r>
              <a:rPr lang="en-US" sz="1900" b="1" dirty="0" smtClean="0"/>
              <a:t>You’ll </a:t>
            </a:r>
            <a:r>
              <a:rPr lang="en-US" sz="1900" b="1" dirty="0"/>
              <a:t>be able to choose whether your withdrawal should come from your Roth balance, your traditional balance, or a proportional mix of both.</a:t>
            </a:r>
          </a:p>
          <a:p>
            <a:pPr>
              <a:defRPr/>
            </a:pPr>
            <a:r>
              <a:rPr lang="en-US" sz="1900" b="1" dirty="0" smtClean="0"/>
              <a:t>You </a:t>
            </a:r>
            <a:r>
              <a:rPr lang="en-US" sz="1900" b="1" dirty="0"/>
              <a:t>will no longer need to make a full withdrawal election after you turn 70½ and are separated from federal service. (You will still need to receive IRS required minimum distributions (RMDs).)</a:t>
            </a:r>
          </a:p>
          <a:p>
            <a:pPr>
              <a:defRPr/>
            </a:pPr>
            <a:r>
              <a:rPr lang="en-US" sz="1900" b="1" dirty="0" smtClean="0"/>
              <a:t>If </a:t>
            </a:r>
            <a:r>
              <a:rPr lang="en-US" sz="1900" b="1" dirty="0"/>
              <a:t>you're a separated participant, you'll be able to take monthly, quarterly, or annual payments.</a:t>
            </a:r>
          </a:p>
          <a:p>
            <a:pPr>
              <a:defRPr/>
            </a:pPr>
            <a:r>
              <a:rPr lang="en-US" sz="1900" b="1" dirty="0" smtClean="0"/>
              <a:t>You’ll </a:t>
            </a:r>
            <a:r>
              <a:rPr lang="en-US" sz="1900" b="1" dirty="0"/>
              <a:t>be able stop, start, or make changes to your installment payments at any time.</a:t>
            </a:r>
          </a:p>
          <a:p>
            <a:pPr>
              <a:defRPr/>
            </a:pPr>
            <a:r>
              <a:rPr lang="en-US" sz="1900" b="1" dirty="0" smtClean="0"/>
              <a:t>You'll </a:t>
            </a:r>
            <a:r>
              <a:rPr lang="en-US" sz="1900" b="1" dirty="0"/>
              <a:t>have enhanced online tools to help you make withdrawals in the My Account section of tsp.gov.</a:t>
            </a:r>
          </a:p>
          <a:p>
            <a:pPr marL="0" indent="0">
              <a:buFontTx/>
              <a:buNone/>
              <a:defRPr/>
            </a:pPr>
            <a:endParaRPr lang="en-US" sz="2800" dirty="0"/>
          </a:p>
        </p:txBody>
      </p:sp>
      <p:sp>
        <p:nvSpPr>
          <p:cNvPr id="2" name="Rectangle 1"/>
          <p:cNvSpPr/>
          <p:nvPr/>
        </p:nvSpPr>
        <p:spPr>
          <a:xfrm>
            <a:off x="600891" y="258423"/>
            <a:ext cx="8412479" cy="1631216"/>
          </a:xfrm>
          <a:prstGeom prst="rect">
            <a:avLst/>
          </a:prstGeom>
        </p:spPr>
        <p:txBody>
          <a:bodyPr wrap="square">
            <a:spAutoFit/>
          </a:bodyPr>
          <a:lstStyle/>
          <a:p>
            <a:pPr algn="ctr"/>
            <a:r>
              <a:rPr lang="en-US" sz="4400" b="1" dirty="0" smtClean="0">
                <a:solidFill>
                  <a:srgbClr val="5B9BD5">
                    <a:lumMod val="50000"/>
                  </a:srgbClr>
                </a:solidFill>
                <a:latin typeface="Calibri" panose="020F0502020204030204"/>
              </a:rPr>
              <a:t>Thrift Savings Plan</a:t>
            </a:r>
          </a:p>
          <a:p>
            <a:pPr algn="ctr"/>
            <a:r>
              <a:rPr lang="en-US" sz="2800" b="1" dirty="0">
                <a:solidFill>
                  <a:schemeClr val="accent1">
                    <a:lumMod val="50000"/>
                  </a:schemeClr>
                </a:solidFill>
              </a:rPr>
              <a:t>Withdrawals After Leaving Federal Service</a:t>
            </a:r>
          </a:p>
          <a:p>
            <a:pPr algn="ctr"/>
            <a:endParaRPr lang="en-US" sz="2800" dirty="0" smtClean="0">
              <a:solidFill>
                <a:prstClr val="black"/>
              </a:solidFill>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143</a:t>
            </a:fld>
            <a:endParaRPr lang="en-US" dirty="0">
              <a:solidFill>
                <a:prstClr val="black">
                  <a:tint val="75000"/>
                </a:prstClr>
              </a:solidFill>
            </a:endParaRPr>
          </a:p>
        </p:txBody>
      </p:sp>
    </p:spTree>
    <p:extLst>
      <p:ext uri="{BB962C8B-B14F-4D97-AF65-F5344CB8AC3E}">
        <p14:creationId xmlns:p14="http://schemas.microsoft.com/office/powerpoint/2010/main" val="357907661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14182" y="1416649"/>
            <a:ext cx="8799185" cy="5304827"/>
          </a:xfrm>
        </p:spPr>
        <p:txBody>
          <a:bodyPr>
            <a:noAutofit/>
          </a:bodyPr>
          <a:lstStyle/>
          <a:p>
            <a:pPr marL="0" indent="0">
              <a:buNone/>
              <a:defRPr/>
            </a:pPr>
            <a:r>
              <a:rPr lang="en-US" sz="2400" b="1" dirty="0" smtClean="0"/>
              <a:t>You can purchase a life annuity (a monthly benefit paid to you for life). The TSP will purchase the annuity for you from the TSP provider (Metlife). </a:t>
            </a:r>
            <a:r>
              <a:rPr lang="en-US" sz="2400" b="1" u="sng" dirty="0" smtClean="0"/>
              <a:t>Additional features that allow for beneficiaries are available for each type.</a:t>
            </a:r>
          </a:p>
          <a:p>
            <a:pPr marL="0" indent="0">
              <a:buNone/>
              <a:defRPr/>
            </a:pPr>
            <a:endParaRPr lang="en-US" sz="900" b="1" dirty="0"/>
          </a:p>
          <a:p>
            <a:pPr marL="0" indent="0">
              <a:buNone/>
              <a:defRPr/>
            </a:pPr>
            <a:r>
              <a:rPr lang="en-US" sz="2400" b="1" dirty="0" smtClean="0"/>
              <a:t>	•  Single life annuity – with level or increasing payments</a:t>
            </a:r>
            <a:endParaRPr lang="en-US" sz="2400" b="1" dirty="0"/>
          </a:p>
          <a:p>
            <a:pPr marL="0" indent="0">
              <a:buNone/>
              <a:defRPr/>
            </a:pPr>
            <a:r>
              <a:rPr lang="en-US" sz="2400" b="1" dirty="0" smtClean="0"/>
              <a:t>	•  Joint life annuity with your spouse – with level or 		increasing payments, and with 100% or 50% survivor 		annuity</a:t>
            </a:r>
            <a:endParaRPr lang="en-US" sz="2400" b="1" dirty="0"/>
          </a:p>
          <a:p>
            <a:pPr marL="0" indent="0">
              <a:buNone/>
              <a:defRPr/>
            </a:pPr>
            <a:r>
              <a:rPr lang="en-US" sz="2400" b="1" dirty="0" smtClean="0"/>
              <a:t>	• Joint life annuity with someone other than your spouse – 		with level payments, </a:t>
            </a:r>
            <a:r>
              <a:rPr lang="en-US" sz="2400" b="1" dirty="0"/>
              <a:t>and with 100% or 50</a:t>
            </a:r>
            <a:r>
              <a:rPr lang="en-US" sz="2400" b="1" dirty="0" smtClean="0"/>
              <a:t>%* survivor 		annuity</a:t>
            </a:r>
          </a:p>
          <a:p>
            <a:pPr marL="0" indent="0">
              <a:buNone/>
              <a:defRPr/>
            </a:pPr>
            <a:endParaRPr lang="en-US" sz="1000" b="1" dirty="0"/>
          </a:p>
          <a:p>
            <a:pPr marL="0" indent="0">
              <a:buNone/>
              <a:defRPr/>
            </a:pPr>
            <a:r>
              <a:rPr lang="en-US" sz="1800" b="1" dirty="0"/>
              <a:t>* I</a:t>
            </a:r>
            <a:r>
              <a:rPr lang="en-US" sz="1800" b="1" dirty="0" smtClean="0"/>
              <a:t>f </a:t>
            </a:r>
            <a:r>
              <a:rPr lang="en-US" sz="1800" b="1" dirty="0"/>
              <a:t>joint annuitant </a:t>
            </a:r>
            <a:r>
              <a:rPr lang="en-US" sz="1800" b="1" dirty="0" smtClean="0"/>
              <a:t>other than your spouse is </a:t>
            </a:r>
            <a:r>
              <a:rPr lang="en-US" sz="1800" b="1" dirty="0"/>
              <a:t>more than 10 years younger </a:t>
            </a:r>
            <a:r>
              <a:rPr lang="en-US" sz="1800" b="1" dirty="0" smtClean="0"/>
              <a:t>than you, you must choose a 50% survivor benefit, except in cases of former spouse court order</a:t>
            </a:r>
            <a:endParaRPr lang="en-US" sz="1800" b="1" dirty="0"/>
          </a:p>
          <a:p>
            <a:pPr marL="0" indent="0">
              <a:buFontTx/>
              <a:buNone/>
              <a:defRPr/>
            </a:pPr>
            <a:endParaRPr lang="en-US" sz="3600" b="1" dirty="0"/>
          </a:p>
          <a:p>
            <a:pPr marL="0" indent="0">
              <a:buFontTx/>
              <a:buNone/>
              <a:defRPr/>
            </a:pPr>
            <a:endParaRPr lang="en-US" sz="3600" b="1" dirty="0"/>
          </a:p>
        </p:txBody>
      </p:sp>
      <p:sp>
        <p:nvSpPr>
          <p:cNvPr id="2" name="Rectangle 1"/>
          <p:cNvSpPr/>
          <p:nvPr/>
        </p:nvSpPr>
        <p:spPr>
          <a:xfrm>
            <a:off x="407536" y="85429"/>
            <a:ext cx="8412479" cy="1631216"/>
          </a:xfrm>
          <a:prstGeom prst="rect">
            <a:avLst/>
          </a:prstGeom>
        </p:spPr>
        <p:txBody>
          <a:bodyPr wrap="square">
            <a:spAutoFit/>
          </a:bodyPr>
          <a:lstStyle/>
          <a:p>
            <a:pPr algn="ctr"/>
            <a:r>
              <a:rPr lang="en-US" sz="4400" b="1" dirty="0" smtClean="0">
                <a:solidFill>
                  <a:schemeClr val="tx2"/>
                </a:solidFill>
                <a:latin typeface="+mn-lt"/>
              </a:rPr>
              <a:t>Thrift Savings Plan</a:t>
            </a:r>
          </a:p>
          <a:p>
            <a:pPr algn="ctr"/>
            <a:r>
              <a:rPr lang="en-US" sz="2800" b="1" dirty="0" smtClean="0">
                <a:solidFill>
                  <a:schemeClr val="tx2"/>
                </a:solidFill>
                <a:latin typeface="+mn-lt"/>
              </a:rPr>
              <a:t>Annuities</a:t>
            </a:r>
          </a:p>
          <a:p>
            <a:pPr algn="ctr"/>
            <a:endParaRPr lang="en-US" sz="2800" dirty="0" smtClean="0"/>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144</a:t>
            </a:fld>
            <a:endParaRPr lang="en-US" dirty="0"/>
          </a:p>
        </p:txBody>
      </p:sp>
    </p:spTree>
    <p:extLst>
      <p:ext uri="{BB962C8B-B14F-4D97-AF65-F5344CB8AC3E}">
        <p14:creationId xmlns:p14="http://schemas.microsoft.com/office/powerpoint/2010/main" val="289862375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6520" y="1970500"/>
            <a:ext cx="5247502" cy="1291683"/>
          </a:xfrm>
        </p:spPr>
        <p:txBody>
          <a:bodyPr>
            <a:noAutofit/>
          </a:bodyPr>
          <a:lstStyle/>
          <a:p>
            <a:pPr marL="0" indent="0">
              <a:buNone/>
            </a:pPr>
            <a:r>
              <a:rPr lang="en-US" sz="2800" b="1" dirty="0" smtClean="0"/>
              <a:t>Obtain a copy of the TSP booklet:</a:t>
            </a:r>
          </a:p>
          <a:p>
            <a:pPr marL="0" indent="0">
              <a:buNone/>
            </a:pPr>
            <a:r>
              <a:rPr lang="en-US" sz="2800" b="1" dirty="0" smtClean="0"/>
              <a:t> </a:t>
            </a:r>
          </a:p>
          <a:p>
            <a:pPr marL="0" indent="0">
              <a:buNone/>
            </a:pPr>
            <a:r>
              <a:rPr lang="en-US" sz="2400" b="1" dirty="0" smtClean="0"/>
              <a:t>“Withdrawing from Your TSP Account for Separated and Beneficiary Participants”</a:t>
            </a:r>
          </a:p>
          <a:p>
            <a:pPr marL="342900" lvl="1" indent="0">
              <a:buNone/>
            </a:pPr>
            <a:endParaRPr lang="en-US" sz="2400" b="1" dirty="0"/>
          </a:p>
          <a:p>
            <a:pPr marL="342900" lvl="1" indent="0">
              <a:buNone/>
            </a:pPr>
            <a:endParaRPr lang="en-US" sz="2400" b="1" dirty="0" smtClean="0"/>
          </a:p>
          <a:p>
            <a:pPr marL="0" indent="0">
              <a:buNone/>
            </a:pPr>
            <a:endParaRPr lang="en-US" sz="2800" b="1" dirty="0"/>
          </a:p>
          <a:p>
            <a:pPr marL="0" indent="0">
              <a:buNone/>
            </a:pPr>
            <a:endParaRPr lang="en-US" sz="2800" b="1" dirty="0" smtClean="0"/>
          </a:p>
          <a:p>
            <a:pPr marL="0" indent="0">
              <a:buNone/>
              <a:defRPr/>
            </a:pPr>
            <a:endParaRPr lang="en-US" sz="2800" b="1" dirty="0" smtClean="0"/>
          </a:p>
          <a:p>
            <a:pPr marL="0" indent="0">
              <a:buNone/>
              <a:defRPr/>
            </a:pPr>
            <a:endParaRPr lang="en-US" sz="3600" b="1" dirty="0"/>
          </a:p>
          <a:p>
            <a:pPr marL="0" indent="0">
              <a:buNone/>
              <a:defRPr/>
            </a:pPr>
            <a:endParaRPr lang="en-US" sz="3600" b="1" dirty="0"/>
          </a:p>
          <a:p>
            <a:pPr marL="0" indent="0">
              <a:buFontTx/>
              <a:buNone/>
              <a:defRPr/>
            </a:pPr>
            <a:endParaRPr lang="en-US" sz="3600" b="1" dirty="0"/>
          </a:p>
          <a:p>
            <a:pPr marL="0" indent="0">
              <a:buFontTx/>
              <a:buNone/>
              <a:defRPr/>
            </a:pPr>
            <a:endParaRPr lang="en-US" sz="3600" b="1" dirty="0"/>
          </a:p>
        </p:txBody>
      </p:sp>
      <p:sp>
        <p:nvSpPr>
          <p:cNvPr id="2" name="Rectangle 1"/>
          <p:cNvSpPr/>
          <p:nvPr/>
        </p:nvSpPr>
        <p:spPr>
          <a:xfrm>
            <a:off x="600891" y="258423"/>
            <a:ext cx="8412479" cy="830997"/>
          </a:xfrm>
          <a:prstGeom prst="rect">
            <a:avLst/>
          </a:prstGeom>
        </p:spPr>
        <p:txBody>
          <a:bodyPr wrap="square">
            <a:spAutoFit/>
          </a:bodyPr>
          <a:lstStyle/>
          <a:p>
            <a:pPr algn="ctr"/>
            <a:r>
              <a:rPr lang="en-US" sz="4800" b="1" dirty="0" smtClean="0">
                <a:solidFill>
                  <a:schemeClr val="tx2"/>
                </a:solidFill>
                <a:latin typeface="+mn-lt"/>
              </a:rPr>
              <a:t>Thrift Savings Plan</a:t>
            </a:r>
          </a:p>
        </p:txBody>
      </p:sp>
      <p:sp>
        <p:nvSpPr>
          <p:cNvPr id="5" name="TextBox 4"/>
          <p:cNvSpPr txBox="1"/>
          <p:nvPr/>
        </p:nvSpPr>
        <p:spPr>
          <a:xfrm>
            <a:off x="1631092" y="6259811"/>
            <a:ext cx="7035113" cy="923330"/>
          </a:xfrm>
          <a:prstGeom prst="rect">
            <a:avLst/>
          </a:prstGeom>
          <a:noFill/>
        </p:spPr>
        <p:txBody>
          <a:bodyPr wrap="square" rtlCol="0">
            <a:spAutoFit/>
          </a:bodyPr>
          <a:lstStyle/>
          <a:p>
            <a:pPr marL="0" indent="0">
              <a:buNone/>
            </a:pPr>
            <a:r>
              <a:rPr lang="en-US" b="1" dirty="0">
                <a:hlinkClick r:id="rId3"/>
              </a:rPr>
              <a:t>https://www.tsp.gov/PDF/formspubs/tspbk02.pdf</a:t>
            </a:r>
            <a:endParaRPr lang="en-US" b="1" dirty="0"/>
          </a:p>
          <a:p>
            <a:pPr marL="0" indent="0">
              <a:buNone/>
            </a:pPr>
            <a:endParaRPr lang="en-US" b="1" dirty="0"/>
          </a:p>
          <a:p>
            <a:endParaRPr lang="en-US" dirty="0"/>
          </a:p>
        </p:txBody>
      </p:sp>
      <p:sp>
        <p:nvSpPr>
          <p:cNvPr id="6" name="Slide Number Placeholder 5"/>
          <p:cNvSpPr>
            <a:spLocks noGrp="1"/>
          </p:cNvSpPr>
          <p:nvPr>
            <p:ph type="sldNum" sz="quarter" idx="12"/>
          </p:nvPr>
        </p:nvSpPr>
        <p:spPr/>
        <p:txBody>
          <a:bodyPr/>
          <a:lstStyle/>
          <a:p>
            <a:pPr>
              <a:defRPr/>
            </a:pPr>
            <a:fld id="{CBDD7928-7170-4C79-AD39-76FA5D59B8C9}" type="slidenum">
              <a:rPr lang="en-US" smtClean="0"/>
              <a:pPr>
                <a:defRPr/>
              </a:pPr>
              <a:t>145</a:t>
            </a:fld>
            <a:endParaRPr lang="en-US" dirty="0"/>
          </a:p>
        </p:txBody>
      </p:sp>
      <p:pic>
        <p:nvPicPr>
          <p:cNvPr id="8" name="Picture 7"/>
          <p:cNvPicPr>
            <a:picLocks noChangeAspect="1"/>
          </p:cNvPicPr>
          <p:nvPr/>
        </p:nvPicPr>
        <p:blipFill>
          <a:blip r:embed="rId4"/>
          <a:stretch>
            <a:fillRect/>
          </a:stretch>
        </p:blipFill>
        <p:spPr>
          <a:xfrm>
            <a:off x="5223466" y="1198861"/>
            <a:ext cx="3920534" cy="5060950"/>
          </a:xfrm>
          <a:prstGeom prst="rect">
            <a:avLst/>
          </a:prstGeom>
        </p:spPr>
      </p:pic>
    </p:spTree>
    <p:extLst>
      <p:ext uri="{BB962C8B-B14F-4D97-AF65-F5344CB8AC3E}">
        <p14:creationId xmlns:p14="http://schemas.microsoft.com/office/powerpoint/2010/main" val="256969426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527222" y="478115"/>
            <a:ext cx="7817708" cy="830997"/>
          </a:xfrm>
          <a:prstGeom prst="rect">
            <a:avLst/>
          </a:prstGeom>
          <a:noFill/>
          <a:ln w="12700">
            <a:noFill/>
            <a:miter lim="800000"/>
            <a:headEnd type="none" w="sm" len="sm"/>
            <a:tailEnd type="none" w="sm" len="sm"/>
          </a:ln>
        </p:spPr>
        <p:txBody>
          <a:bodyPr wrap="square">
            <a:spAutoFit/>
          </a:bodyPr>
          <a:lstStyle/>
          <a:p>
            <a:pPr algn="ctr" eaLnBrk="0" hangingPunct="0"/>
            <a:r>
              <a:rPr lang="en-US" sz="4800" b="1" dirty="0" smtClean="0">
                <a:solidFill>
                  <a:schemeClr val="tx2"/>
                </a:solidFill>
                <a:latin typeface="+mn-lt"/>
              </a:rPr>
              <a:t>Any Questions about TSP?</a:t>
            </a:r>
            <a:endParaRPr lang="en-US" sz="4800" b="1" dirty="0">
              <a:solidFill>
                <a:schemeClr val="tx2"/>
              </a:solidFill>
              <a:latin typeface="+mn-lt"/>
            </a:endParaRPr>
          </a:p>
        </p:txBody>
      </p:sp>
      <p:pic>
        <p:nvPicPr>
          <p:cNvPr id="2" name="Picture 1"/>
          <p:cNvPicPr>
            <a:picLocks noChangeAspect="1"/>
          </p:cNvPicPr>
          <p:nvPr/>
        </p:nvPicPr>
        <p:blipFill>
          <a:blip r:embed="rId3"/>
          <a:stretch>
            <a:fillRect/>
          </a:stretch>
        </p:blipFill>
        <p:spPr>
          <a:xfrm>
            <a:off x="1551018" y="1672280"/>
            <a:ext cx="5253436" cy="4875189"/>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146</a:t>
            </a:fld>
            <a:endParaRPr lang="en-US" dirty="0"/>
          </a:p>
        </p:txBody>
      </p:sp>
    </p:spTree>
    <p:extLst>
      <p:ext uri="{BB962C8B-B14F-4D97-AF65-F5344CB8AC3E}">
        <p14:creationId xmlns:p14="http://schemas.microsoft.com/office/powerpoint/2010/main" val="24656643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14184" y="379562"/>
            <a:ext cx="8929816" cy="6324600"/>
          </a:xfrm>
        </p:spPr>
        <p:txBody>
          <a:bodyPr>
            <a:normAutofit/>
          </a:bodyPr>
          <a:lstStyle/>
          <a:p>
            <a:pPr marL="0" indent="0" algn="ctr">
              <a:buNone/>
            </a:pPr>
            <a:r>
              <a:rPr lang="en-US" sz="4800" b="1" dirty="0" smtClean="0"/>
              <a:t>Social Security</a:t>
            </a:r>
          </a:p>
          <a:p>
            <a:pPr marL="0" indent="0">
              <a:buNone/>
            </a:pPr>
            <a:endParaRPr lang="en-US" sz="1600" b="1" dirty="0" smtClean="0"/>
          </a:p>
          <a:p>
            <a:pPr marL="0" indent="0">
              <a:buNone/>
            </a:pPr>
            <a:r>
              <a:rPr lang="en-US" sz="2800" b="1" dirty="0" smtClean="0"/>
              <a:t>To create your own social security account on-line and get your estimate, go here:</a:t>
            </a:r>
            <a:endParaRPr lang="en-US" sz="3200" b="1" dirty="0" smtClean="0"/>
          </a:p>
          <a:p>
            <a:pPr marL="0" indent="0">
              <a:buNone/>
            </a:pPr>
            <a:endParaRPr lang="en-US" sz="1800" b="1" dirty="0" smtClean="0">
              <a:hlinkClick r:id="rId3"/>
            </a:endParaRPr>
          </a:p>
          <a:p>
            <a:pPr marL="0" indent="0">
              <a:buNone/>
            </a:pPr>
            <a:r>
              <a:rPr lang="en-US" sz="3200" b="1" dirty="0"/>
              <a:t> </a:t>
            </a:r>
            <a:r>
              <a:rPr lang="en-US" sz="3200" b="1" dirty="0" smtClean="0"/>
              <a:t>               </a:t>
            </a:r>
            <a:r>
              <a:rPr lang="en-US" sz="3200" b="1" dirty="0" smtClean="0">
                <a:hlinkClick r:id="rId3"/>
              </a:rPr>
              <a:t>https</a:t>
            </a:r>
            <a:r>
              <a:rPr lang="en-US" sz="3200" b="1" dirty="0">
                <a:hlinkClick r:id="rId3"/>
              </a:rPr>
              <a:t>://www.ssa.gov/myaccount</a:t>
            </a:r>
            <a:r>
              <a:rPr lang="en-US" sz="3200" b="1" dirty="0" smtClean="0">
                <a:hlinkClick r:id="rId3"/>
              </a:rPr>
              <a:t>/</a:t>
            </a:r>
            <a:endParaRPr lang="en-US" sz="3200" b="1" dirty="0" smtClean="0"/>
          </a:p>
          <a:p>
            <a:pPr marL="0" indent="0">
              <a:buNone/>
            </a:pPr>
            <a:endParaRPr lang="en-US" sz="3200" b="1" dirty="0"/>
          </a:p>
          <a:p>
            <a:pPr marL="0" indent="0">
              <a:buNone/>
            </a:pPr>
            <a:endParaRPr lang="en-US" sz="3200" b="1" dirty="0"/>
          </a:p>
          <a:p>
            <a:pPr marL="0" indent="0" algn="ctr">
              <a:buNone/>
            </a:pPr>
            <a:endParaRPr lang="en-US" sz="48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9587"/>
            <a:ext cx="9144000" cy="3437485"/>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147</a:t>
            </a:fld>
            <a:endParaRPr lang="en-US" dirty="0"/>
          </a:p>
        </p:txBody>
      </p:sp>
    </p:spTree>
    <p:extLst>
      <p:ext uri="{BB962C8B-B14F-4D97-AF65-F5344CB8AC3E}">
        <p14:creationId xmlns:p14="http://schemas.microsoft.com/office/powerpoint/2010/main" val="314327922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71849" y="336430"/>
            <a:ext cx="8526162" cy="6324600"/>
          </a:xfrm>
        </p:spPr>
        <p:txBody>
          <a:bodyPr>
            <a:normAutofit/>
          </a:bodyPr>
          <a:lstStyle/>
          <a:p>
            <a:pPr marL="0" indent="0" algn="ctr">
              <a:buNone/>
            </a:pPr>
            <a:r>
              <a:rPr lang="en-US" sz="4000" b="1" dirty="0"/>
              <a:t>Social </a:t>
            </a:r>
            <a:r>
              <a:rPr lang="en-US" sz="4000" b="1" dirty="0" smtClean="0"/>
              <a:t>Security</a:t>
            </a:r>
            <a:r>
              <a:rPr lang="en-US" sz="4000" b="1" dirty="0"/>
              <a:t> </a:t>
            </a:r>
            <a:r>
              <a:rPr lang="en-US" sz="4000" b="1" dirty="0" smtClean="0"/>
              <a:t>Full Retirement</a:t>
            </a:r>
          </a:p>
          <a:p>
            <a:pPr marL="0" indent="0" algn="ctr">
              <a:buNone/>
            </a:pPr>
            <a:endParaRPr lang="en-US" b="1" dirty="0"/>
          </a:p>
          <a:p>
            <a:pPr marL="0" indent="0">
              <a:buNone/>
            </a:pPr>
            <a:r>
              <a:rPr lang="en-US" sz="2800" b="1" dirty="0" smtClean="0"/>
              <a:t>          Age to Receive full Social Security Benefits:</a:t>
            </a:r>
          </a:p>
          <a:p>
            <a:pPr marL="0" indent="0">
              <a:buNone/>
            </a:pPr>
            <a:endParaRPr lang="en-US" sz="2800" dirty="0" smtClean="0"/>
          </a:p>
          <a:p>
            <a:pPr marL="0" indent="0">
              <a:buNone/>
            </a:pPr>
            <a:r>
              <a:rPr lang="en-US" sz="2800" u="sng" dirty="0" smtClean="0"/>
              <a:t>   </a:t>
            </a:r>
            <a:r>
              <a:rPr lang="en-US" sz="2800" b="1" u="sng" dirty="0" smtClean="0"/>
              <a:t>Age                                           Year </a:t>
            </a:r>
            <a:r>
              <a:rPr lang="en-US" sz="2800" b="1" u="sng" dirty="0"/>
              <a:t>of Birth</a:t>
            </a:r>
          </a:p>
          <a:p>
            <a:pPr marL="0" indent="0">
              <a:buNone/>
            </a:pPr>
            <a:r>
              <a:rPr lang="en-US" sz="2800" b="1" dirty="0" smtClean="0"/>
              <a:t>   66 						1943-1954</a:t>
            </a:r>
            <a:endParaRPr lang="en-US" sz="2800" b="1" dirty="0"/>
          </a:p>
          <a:p>
            <a:pPr marL="0" indent="0">
              <a:buNone/>
            </a:pPr>
            <a:r>
              <a:rPr lang="en-US" sz="2800" b="1" dirty="0" smtClean="0"/>
              <a:t>   66 </a:t>
            </a:r>
            <a:r>
              <a:rPr lang="en-US" sz="2800" b="1" dirty="0"/>
              <a:t>and 2 months </a:t>
            </a:r>
            <a:r>
              <a:rPr lang="en-US" sz="2800" b="1" dirty="0" smtClean="0"/>
              <a:t>			1955</a:t>
            </a:r>
            <a:endParaRPr lang="en-US" sz="2800" b="1" dirty="0"/>
          </a:p>
          <a:p>
            <a:pPr marL="0" indent="0">
              <a:buNone/>
            </a:pPr>
            <a:r>
              <a:rPr lang="en-US" sz="2800" b="1" dirty="0" smtClean="0"/>
              <a:t>   66 </a:t>
            </a:r>
            <a:r>
              <a:rPr lang="en-US" sz="2800" b="1" dirty="0"/>
              <a:t>and 4 months </a:t>
            </a:r>
            <a:r>
              <a:rPr lang="en-US" sz="2800" b="1" dirty="0" smtClean="0"/>
              <a:t>			1956</a:t>
            </a:r>
            <a:endParaRPr lang="en-US" sz="2800" b="1" dirty="0"/>
          </a:p>
          <a:p>
            <a:pPr marL="0" indent="0">
              <a:buNone/>
            </a:pPr>
            <a:r>
              <a:rPr lang="en-US" sz="2800" b="1" dirty="0" smtClean="0"/>
              <a:t>   66 </a:t>
            </a:r>
            <a:r>
              <a:rPr lang="en-US" sz="2800" b="1" dirty="0"/>
              <a:t>and 6 months </a:t>
            </a:r>
            <a:r>
              <a:rPr lang="en-US" sz="2800" b="1" dirty="0" smtClean="0"/>
              <a:t>			1957</a:t>
            </a:r>
            <a:endParaRPr lang="en-US" sz="2800" b="1" dirty="0"/>
          </a:p>
          <a:p>
            <a:pPr marL="0" indent="0">
              <a:buNone/>
            </a:pPr>
            <a:r>
              <a:rPr lang="en-US" sz="2800" b="1" dirty="0" smtClean="0"/>
              <a:t>   66 </a:t>
            </a:r>
            <a:r>
              <a:rPr lang="en-US" sz="2800" b="1" dirty="0"/>
              <a:t>and 8 months </a:t>
            </a:r>
            <a:r>
              <a:rPr lang="en-US" sz="2800" b="1" dirty="0" smtClean="0"/>
              <a:t>			1958</a:t>
            </a:r>
            <a:endParaRPr lang="en-US" sz="2800" b="1" dirty="0"/>
          </a:p>
          <a:p>
            <a:pPr marL="0" indent="0">
              <a:buNone/>
            </a:pPr>
            <a:r>
              <a:rPr lang="en-US" sz="2800" b="1" dirty="0" smtClean="0"/>
              <a:t>   66 </a:t>
            </a:r>
            <a:r>
              <a:rPr lang="en-US" sz="2800" b="1" dirty="0"/>
              <a:t>and 10 months </a:t>
            </a:r>
            <a:r>
              <a:rPr lang="en-US" sz="2800" b="1" dirty="0" smtClean="0"/>
              <a:t>			1959</a:t>
            </a:r>
            <a:endParaRPr lang="en-US" sz="2800" b="1" dirty="0"/>
          </a:p>
          <a:p>
            <a:pPr marL="0" indent="0">
              <a:buNone/>
            </a:pPr>
            <a:r>
              <a:rPr lang="en-US" sz="2800" b="1" dirty="0" smtClean="0"/>
              <a:t>   67 						1960 </a:t>
            </a:r>
            <a:r>
              <a:rPr lang="en-US" sz="2800" b="1" dirty="0"/>
              <a:t>and </a:t>
            </a:r>
            <a:r>
              <a:rPr lang="en-US" sz="2800" b="1" dirty="0" smtClean="0"/>
              <a:t>after</a:t>
            </a:r>
            <a:endParaRPr lang="en-US" sz="28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148</a:t>
            </a:fld>
            <a:endParaRPr lang="en-US" dirty="0"/>
          </a:p>
        </p:txBody>
      </p:sp>
    </p:spTree>
    <p:extLst>
      <p:ext uri="{BB962C8B-B14F-4D97-AF65-F5344CB8AC3E}">
        <p14:creationId xmlns:p14="http://schemas.microsoft.com/office/powerpoint/2010/main" val="68633371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63611" y="319177"/>
            <a:ext cx="8526162" cy="4615288"/>
          </a:xfrm>
        </p:spPr>
        <p:txBody>
          <a:bodyPr>
            <a:normAutofit/>
          </a:bodyPr>
          <a:lstStyle/>
          <a:p>
            <a:pPr marL="0" indent="0" algn="ctr">
              <a:buNone/>
            </a:pPr>
            <a:r>
              <a:rPr lang="en-US" sz="4000" b="1" dirty="0"/>
              <a:t>Social </a:t>
            </a:r>
            <a:r>
              <a:rPr lang="en-US" sz="4000" b="1" dirty="0" smtClean="0"/>
              <a:t>Security Early Retirement</a:t>
            </a:r>
          </a:p>
          <a:p>
            <a:pPr marL="0" indent="0">
              <a:buNone/>
            </a:pPr>
            <a:endParaRPr lang="en-US" sz="2800" b="1" dirty="0"/>
          </a:p>
          <a:p>
            <a:pPr marL="0" indent="0">
              <a:buNone/>
            </a:pPr>
            <a:r>
              <a:rPr lang="en-US" sz="2800" b="1" dirty="0"/>
              <a:t>You can get Social Security retirement benefits as early as age 62. However, </a:t>
            </a:r>
            <a:r>
              <a:rPr lang="en-US" sz="2800" b="1" dirty="0" smtClean="0"/>
              <a:t>Social Security will </a:t>
            </a:r>
            <a:r>
              <a:rPr lang="en-US" sz="2800" b="1" dirty="0"/>
              <a:t>reduce your benefit if you retire before your full retirement age. </a:t>
            </a:r>
            <a:endParaRPr lang="en-US" sz="2800" b="1" dirty="0" smtClean="0"/>
          </a:p>
          <a:p>
            <a:pPr marL="0" indent="0">
              <a:buNone/>
            </a:pPr>
            <a:endParaRPr lang="en-US" sz="2800" b="1" dirty="0"/>
          </a:p>
          <a:p>
            <a:pPr marL="0" indent="0">
              <a:buNone/>
            </a:pPr>
            <a:r>
              <a:rPr lang="en-US" sz="2800" b="1" dirty="0" smtClean="0"/>
              <a:t>For </a:t>
            </a:r>
            <a:r>
              <a:rPr lang="en-US" sz="2800" b="1" dirty="0"/>
              <a:t>example, if you retire at age 62, your benefit would be about 25 percent lower than it would be if you waited until you reach full retirement age. </a:t>
            </a:r>
            <a:endParaRPr lang="en-US" sz="2800" b="1" dirty="0" smtClean="0"/>
          </a:p>
        </p:txBody>
      </p:sp>
      <p:pic>
        <p:nvPicPr>
          <p:cNvPr id="3" name="Picture 2"/>
          <p:cNvPicPr>
            <a:picLocks noChangeAspect="1"/>
          </p:cNvPicPr>
          <p:nvPr/>
        </p:nvPicPr>
        <p:blipFill>
          <a:blip r:embed="rId3"/>
          <a:stretch>
            <a:fillRect/>
          </a:stretch>
        </p:blipFill>
        <p:spPr>
          <a:xfrm>
            <a:off x="2759676" y="4501413"/>
            <a:ext cx="3105665" cy="2326251"/>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149</a:t>
            </a:fld>
            <a:endParaRPr lang="en-US" dirty="0"/>
          </a:p>
        </p:txBody>
      </p:sp>
    </p:spTree>
    <p:extLst>
      <p:ext uri="{BB962C8B-B14F-4D97-AF65-F5344CB8AC3E}">
        <p14:creationId xmlns:p14="http://schemas.microsoft.com/office/powerpoint/2010/main" val="926864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85384" y="540654"/>
            <a:ext cx="7391400" cy="808038"/>
          </a:xfrm>
        </p:spPr>
        <p:txBody>
          <a:bodyPr anchor="t">
            <a:normAutofit/>
          </a:bodyPr>
          <a:lstStyle/>
          <a:p>
            <a:pPr algn="ctr" eaLnBrk="1" hangingPunct="1"/>
            <a:r>
              <a:rPr lang="en-US" sz="4000" b="1" dirty="0" smtClean="0">
                <a:latin typeface="+mn-lt"/>
              </a:rPr>
              <a:t>Crediting Military Service</a:t>
            </a:r>
          </a:p>
        </p:txBody>
      </p:sp>
      <p:sp>
        <p:nvSpPr>
          <p:cNvPr id="21507" name="Rectangle 3"/>
          <p:cNvSpPr>
            <a:spLocks noChangeArrowheads="1"/>
          </p:cNvSpPr>
          <p:nvPr/>
        </p:nvSpPr>
        <p:spPr bwMode="auto">
          <a:xfrm>
            <a:off x="79181" y="1420461"/>
            <a:ext cx="8744388" cy="3631763"/>
          </a:xfrm>
          <a:prstGeom prst="rect">
            <a:avLst/>
          </a:prstGeom>
          <a:noFill/>
          <a:ln w="12700">
            <a:noFill/>
            <a:miter lim="800000"/>
            <a:headEnd type="none" w="sm" len="sm"/>
            <a:tailEnd type="none" w="sm" len="sm"/>
          </a:ln>
        </p:spPr>
        <p:txBody>
          <a:bodyPr wrap="square">
            <a:spAutoFit/>
          </a:bodyPr>
          <a:lstStyle/>
          <a:p>
            <a:pPr marL="231775" indent="-231775" eaLnBrk="0" hangingPunct="0">
              <a:spcAft>
                <a:spcPts val="1200"/>
              </a:spcAft>
              <a:buFontTx/>
              <a:buChar char="•"/>
            </a:pPr>
            <a:r>
              <a:rPr lang="en-US" sz="2400" b="1" dirty="0" smtClean="0">
                <a:solidFill>
                  <a:srgbClr val="5B9BD5">
                    <a:lumMod val="50000"/>
                  </a:srgbClr>
                </a:solidFill>
              </a:rPr>
              <a:t>Must be Active Duty Service with Discharge Under Honorable Conditions</a:t>
            </a:r>
          </a:p>
          <a:p>
            <a:pPr marL="231775" indent="-231775" eaLnBrk="0" hangingPunct="0">
              <a:spcAft>
                <a:spcPts val="1200"/>
              </a:spcAft>
              <a:buFontTx/>
              <a:buChar char="•"/>
            </a:pPr>
            <a:endParaRPr lang="en-US" sz="500" b="1" dirty="0" smtClean="0">
              <a:solidFill>
                <a:srgbClr val="5B9BD5">
                  <a:lumMod val="50000"/>
                </a:srgbClr>
              </a:solidFill>
            </a:endParaRPr>
          </a:p>
          <a:p>
            <a:pPr marL="231775" indent="-231775" eaLnBrk="0" hangingPunct="0">
              <a:spcAft>
                <a:spcPts val="1200"/>
              </a:spcAft>
              <a:buFontTx/>
              <a:buChar char="•"/>
            </a:pPr>
            <a:r>
              <a:rPr lang="en-US" sz="2400" b="1" dirty="0" smtClean="0">
                <a:solidFill>
                  <a:srgbClr val="5B9BD5">
                    <a:lumMod val="50000"/>
                  </a:srgbClr>
                </a:solidFill>
              </a:rPr>
              <a:t>If Receiving Military Retired Pay, Must Waive it - Unless it is Based on 1) Disability Incurred in Combat or 2) National Guard Service</a:t>
            </a:r>
          </a:p>
          <a:p>
            <a:pPr eaLnBrk="0" hangingPunct="0">
              <a:spcAft>
                <a:spcPts val="1200"/>
              </a:spcAft>
            </a:pPr>
            <a:endParaRPr lang="en-US" sz="700" b="1" dirty="0" smtClean="0">
              <a:solidFill>
                <a:srgbClr val="5B9BD5">
                  <a:lumMod val="50000"/>
                </a:srgbClr>
              </a:solidFill>
            </a:endParaRPr>
          </a:p>
          <a:p>
            <a:pPr marL="231775" indent="-231775" eaLnBrk="0" hangingPunct="0">
              <a:spcAft>
                <a:spcPts val="1200"/>
              </a:spcAft>
              <a:buFontTx/>
              <a:buChar char="•"/>
            </a:pPr>
            <a:r>
              <a:rPr lang="en-US" sz="2400" b="1" dirty="0" smtClean="0">
                <a:solidFill>
                  <a:srgbClr val="5B9BD5">
                    <a:lumMod val="50000"/>
                  </a:srgbClr>
                </a:solidFill>
              </a:rPr>
              <a:t>National Guard Service is </a:t>
            </a:r>
          </a:p>
          <a:p>
            <a:pPr eaLnBrk="0" hangingPunct="0">
              <a:spcAft>
                <a:spcPts val="1200"/>
              </a:spcAft>
            </a:pPr>
            <a:r>
              <a:rPr lang="en-US" sz="2400" b="1" dirty="0">
                <a:solidFill>
                  <a:srgbClr val="5B9BD5">
                    <a:lumMod val="50000"/>
                  </a:srgbClr>
                </a:solidFill>
              </a:rPr>
              <a:t> </a:t>
            </a:r>
            <a:r>
              <a:rPr lang="en-US" sz="2400" b="1" dirty="0" smtClean="0">
                <a:solidFill>
                  <a:srgbClr val="5B9BD5">
                    <a:lumMod val="50000"/>
                  </a:srgbClr>
                </a:solidFill>
              </a:rPr>
              <a:t>  Generally Not Creditable</a:t>
            </a:r>
            <a:endParaRPr lang="en-US" sz="2400" b="1" dirty="0">
              <a:solidFill>
                <a:srgbClr val="5B9BD5">
                  <a:lumMod val="50000"/>
                </a:srgbClr>
              </a:solidFill>
            </a:endParaRPr>
          </a:p>
        </p:txBody>
      </p:sp>
      <p:pic>
        <p:nvPicPr>
          <p:cNvPr id="3" name="Picture 2"/>
          <p:cNvPicPr>
            <a:picLocks noChangeAspect="1"/>
          </p:cNvPicPr>
          <p:nvPr/>
        </p:nvPicPr>
        <p:blipFill>
          <a:blip r:embed="rId3"/>
          <a:stretch>
            <a:fillRect/>
          </a:stretch>
        </p:blipFill>
        <p:spPr>
          <a:xfrm>
            <a:off x="4845538" y="3760581"/>
            <a:ext cx="4298462" cy="2877127"/>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15</a:t>
            </a:fld>
            <a:endParaRPr lang="en-US" dirty="0">
              <a:solidFill>
                <a:prstClr val="black">
                  <a:tint val="75000"/>
                </a:prstClr>
              </a:solidFill>
            </a:endParaRPr>
          </a:p>
        </p:txBody>
      </p:sp>
    </p:spTree>
    <p:extLst>
      <p:ext uri="{BB962C8B-B14F-4D97-AF65-F5344CB8AC3E}">
        <p14:creationId xmlns:p14="http://schemas.microsoft.com/office/powerpoint/2010/main" val="81535200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31805" y="280320"/>
            <a:ext cx="8929816" cy="6324600"/>
          </a:xfrm>
        </p:spPr>
        <p:txBody>
          <a:bodyPr>
            <a:normAutofit/>
          </a:bodyPr>
          <a:lstStyle/>
          <a:p>
            <a:pPr marL="0" indent="0" algn="ctr">
              <a:buNone/>
            </a:pPr>
            <a:r>
              <a:rPr lang="en-US" sz="4000" b="1" dirty="0" smtClean="0"/>
              <a:t>Social Security Delayed Retirement</a:t>
            </a:r>
          </a:p>
          <a:p>
            <a:pPr marL="0" indent="0">
              <a:buNone/>
            </a:pPr>
            <a:endParaRPr lang="en-US" b="1" dirty="0"/>
          </a:p>
          <a:p>
            <a:r>
              <a:rPr lang="en-US" sz="2400" b="1" dirty="0"/>
              <a:t>You may choose to keep working even beyond your full retirement age. If you do, you can increase your future Social Security benefits in two ways. </a:t>
            </a:r>
            <a:endParaRPr lang="en-US" sz="2400" b="1" dirty="0" smtClean="0"/>
          </a:p>
          <a:p>
            <a:endParaRPr lang="en-US" sz="2000" b="1" dirty="0"/>
          </a:p>
          <a:p>
            <a:pPr lvl="1">
              <a:buFont typeface="Courier New" panose="02070309020205020404" pitchFamily="49" charset="0"/>
              <a:buChar char="o"/>
            </a:pPr>
            <a:r>
              <a:rPr lang="en-US" sz="2400" b="1" dirty="0" smtClean="0"/>
              <a:t> Each </a:t>
            </a:r>
            <a:r>
              <a:rPr lang="en-US" sz="2400" b="1" dirty="0"/>
              <a:t>extra year you work adds another year of earnings to your Social Security </a:t>
            </a:r>
            <a:r>
              <a:rPr lang="en-US" sz="2400" b="1" dirty="0" smtClean="0"/>
              <a:t>record. </a:t>
            </a:r>
          </a:p>
          <a:p>
            <a:pPr lvl="1"/>
            <a:endParaRPr lang="en-US" sz="2400" b="1" dirty="0" smtClean="0"/>
          </a:p>
          <a:p>
            <a:pPr lvl="1">
              <a:buFont typeface="Courier New" panose="02070309020205020404" pitchFamily="49" charset="0"/>
              <a:buChar char="o"/>
            </a:pPr>
            <a:r>
              <a:rPr lang="en-US" sz="2400" b="1" dirty="0" smtClean="0"/>
              <a:t> Also, your benefit will increase automatically by a certain percentage from the time you reach your full retirement age until you start receiving your benefits or until you reach age 70. The percentage varies depending on your year of birth. </a:t>
            </a:r>
          </a:p>
          <a:p>
            <a:pPr lvl="1">
              <a:buFont typeface="Courier New" panose="02070309020205020404" pitchFamily="49" charset="0"/>
              <a:buChar char="o"/>
            </a:pPr>
            <a:endParaRPr lang="en-US" sz="1200" b="1" dirty="0"/>
          </a:p>
          <a:p>
            <a:pPr marL="685800" lvl="2" indent="0">
              <a:buNone/>
            </a:pPr>
            <a:r>
              <a:rPr lang="en-US" sz="2100" b="1" dirty="0" smtClean="0"/>
              <a:t>For example, if you were born in 1943 or later, you’ll add 8 percent a year to your benefit for each year you delay signing up for Social Security beyond your full retirement age</a:t>
            </a:r>
            <a:r>
              <a:rPr lang="en-US" b="1" dirty="0" smtClean="0"/>
              <a:t>. </a:t>
            </a:r>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150</a:t>
            </a:fld>
            <a:endParaRPr lang="en-US" dirty="0"/>
          </a:p>
        </p:txBody>
      </p:sp>
    </p:spTree>
    <p:extLst>
      <p:ext uri="{BB962C8B-B14F-4D97-AF65-F5344CB8AC3E}">
        <p14:creationId xmlns:p14="http://schemas.microsoft.com/office/powerpoint/2010/main" val="128337284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13038" y="207034"/>
            <a:ext cx="8353167" cy="6324600"/>
          </a:xfrm>
        </p:spPr>
        <p:txBody>
          <a:bodyPr>
            <a:normAutofit/>
          </a:bodyPr>
          <a:lstStyle/>
          <a:p>
            <a:pPr marL="0" indent="0" algn="ctr">
              <a:buNone/>
            </a:pPr>
            <a:r>
              <a:rPr lang="en-US" sz="3600" b="1" dirty="0"/>
              <a:t>Social </a:t>
            </a:r>
            <a:r>
              <a:rPr lang="en-US" sz="3600" b="1" dirty="0" smtClean="0"/>
              <a:t>Security Early Retirement</a:t>
            </a:r>
          </a:p>
          <a:p>
            <a:pPr marL="0" indent="0" algn="ctr">
              <a:buNone/>
            </a:pPr>
            <a:r>
              <a:rPr lang="en-US" sz="3600" b="1" dirty="0" smtClean="0"/>
              <a:t>Earnings Offset</a:t>
            </a:r>
          </a:p>
          <a:p>
            <a:pPr marL="0" indent="0" algn="ctr">
              <a:buNone/>
            </a:pPr>
            <a:endParaRPr lang="en-US" sz="1800" b="1" dirty="0" smtClean="0"/>
          </a:p>
          <a:p>
            <a:pPr marL="0" indent="0">
              <a:buNone/>
            </a:pPr>
            <a:r>
              <a:rPr lang="en-US" b="1" dirty="0" smtClean="0"/>
              <a:t>If </a:t>
            </a:r>
            <a:r>
              <a:rPr lang="en-US" b="1" dirty="0"/>
              <a:t>you work and get benefits at the same </a:t>
            </a:r>
            <a:r>
              <a:rPr lang="en-US" b="1" dirty="0" smtClean="0"/>
              <a:t>time: </a:t>
            </a:r>
            <a:endParaRPr lang="en-US" dirty="0"/>
          </a:p>
          <a:p>
            <a:pPr marL="0" indent="0">
              <a:buNone/>
            </a:pPr>
            <a:r>
              <a:rPr lang="en-US" b="1" dirty="0"/>
              <a:t>You can continue to work and still get retirement benefits. Your earnings in (or after) the month you reach your full retirement age won’t reduce your Social Security benefits. </a:t>
            </a:r>
            <a:r>
              <a:rPr lang="en-US" b="1" dirty="0" smtClean="0"/>
              <a:t>Social Security will </a:t>
            </a:r>
            <a:r>
              <a:rPr lang="en-US" b="1" dirty="0"/>
              <a:t>reduce your benefits, however, if your earnings exceed certain limits for the months before you reach full retirement age. </a:t>
            </a:r>
            <a:endParaRPr lang="en-US" b="1" dirty="0" smtClean="0"/>
          </a:p>
          <a:p>
            <a:pPr marL="0" indent="0">
              <a:buNone/>
            </a:pPr>
            <a:endParaRPr lang="en-US" sz="300" b="1" dirty="0"/>
          </a:p>
          <a:p>
            <a:pPr marL="0" indent="0">
              <a:buNone/>
            </a:pPr>
            <a:r>
              <a:rPr lang="en-US" b="1" i="1" dirty="0" smtClean="0"/>
              <a:t>Here </a:t>
            </a:r>
            <a:r>
              <a:rPr lang="en-US" b="1" i="1" dirty="0"/>
              <a:t>is how it works: </a:t>
            </a:r>
            <a:endParaRPr lang="en-US" b="1" dirty="0"/>
          </a:p>
          <a:p>
            <a:r>
              <a:rPr lang="en-US" b="1" dirty="0"/>
              <a:t>If you’re younger than full retirement age, </a:t>
            </a:r>
            <a:r>
              <a:rPr lang="en-US" b="1" dirty="0" smtClean="0"/>
              <a:t>Social Security will deduct </a:t>
            </a:r>
            <a:r>
              <a:rPr lang="en-US" b="1" dirty="0"/>
              <a:t>$1 in benefits for each $2 you earn above the annual </a:t>
            </a:r>
            <a:r>
              <a:rPr lang="en-US" b="1" dirty="0" smtClean="0"/>
              <a:t>limit ($18,240). </a:t>
            </a:r>
            <a:endParaRPr lang="en-US" b="1" dirty="0"/>
          </a:p>
          <a:p>
            <a:r>
              <a:rPr lang="en-US" b="1" dirty="0"/>
              <a:t>In the year you reach your full retirement age, </a:t>
            </a:r>
            <a:r>
              <a:rPr lang="en-US" b="1" dirty="0" smtClean="0"/>
              <a:t>Social Security will reduce </a:t>
            </a:r>
            <a:r>
              <a:rPr lang="en-US" b="1" dirty="0"/>
              <a:t>your benefits $1 for every $3 you earn over an annual limit until the month you reach full retirement age. Once you reach full retirement age, you can keep working </a:t>
            </a:r>
            <a:r>
              <a:rPr lang="en-US" b="1" dirty="0" smtClean="0"/>
              <a:t>and your benefit won’t be reduced no </a:t>
            </a:r>
            <a:r>
              <a:rPr lang="en-US" b="1" dirty="0"/>
              <a:t>matter how much you earn. </a:t>
            </a:r>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151</a:t>
            </a:fld>
            <a:endParaRPr lang="en-US" dirty="0"/>
          </a:p>
        </p:txBody>
      </p:sp>
    </p:spTree>
    <p:extLst>
      <p:ext uri="{BB962C8B-B14F-4D97-AF65-F5344CB8AC3E}">
        <p14:creationId xmlns:p14="http://schemas.microsoft.com/office/powerpoint/2010/main" val="69480660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14500" y="61912"/>
            <a:ext cx="5715000" cy="6734175"/>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152</a:t>
            </a:fld>
            <a:endParaRPr lang="en-US" dirty="0"/>
          </a:p>
        </p:txBody>
      </p:sp>
    </p:spTree>
    <p:extLst>
      <p:ext uri="{BB962C8B-B14F-4D97-AF65-F5344CB8AC3E}">
        <p14:creationId xmlns:p14="http://schemas.microsoft.com/office/powerpoint/2010/main" val="1143666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96508232"/>
              </p:ext>
            </p:extLst>
          </p:nvPr>
        </p:nvGraphicFramePr>
        <p:xfrm>
          <a:off x="550496" y="390801"/>
          <a:ext cx="7886700" cy="5758662"/>
        </p:xfrm>
        <a:graphic>
          <a:graphicData uri="http://schemas.openxmlformats.org/drawingml/2006/table">
            <a:tbl>
              <a:tblPr firstRow="1" bandRow="1">
                <a:tableStyleId>{5C22544A-7EE6-4342-B048-85BDC9FD1C3A}</a:tableStyleId>
              </a:tblPr>
              <a:tblGrid>
                <a:gridCol w="1971675"/>
                <a:gridCol w="1971675"/>
                <a:gridCol w="1971675"/>
                <a:gridCol w="1971675"/>
              </a:tblGrid>
              <a:tr h="1872930">
                <a:tc gridSpan="4">
                  <a:txBody>
                    <a:bodyPr/>
                    <a:lstStyle/>
                    <a:p>
                      <a:pPr algn="ctr"/>
                      <a:r>
                        <a:rPr lang="en-US" sz="4000" b="1" dirty="0" smtClean="0">
                          <a:solidFill>
                            <a:schemeClr val="tx2"/>
                          </a:solidFill>
                        </a:rPr>
                        <a:t>Do I need to make a deposit</a:t>
                      </a:r>
                      <a:r>
                        <a:rPr lang="en-US" sz="4000" b="1" baseline="0" dirty="0" smtClean="0">
                          <a:solidFill>
                            <a:schemeClr val="tx2"/>
                          </a:solidFill>
                        </a:rPr>
                        <a:t> for post-1956 military service?</a:t>
                      </a:r>
                      <a:endParaRPr lang="en-US" sz="4000" b="1" dirty="0">
                        <a:solidFill>
                          <a:schemeClr val="tx2"/>
                        </a:solidFill>
                      </a:endParaRPr>
                    </a:p>
                  </a:txBody>
                  <a:tcPr anchor="ctr">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a:p>
                  </a:txBody>
                  <a:tcPr/>
                </a:tc>
                <a:tc hMerge="1">
                  <a:txBody>
                    <a:bodyPr/>
                    <a:lstStyle/>
                    <a:p>
                      <a:pPr algn="ctr"/>
                      <a:endParaRPr lang="en-US" sz="4000" dirty="0"/>
                    </a:p>
                  </a:txBody>
                  <a:tcPr anchor="ctr"/>
                </a:tc>
                <a:tc hMerge="1">
                  <a:txBody>
                    <a:bodyPr/>
                    <a:lstStyle/>
                    <a:p>
                      <a:endParaRPr lang="en-US"/>
                    </a:p>
                  </a:txBody>
                  <a:tcPr/>
                </a:tc>
              </a:tr>
              <a:tr h="1001800">
                <a:tc gridSpan="2">
                  <a:txBody>
                    <a:bodyPr/>
                    <a:lstStyle/>
                    <a:p>
                      <a:pPr algn="ctr"/>
                      <a:r>
                        <a:rPr lang="en-US" sz="4000" b="1" dirty="0" smtClean="0">
                          <a:solidFill>
                            <a:schemeClr val="tx2"/>
                          </a:solidFill>
                        </a:rPr>
                        <a:t>CSRS</a:t>
                      </a:r>
                      <a:endParaRPr lang="en-US" sz="4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3000" dirty="0"/>
                    </a:p>
                  </a:txBody>
                  <a:tcPr anchor="ctr"/>
                </a:tc>
                <a:tc gridSpan="2">
                  <a:txBody>
                    <a:bodyPr/>
                    <a:lstStyle/>
                    <a:p>
                      <a:pPr algn="ctr"/>
                      <a:r>
                        <a:rPr lang="en-US" sz="4000" b="1" dirty="0" smtClean="0">
                          <a:solidFill>
                            <a:schemeClr val="tx2"/>
                          </a:solidFill>
                        </a:rPr>
                        <a:t>FERS</a:t>
                      </a:r>
                      <a:endParaRPr lang="en-US" sz="4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3000" dirty="0"/>
                    </a:p>
                  </a:txBody>
                  <a:tcPr anchor="ctr"/>
                </a:tc>
              </a:tr>
              <a:tr h="169521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000" b="1" dirty="0" smtClean="0">
                          <a:solidFill>
                            <a:schemeClr val="tx2"/>
                          </a:solidFill>
                        </a:rPr>
                        <a:t>Credit for Eligibility</a:t>
                      </a:r>
                      <a:endParaRPr lang="en-US" sz="3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000" b="1" dirty="0" smtClean="0">
                          <a:solidFill>
                            <a:schemeClr val="tx2"/>
                          </a:solidFill>
                        </a:rPr>
                        <a:t>Credit for Annuity</a:t>
                      </a:r>
                      <a:endParaRPr lang="en-US" sz="3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000" b="1" dirty="0" smtClean="0">
                          <a:solidFill>
                            <a:schemeClr val="tx2"/>
                          </a:solidFill>
                        </a:rPr>
                        <a:t>Credit for Eligibility</a:t>
                      </a:r>
                      <a:endParaRPr lang="en-US" sz="3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000" b="1" dirty="0" smtClean="0">
                          <a:solidFill>
                            <a:schemeClr val="tx2"/>
                          </a:solidFill>
                        </a:rPr>
                        <a:t>Credit for Annuity</a:t>
                      </a:r>
                      <a:endParaRPr lang="en-US" sz="3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79282">
                <a:tc>
                  <a:txBody>
                    <a:bodyPr/>
                    <a:lstStyle/>
                    <a:p>
                      <a:pPr algn="ctr"/>
                      <a:r>
                        <a:rPr lang="en-US" sz="4000" b="1" dirty="0" smtClean="0">
                          <a:solidFill>
                            <a:schemeClr val="tx2"/>
                          </a:solidFill>
                        </a:rPr>
                        <a:t>No</a:t>
                      </a:r>
                      <a:endParaRPr lang="en-US" sz="4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b="1" dirty="0" smtClean="0">
                          <a:solidFill>
                            <a:schemeClr val="tx2"/>
                          </a:solidFill>
                        </a:rPr>
                        <a:t>It Depends</a:t>
                      </a:r>
                      <a:endParaRPr lang="en-US" sz="36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b="1" dirty="0" smtClean="0">
                          <a:solidFill>
                            <a:schemeClr val="tx2"/>
                          </a:solidFill>
                        </a:rPr>
                        <a:t>Yes</a:t>
                      </a:r>
                      <a:endParaRPr lang="en-US" sz="4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4000" b="1" dirty="0" smtClean="0">
                          <a:solidFill>
                            <a:schemeClr val="tx2"/>
                          </a:solidFill>
                        </a:rPr>
                        <a:t>Yes</a:t>
                      </a:r>
                      <a:endParaRPr lang="en-US" sz="4000" b="1" dirty="0">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16</a:t>
            </a:fld>
            <a:endParaRPr lang="en-US" dirty="0"/>
          </a:p>
        </p:txBody>
      </p:sp>
    </p:spTree>
    <p:extLst>
      <p:ext uri="{BB962C8B-B14F-4D97-AF65-F5344CB8AC3E}">
        <p14:creationId xmlns:p14="http://schemas.microsoft.com/office/powerpoint/2010/main" val="9501725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lgn="ctr"/>
            <a:r>
              <a:rPr lang="en-US" sz="4000" b="1" dirty="0">
                <a:latin typeface="+mn-lt"/>
              </a:rPr>
              <a:t>Crediting Military Service</a:t>
            </a:r>
            <a:endParaRPr lang="en-US" sz="4000" dirty="0" smtClean="0">
              <a:latin typeface="+mn-lt"/>
            </a:endParaRPr>
          </a:p>
        </p:txBody>
      </p:sp>
      <p:sp>
        <p:nvSpPr>
          <p:cNvPr id="4" name="Content Placeholder 3"/>
          <p:cNvSpPr>
            <a:spLocks noGrp="1"/>
          </p:cNvSpPr>
          <p:nvPr>
            <p:ph idx="1"/>
          </p:nvPr>
        </p:nvSpPr>
        <p:spPr>
          <a:xfrm>
            <a:off x="223516" y="1690689"/>
            <a:ext cx="8490637" cy="4351338"/>
          </a:xfrm>
        </p:spPr>
        <p:txBody>
          <a:bodyPr>
            <a:normAutofit/>
          </a:bodyPr>
          <a:lstStyle/>
          <a:p>
            <a:r>
              <a:rPr lang="en-US" sz="2800" b="1" dirty="0" smtClean="0"/>
              <a:t>Military Service prior to January 1, 1957 is creditable for retirement eligibility and computation, without making deposit, under both CSRS &amp; FERS.</a:t>
            </a:r>
          </a:p>
          <a:p>
            <a:pPr marL="0" indent="0">
              <a:buNone/>
            </a:pPr>
            <a:endParaRPr lang="en-US" sz="2800" b="1" dirty="0" smtClean="0"/>
          </a:p>
          <a:p>
            <a:r>
              <a:rPr lang="en-US" sz="2800" b="1" dirty="0" smtClean="0"/>
              <a:t>Military Service after 1956 may be creditable based on various factors, including whether deposit has been made prior to separation</a:t>
            </a:r>
            <a:endParaRPr lang="en-US" sz="2800" b="1" dirty="0"/>
          </a:p>
        </p:txBody>
      </p:sp>
      <p:pic>
        <p:nvPicPr>
          <p:cNvPr id="2" name="Picture 1"/>
          <p:cNvPicPr>
            <a:picLocks noChangeAspect="1"/>
          </p:cNvPicPr>
          <p:nvPr/>
        </p:nvPicPr>
        <p:blipFill>
          <a:blip r:embed="rId3"/>
          <a:stretch>
            <a:fillRect/>
          </a:stretch>
        </p:blipFill>
        <p:spPr>
          <a:xfrm>
            <a:off x="5796348" y="4333111"/>
            <a:ext cx="2917805" cy="2388365"/>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5655" y="68564"/>
            <a:ext cx="7886700" cy="1325563"/>
          </a:xfrm>
        </p:spPr>
        <p:txBody>
          <a:bodyPr>
            <a:normAutofit fontScale="90000"/>
          </a:bodyPr>
          <a:lstStyle/>
          <a:p>
            <a:pPr algn="ctr"/>
            <a:r>
              <a:rPr lang="en-US" sz="3600" b="1" dirty="0">
                <a:latin typeface="+mn-lt"/>
              </a:rPr>
              <a:t>Crediting Post-1956</a:t>
            </a:r>
            <a:br>
              <a:rPr lang="en-US" sz="3600" b="1" dirty="0">
                <a:latin typeface="+mn-lt"/>
              </a:rPr>
            </a:br>
            <a:r>
              <a:rPr lang="en-US" sz="3600" b="1" dirty="0">
                <a:latin typeface="+mn-lt"/>
              </a:rPr>
              <a:t> Military </a:t>
            </a:r>
            <a:r>
              <a:rPr lang="en-US" sz="3600" b="1" dirty="0" smtClean="0">
                <a:latin typeface="+mn-lt"/>
              </a:rPr>
              <a:t>Service </a:t>
            </a:r>
            <a:br>
              <a:rPr lang="en-US" sz="3600" b="1" dirty="0" smtClean="0">
                <a:latin typeface="+mn-lt"/>
              </a:rPr>
            </a:br>
            <a:r>
              <a:rPr lang="en-US" sz="3600" b="1" dirty="0" smtClean="0">
                <a:latin typeface="+mn-lt"/>
              </a:rPr>
              <a:t>- CSRS -</a:t>
            </a:r>
            <a:endParaRPr lang="en-US" sz="3600" dirty="0" smtClean="0">
              <a:latin typeface="+mn-lt"/>
            </a:endParaRPr>
          </a:p>
        </p:txBody>
      </p:sp>
      <p:sp>
        <p:nvSpPr>
          <p:cNvPr id="4" name="Content Placeholder 3"/>
          <p:cNvSpPr>
            <a:spLocks noGrp="1"/>
          </p:cNvSpPr>
          <p:nvPr>
            <p:ph idx="1"/>
          </p:nvPr>
        </p:nvSpPr>
        <p:spPr>
          <a:xfrm>
            <a:off x="131805" y="1699570"/>
            <a:ext cx="8383545" cy="4351338"/>
          </a:xfrm>
        </p:spPr>
        <p:txBody>
          <a:bodyPr>
            <a:noAutofit/>
          </a:bodyPr>
          <a:lstStyle/>
          <a:p>
            <a:r>
              <a:rPr lang="en-US" sz="2400" b="1" dirty="0" smtClean="0"/>
              <a:t>If first employed in a position covered by CSRS on or after 10/01/82, must make deposit to obtain credit for eligibility and calculation.</a:t>
            </a:r>
          </a:p>
          <a:p>
            <a:endParaRPr lang="en-US" sz="2400" b="1" dirty="0" smtClean="0"/>
          </a:p>
          <a:p>
            <a:r>
              <a:rPr lang="en-US" sz="2400" b="1" dirty="0" smtClean="0"/>
              <a:t>If first employed in a position covered by CSRS before 10/01/82, and if retiring prior to age 62, may receive credit without making deposit. </a:t>
            </a:r>
          </a:p>
          <a:p>
            <a:endParaRPr lang="en-US" sz="2400" b="1" dirty="0" smtClean="0"/>
          </a:p>
          <a:p>
            <a:r>
              <a:rPr lang="en-US" sz="2400" b="1" dirty="0" smtClean="0"/>
              <a:t>However, if no deposit is made, the annuity will be reduced at age 62, if the retiree is eligible for Social Security benefits; this is called “Catch 62”. If the retiree is </a:t>
            </a:r>
            <a:r>
              <a:rPr lang="en-US" sz="2400" b="1" u="sng" dirty="0" smtClean="0"/>
              <a:t>not</a:t>
            </a:r>
            <a:r>
              <a:rPr lang="en-US" sz="2400" b="1" dirty="0" smtClean="0"/>
              <a:t> eligible for Social Security benefits at age 62, there is no reduction in annuity.</a:t>
            </a:r>
          </a:p>
          <a:p>
            <a:pPr marL="342900" lvl="1" indent="0">
              <a:buNone/>
            </a:pPr>
            <a:endParaRPr lang="en-US" sz="2000" b="1" dirty="0" smtClean="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18</a:t>
            </a:fld>
            <a:endParaRPr lang="en-US" dirty="0"/>
          </a:p>
        </p:txBody>
      </p:sp>
    </p:spTree>
    <p:extLst>
      <p:ext uri="{BB962C8B-B14F-4D97-AF65-F5344CB8AC3E}">
        <p14:creationId xmlns:p14="http://schemas.microsoft.com/office/powerpoint/2010/main" val="2984553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algn="ctr"/>
            <a:r>
              <a:rPr lang="en-US" sz="4000" b="1" dirty="0">
                <a:latin typeface="+mn-lt"/>
              </a:rPr>
              <a:t>Crediting Post-1956</a:t>
            </a:r>
            <a:br>
              <a:rPr lang="en-US" sz="4000" b="1" dirty="0">
                <a:latin typeface="+mn-lt"/>
              </a:rPr>
            </a:br>
            <a:r>
              <a:rPr lang="en-US" sz="4000" b="1" dirty="0">
                <a:latin typeface="+mn-lt"/>
              </a:rPr>
              <a:t> Military </a:t>
            </a:r>
            <a:r>
              <a:rPr lang="en-US" sz="4000" b="1" dirty="0" smtClean="0">
                <a:latin typeface="+mn-lt"/>
              </a:rPr>
              <a:t>Service </a:t>
            </a:r>
            <a:br>
              <a:rPr lang="en-US" sz="4000" b="1" dirty="0" smtClean="0">
                <a:latin typeface="+mn-lt"/>
              </a:rPr>
            </a:br>
            <a:r>
              <a:rPr lang="en-US" sz="4000" b="1" dirty="0" smtClean="0">
                <a:latin typeface="+mn-lt"/>
              </a:rPr>
              <a:t>- CSRS -</a:t>
            </a:r>
            <a:endParaRPr lang="en-US" sz="4000" dirty="0" smtClean="0">
              <a:latin typeface="+mn-lt"/>
            </a:endParaRPr>
          </a:p>
        </p:txBody>
      </p:sp>
      <p:sp>
        <p:nvSpPr>
          <p:cNvPr id="4" name="Content Placeholder 3"/>
          <p:cNvSpPr>
            <a:spLocks noGrp="1"/>
          </p:cNvSpPr>
          <p:nvPr>
            <p:ph idx="1"/>
          </p:nvPr>
        </p:nvSpPr>
        <p:spPr>
          <a:xfrm>
            <a:off x="131805" y="2005013"/>
            <a:ext cx="8652687" cy="4351338"/>
          </a:xfrm>
        </p:spPr>
        <p:txBody>
          <a:bodyPr>
            <a:normAutofit/>
          </a:bodyPr>
          <a:lstStyle/>
          <a:p>
            <a:r>
              <a:rPr lang="en-US" sz="2800" b="1" dirty="0"/>
              <a:t>If first employed in a position covered by CSRS before 10/01/82, and if </a:t>
            </a:r>
            <a:r>
              <a:rPr lang="en-US" sz="2800" b="1" dirty="0" smtClean="0"/>
              <a:t>retiring on or after </a:t>
            </a:r>
            <a:r>
              <a:rPr lang="en-US" sz="2800" b="1" dirty="0"/>
              <a:t>age 62</a:t>
            </a:r>
            <a:r>
              <a:rPr lang="en-US" sz="2800" b="1" dirty="0" smtClean="0"/>
              <a:t>, can receive credit for purposes of annuity calculation if eligible for Social Security benefits only if deposit was made</a:t>
            </a:r>
            <a:endParaRPr lang="en-US" sz="800" b="1" dirty="0"/>
          </a:p>
          <a:p>
            <a:pPr marL="0" indent="0">
              <a:buNone/>
            </a:pPr>
            <a:endParaRPr lang="en-US" sz="2800" b="1" dirty="0" smtClean="0"/>
          </a:p>
          <a:p>
            <a:r>
              <a:rPr lang="en-US" sz="2800" b="1" dirty="0" smtClean="0"/>
              <a:t>However, the military service may be creditable for establishing </a:t>
            </a:r>
            <a:r>
              <a:rPr lang="en-US" sz="2800" b="1" u="sng" dirty="0" smtClean="0"/>
              <a:t>eligibility</a:t>
            </a:r>
            <a:r>
              <a:rPr lang="en-US" sz="2800" b="1" dirty="0" smtClean="0"/>
              <a:t> to retire even if no deposit is made.</a:t>
            </a:r>
            <a:endParaRPr lang="en-US" sz="2800" b="1"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19</a:t>
            </a:fld>
            <a:endParaRPr lang="en-US" dirty="0"/>
          </a:p>
        </p:txBody>
      </p:sp>
    </p:spTree>
    <p:extLst>
      <p:ext uri="{BB962C8B-B14F-4D97-AF65-F5344CB8AC3E}">
        <p14:creationId xmlns:p14="http://schemas.microsoft.com/office/powerpoint/2010/main" val="23796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979957" y="503912"/>
            <a:ext cx="7394787" cy="1266825"/>
          </a:xfrm>
        </p:spPr>
        <p:txBody>
          <a:bodyPr>
            <a:noAutofit/>
          </a:bodyPr>
          <a:lstStyle/>
          <a:p>
            <a:pPr algn="ctr"/>
            <a:r>
              <a:rPr lang="en-US" sz="4000" b="1" dirty="0" smtClean="0"/>
              <a:t>Civil Service Retirement System </a:t>
            </a:r>
            <a:br>
              <a:rPr lang="en-US" sz="4000" b="1" dirty="0" smtClean="0"/>
            </a:br>
            <a:r>
              <a:rPr lang="en-US" sz="4000" b="1" dirty="0" smtClean="0"/>
              <a:t>(CSRS)</a:t>
            </a:r>
            <a:r>
              <a:rPr lang="en-US" sz="3200" b="1" dirty="0" smtClean="0"/>
              <a:t/>
            </a:r>
            <a:br>
              <a:rPr lang="en-US" sz="3200" b="1" dirty="0" smtClean="0"/>
            </a:br>
            <a:endParaRPr lang="en-US" sz="3200" b="1" dirty="0" smtClean="0"/>
          </a:p>
        </p:txBody>
      </p:sp>
      <p:sp>
        <p:nvSpPr>
          <p:cNvPr id="7171" name="Rectangle 3"/>
          <p:cNvSpPr>
            <a:spLocks noChangeArrowheads="1"/>
          </p:cNvSpPr>
          <p:nvPr/>
        </p:nvSpPr>
        <p:spPr bwMode="auto">
          <a:xfrm>
            <a:off x="154746" y="1605718"/>
            <a:ext cx="8791546" cy="2831544"/>
          </a:xfrm>
          <a:prstGeom prst="rect">
            <a:avLst/>
          </a:prstGeom>
          <a:noFill/>
          <a:ln w="12700">
            <a:noFill/>
            <a:miter lim="800000"/>
            <a:headEnd type="none" w="sm" len="sm"/>
            <a:tailEnd type="none" w="sm" len="sm"/>
          </a:ln>
        </p:spPr>
        <p:txBody>
          <a:bodyPr wrap="square">
            <a:spAutoFit/>
          </a:bodyPr>
          <a:lstStyle/>
          <a:p>
            <a:pPr marL="350838" indent="-350838" eaLnBrk="0" hangingPunct="0">
              <a:lnSpc>
                <a:spcPct val="150000"/>
              </a:lnSpc>
              <a:spcBef>
                <a:spcPts val="1200"/>
              </a:spcBef>
              <a:buFontTx/>
              <a:buChar char="•"/>
            </a:pPr>
            <a:r>
              <a:rPr lang="en-US" sz="2800" dirty="0" smtClean="0">
                <a:solidFill>
                  <a:schemeClr val="accent1">
                    <a:lumMod val="50000"/>
                  </a:schemeClr>
                </a:solidFill>
              </a:rPr>
              <a:t>CSRS </a:t>
            </a:r>
            <a:r>
              <a:rPr lang="en-US" sz="2800" dirty="0">
                <a:solidFill>
                  <a:schemeClr val="accent1">
                    <a:lumMod val="50000"/>
                  </a:schemeClr>
                </a:solidFill>
              </a:rPr>
              <a:t>effective August </a:t>
            </a:r>
            <a:r>
              <a:rPr lang="en-US" sz="2800" dirty="0" smtClean="0">
                <a:solidFill>
                  <a:schemeClr val="accent1">
                    <a:lumMod val="50000"/>
                  </a:schemeClr>
                </a:solidFill>
              </a:rPr>
              <a:t>1920</a:t>
            </a:r>
          </a:p>
          <a:p>
            <a:pPr marL="350838" indent="-350838" eaLnBrk="0" hangingPunct="0">
              <a:lnSpc>
                <a:spcPct val="150000"/>
              </a:lnSpc>
              <a:spcBef>
                <a:spcPts val="1200"/>
              </a:spcBef>
              <a:buFontTx/>
              <a:buChar char="•"/>
            </a:pPr>
            <a:r>
              <a:rPr lang="en-US" sz="2800" dirty="0" smtClean="0">
                <a:solidFill>
                  <a:schemeClr val="accent1">
                    <a:lumMod val="50000"/>
                  </a:schemeClr>
                </a:solidFill>
              </a:rPr>
              <a:t>A defined benefit plan (you get a guaranteed amount in retirement no matter what the stock market does)</a:t>
            </a:r>
            <a:endParaRPr lang="en-US" sz="2800" dirty="0">
              <a:solidFill>
                <a:schemeClr val="accent1">
                  <a:lumMod val="50000"/>
                </a:schemeClr>
              </a:solidFill>
            </a:endParaRPr>
          </a:p>
        </p:txBody>
      </p:sp>
      <p:pic>
        <p:nvPicPr>
          <p:cNvPr id="5" name="Picture 4"/>
          <p:cNvPicPr>
            <a:picLocks noChangeAspect="1"/>
          </p:cNvPicPr>
          <p:nvPr/>
        </p:nvPicPr>
        <p:blipFill>
          <a:blip r:embed="rId3"/>
          <a:stretch>
            <a:fillRect/>
          </a:stretch>
        </p:blipFill>
        <p:spPr>
          <a:xfrm>
            <a:off x="2538539" y="4563762"/>
            <a:ext cx="4315430" cy="2157715"/>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algn="ctr"/>
            <a:r>
              <a:rPr lang="en-US" sz="3600" b="1" dirty="0">
                <a:latin typeface="+mn-lt"/>
              </a:rPr>
              <a:t>Crediting Post-1956</a:t>
            </a:r>
            <a:br>
              <a:rPr lang="en-US" sz="3600" b="1" dirty="0">
                <a:latin typeface="+mn-lt"/>
              </a:rPr>
            </a:br>
            <a:r>
              <a:rPr lang="en-US" sz="3600" b="1" dirty="0">
                <a:latin typeface="+mn-lt"/>
              </a:rPr>
              <a:t> Military </a:t>
            </a:r>
            <a:r>
              <a:rPr lang="en-US" sz="3600" b="1" dirty="0" smtClean="0">
                <a:latin typeface="+mn-lt"/>
              </a:rPr>
              <a:t>Service </a:t>
            </a:r>
            <a:br>
              <a:rPr lang="en-US" sz="3600" b="1" dirty="0" smtClean="0">
                <a:latin typeface="+mn-lt"/>
              </a:rPr>
            </a:br>
            <a:r>
              <a:rPr lang="en-US" sz="3600" b="1" dirty="0" smtClean="0">
                <a:latin typeface="+mn-lt"/>
              </a:rPr>
              <a:t>- FERS -</a:t>
            </a:r>
            <a:endParaRPr lang="en-US" sz="3600" dirty="0" smtClean="0">
              <a:latin typeface="+mn-lt"/>
            </a:endParaRPr>
          </a:p>
        </p:txBody>
      </p:sp>
      <p:sp>
        <p:nvSpPr>
          <p:cNvPr id="4" name="Content Placeholder 3"/>
          <p:cNvSpPr>
            <a:spLocks noGrp="1"/>
          </p:cNvSpPr>
          <p:nvPr>
            <p:ph idx="1"/>
          </p:nvPr>
        </p:nvSpPr>
        <p:spPr>
          <a:xfrm>
            <a:off x="249709" y="2005013"/>
            <a:ext cx="8638917" cy="4351338"/>
          </a:xfrm>
        </p:spPr>
        <p:txBody>
          <a:bodyPr>
            <a:normAutofit/>
          </a:bodyPr>
          <a:lstStyle/>
          <a:p>
            <a:endParaRPr lang="en-US" sz="2000" b="1" dirty="0" smtClean="0"/>
          </a:p>
          <a:p>
            <a:r>
              <a:rPr lang="en-US" sz="2800" b="1" dirty="0" smtClean="0"/>
              <a:t>Post-1956 Military Service is creditable (for purposes of eligibility to retire and for purposes of calculation of annuity) under FERS </a:t>
            </a:r>
            <a:r>
              <a:rPr lang="en-US" sz="2800" b="1" u="sng" dirty="0" smtClean="0"/>
              <a:t>only</a:t>
            </a:r>
            <a:r>
              <a:rPr lang="en-US" sz="2800" b="1" dirty="0" smtClean="0"/>
              <a:t> if deposit is made.</a:t>
            </a:r>
          </a:p>
        </p:txBody>
      </p:sp>
      <p:pic>
        <p:nvPicPr>
          <p:cNvPr id="2" name="Picture 1"/>
          <p:cNvPicPr>
            <a:picLocks noChangeAspect="1"/>
          </p:cNvPicPr>
          <p:nvPr/>
        </p:nvPicPr>
        <p:blipFill>
          <a:blip r:embed="rId3"/>
          <a:stretch>
            <a:fillRect/>
          </a:stretch>
        </p:blipFill>
        <p:spPr>
          <a:xfrm>
            <a:off x="5371198" y="4380788"/>
            <a:ext cx="3517428" cy="2340688"/>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20</a:t>
            </a:fld>
            <a:endParaRPr lang="en-US" dirty="0"/>
          </a:p>
        </p:txBody>
      </p:sp>
    </p:spTree>
    <p:extLst>
      <p:ext uri="{BB962C8B-B14F-4D97-AF65-F5344CB8AC3E}">
        <p14:creationId xmlns:p14="http://schemas.microsoft.com/office/powerpoint/2010/main" val="41798082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98300" y="464448"/>
            <a:ext cx="7620000" cy="685800"/>
          </a:xfrm>
        </p:spPr>
        <p:txBody>
          <a:bodyPr anchor="t">
            <a:noAutofit/>
          </a:bodyPr>
          <a:lstStyle/>
          <a:p>
            <a:pPr algn="ctr" eaLnBrk="1" hangingPunct="1"/>
            <a:r>
              <a:rPr lang="en-US" sz="4000" b="1" dirty="0" smtClean="0">
                <a:latin typeface="+mn-lt"/>
              </a:rPr>
              <a:t>Crediting Post-1956</a:t>
            </a:r>
            <a:br>
              <a:rPr lang="en-US" sz="4000" b="1" dirty="0" smtClean="0">
                <a:latin typeface="+mn-lt"/>
              </a:rPr>
            </a:br>
            <a:r>
              <a:rPr lang="en-US" sz="4000" b="1" dirty="0" smtClean="0">
                <a:latin typeface="+mn-lt"/>
              </a:rPr>
              <a:t> Military Service</a:t>
            </a:r>
          </a:p>
        </p:txBody>
      </p:sp>
      <p:sp>
        <p:nvSpPr>
          <p:cNvPr id="22531" name="Text Box 3"/>
          <p:cNvSpPr txBox="1">
            <a:spLocks noChangeArrowheads="1"/>
          </p:cNvSpPr>
          <p:nvPr/>
        </p:nvSpPr>
        <p:spPr bwMode="auto">
          <a:xfrm>
            <a:off x="342768" y="2046435"/>
            <a:ext cx="35052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solidFill>
                  <a:schemeClr val="tx2"/>
                </a:solidFill>
              </a:rPr>
              <a:t>CSRS</a:t>
            </a:r>
          </a:p>
        </p:txBody>
      </p:sp>
      <p:sp>
        <p:nvSpPr>
          <p:cNvPr id="22532" name="Text Box 4"/>
          <p:cNvSpPr txBox="1">
            <a:spLocks noChangeArrowheads="1"/>
          </p:cNvSpPr>
          <p:nvPr/>
        </p:nvSpPr>
        <p:spPr bwMode="auto">
          <a:xfrm>
            <a:off x="5181600" y="2052723"/>
            <a:ext cx="32766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solidFill>
                  <a:schemeClr val="tx2"/>
                </a:solidFill>
              </a:rPr>
              <a:t>FERS</a:t>
            </a:r>
          </a:p>
        </p:txBody>
      </p:sp>
      <p:sp>
        <p:nvSpPr>
          <p:cNvPr id="22533" name="Line 5"/>
          <p:cNvSpPr>
            <a:spLocks noChangeShapeType="1"/>
          </p:cNvSpPr>
          <p:nvPr/>
        </p:nvSpPr>
        <p:spPr bwMode="auto">
          <a:xfrm>
            <a:off x="4620998" y="1956549"/>
            <a:ext cx="22023" cy="3352298"/>
          </a:xfrm>
          <a:prstGeom prst="line">
            <a:avLst/>
          </a:prstGeom>
          <a:noFill/>
          <a:ln w="76200">
            <a:solidFill>
              <a:srgbClr val="0033CC"/>
            </a:solidFill>
            <a:round/>
            <a:headEnd type="none" w="sm" len="sm"/>
            <a:tailEnd type="none" w="sm" len="sm"/>
          </a:ln>
        </p:spPr>
        <p:txBody>
          <a:bodyPr/>
          <a:lstStyle/>
          <a:p>
            <a:endParaRPr lang="en-US" dirty="0"/>
          </a:p>
        </p:txBody>
      </p:sp>
      <p:sp>
        <p:nvSpPr>
          <p:cNvPr id="22534" name="Text Box 6"/>
          <p:cNvSpPr txBox="1">
            <a:spLocks noChangeArrowheads="1"/>
          </p:cNvSpPr>
          <p:nvPr/>
        </p:nvSpPr>
        <p:spPr bwMode="auto">
          <a:xfrm>
            <a:off x="547077" y="2860369"/>
            <a:ext cx="3520570" cy="2062103"/>
          </a:xfrm>
          <a:prstGeom prst="rect">
            <a:avLst/>
          </a:prstGeom>
          <a:noFill/>
          <a:ln w="12700">
            <a:noFill/>
            <a:miter lim="800000"/>
            <a:headEnd type="none" w="sm" len="sm"/>
            <a:tailEnd type="none" w="sm" len="sm"/>
          </a:ln>
        </p:spPr>
        <p:txBody>
          <a:bodyPr wrap="square">
            <a:spAutoFit/>
          </a:bodyPr>
          <a:lstStyle/>
          <a:p>
            <a:pPr algn="ctr" eaLnBrk="0" hangingPunct="0"/>
            <a:r>
              <a:rPr lang="en-US" sz="3200" b="1" dirty="0">
                <a:solidFill>
                  <a:schemeClr val="tx2"/>
                </a:solidFill>
              </a:rPr>
              <a:t>Military deposit equals 7% of base </a:t>
            </a:r>
            <a:r>
              <a:rPr lang="en-US" sz="3200" b="1" dirty="0" smtClean="0">
                <a:solidFill>
                  <a:schemeClr val="tx2"/>
                </a:solidFill>
              </a:rPr>
              <a:t>military pay </a:t>
            </a:r>
            <a:r>
              <a:rPr lang="en-US" sz="3200" b="1" dirty="0">
                <a:solidFill>
                  <a:schemeClr val="tx2"/>
                </a:solidFill>
              </a:rPr>
              <a:t>plus </a:t>
            </a:r>
            <a:r>
              <a:rPr lang="en-US" sz="3200" b="1" dirty="0" smtClean="0">
                <a:solidFill>
                  <a:schemeClr val="tx2"/>
                </a:solidFill>
              </a:rPr>
              <a:t>interest*</a:t>
            </a:r>
            <a:endParaRPr lang="en-US" sz="3200" b="1" dirty="0">
              <a:solidFill>
                <a:schemeClr val="tx2"/>
              </a:solidFill>
            </a:endParaRPr>
          </a:p>
        </p:txBody>
      </p:sp>
      <p:sp>
        <p:nvSpPr>
          <p:cNvPr id="22535" name="Text Box 7"/>
          <p:cNvSpPr txBox="1">
            <a:spLocks noChangeArrowheads="1"/>
          </p:cNvSpPr>
          <p:nvPr/>
        </p:nvSpPr>
        <p:spPr bwMode="auto">
          <a:xfrm>
            <a:off x="5181599" y="2845014"/>
            <a:ext cx="3548185" cy="2062103"/>
          </a:xfrm>
          <a:prstGeom prst="rect">
            <a:avLst/>
          </a:prstGeom>
          <a:noFill/>
          <a:ln w="12700">
            <a:noFill/>
            <a:miter lim="800000"/>
            <a:headEnd type="none" w="sm" len="sm"/>
            <a:tailEnd type="none" w="sm" len="sm"/>
          </a:ln>
        </p:spPr>
        <p:txBody>
          <a:bodyPr wrap="square">
            <a:spAutoFit/>
          </a:bodyPr>
          <a:lstStyle/>
          <a:p>
            <a:pPr algn="ctr" eaLnBrk="0" hangingPunct="0"/>
            <a:r>
              <a:rPr lang="en-US" sz="3200" b="1" dirty="0">
                <a:solidFill>
                  <a:schemeClr val="tx2"/>
                </a:solidFill>
              </a:rPr>
              <a:t>Military deposit equals </a:t>
            </a:r>
            <a:r>
              <a:rPr lang="en-US" sz="3200" b="1" dirty="0" smtClean="0">
                <a:solidFill>
                  <a:schemeClr val="tx2"/>
                </a:solidFill>
              </a:rPr>
              <a:t>3</a:t>
            </a:r>
            <a:r>
              <a:rPr lang="en-US" sz="3200" b="1" dirty="0">
                <a:solidFill>
                  <a:schemeClr val="tx2"/>
                </a:solidFill>
              </a:rPr>
              <a:t>% of base </a:t>
            </a:r>
            <a:r>
              <a:rPr lang="en-US" sz="3200" b="1" dirty="0" smtClean="0">
                <a:solidFill>
                  <a:schemeClr val="tx2"/>
                </a:solidFill>
              </a:rPr>
              <a:t>military pay </a:t>
            </a:r>
            <a:r>
              <a:rPr lang="en-US" sz="3200" b="1" dirty="0">
                <a:solidFill>
                  <a:schemeClr val="tx2"/>
                </a:solidFill>
              </a:rPr>
              <a:t>plus </a:t>
            </a:r>
            <a:r>
              <a:rPr lang="en-US" sz="3200" b="1" dirty="0" smtClean="0">
                <a:solidFill>
                  <a:schemeClr val="tx2"/>
                </a:solidFill>
              </a:rPr>
              <a:t>interest* </a:t>
            </a:r>
            <a:endParaRPr lang="en-US" sz="3200" b="1" dirty="0">
              <a:solidFill>
                <a:schemeClr val="tx2"/>
              </a:solidFill>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21</a:t>
            </a:fld>
            <a:endParaRPr lang="en-US" dirty="0"/>
          </a:p>
        </p:txBody>
      </p:sp>
      <p:sp>
        <p:nvSpPr>
          <p:cNvPr id="3" name="TextBox 2"/>
          <p:cNvSpPr txBox="1"/>
          <p:nvPr/>
        </p:nvSpPr>
        <p:spPr>
          <a:xfrm>
            <a:off x="461639" y="5628443"/>
            <a:ext cx="8149701" cy="830997"/>
          </a:xfrm>
          <a:prstGeom prst="rect">
            <a:avLst/>
          </a:prstGeom>
          <a:noFill/>
        </p:spPr>
        <p:txBody>
          <a:bodyPr wrap="square" rtlCol="0">
            <a:spAutoFit/>
          </a:bodyPr>
          <a:lstStyle/>
          <a:p>
            <a:r>
              <a:rPr lang="en-US" sz="2400" dirty="0" smtClean="0"/>
              <a:t>*interest does not start to accrue for the first 2 years of civilian service in most cases</a:t>
            </a:r>
            <a:endParaRPr lang="en-US" sz="2400" dirty="0"/>
          </a:p>
        </p:txBody>
      </p:sp>
    </p:spTree>
    <p:extLst>
      <p:ext uri="{BB962C8B-B14F-4D97-AF65-F5344CB8AC3E}">
        <p14:creationId xmlns:p14="http://schemas.microsoft.com/office/powerpoint/2010/main" val="310808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lgn="ctr"/>
            <a:r>
              <a:rPr lang="en-US" sz="4000" b="1" dirty="0" smtClean="0">
                <a:latin typeface="+mn-lt"/>
              </a:rPr>
              <a:t>How to Make Deposit for</a:t>
            </a:r>
            <a:r>
              <a:rPr lang="en-US" sz="4000" b="1" dirty="0">
                <a:latin typeface="+mn-lt"/>
              </a:rPr>
              <a:t/>
            </a:r>
            <a:br>
              <a:rPr lang="en-US" sz="4000" b="1" dirty="0">
                <a:latin typeface="+mn-lt"/>
              </a:rPr>
            </a:br>
            <a:r>
              <a:rPr lang="en-US" sz="4000" b="1" dirty="0">
                <a:latin typeface="+mn-lt"/>
              </a:rPr>
              <a:t> Military </a:t>
            </a:r>
            <a:r>
              <a:rPr lang="en-US" sz="4000" b="1" dirty="0" smtClean="0">
                <a:latin typeface="+mn-lt"/>
              </a:rPr>
              <a:t>Service </a:t>
            </a:r>
            <a:endParaRPr lang="en-US" sz="4000" dirty="0" smtClean="0">
              <a:latin typeface="+mn-lt"/>
            </a:endParaRPr>
          </a:p>
        </p:txBody>
      </p:sp>
      <p:sp>
        <p:nvSpPr>
          <p:cNvPr id="4" name="Content Placeholder 3"/>
          <p:cNvSpPr>
            <a:spLocks noGrp="1"/>
          </p:cNvSpPr>
          <p:nvPr>
            <p:ph idx="1"/>
          </p:nvPr>
        </p:nvSpPr>
        <p:spPr>
          <a:xfrm>
            <a:off x="206915" y="1952871"/>
            <a:ext cx="8589491" cy="4351338"/>
          </a:xfrm>
        </p:spPr>
        <p:txBody>
          <a:bodyPr>
            <a:noAutofit/>
          </a:bodyPr>
          <a:lstStyle/>
          <a:p>
            <a:pPr>
              <a:lnSpc>
                <a:spcPct val="150000"/>
              </a:lnSpc>
            </a:pPr>
            <a:r>
              <a:rPr lang="en-US" sz="2800" b="1" dirty="0" smtClean="0"/>
              <a:t>Call USPS Shared Services:  877-477- </a:t>
            </a:r>
            <a:r>
              <a:rPr lang="en-US" sz="2800" b="1" dirty="0"/>
              <a:t>3273 </a:t>
            </a:r>
            <a:r>
              <a:rPr lang="en-US" sz="2800" b="1" dirty="0" smtClean="0"/>
              <a:t>(Option 5)</a:t>
            </a:r>
          </a:p>
          <a:p>
            <a:pPr>
              <a:lnSpc>
                <a:spcPct val="150000"/>
              </a:lnSpc>
            </a:pPr>
            <a:r>
              <a:rPr lang="en-US" sz="2800" b="1" dirty="0" smtClean="0"/>
              <a:t>Complete SF 2803A (if CSRS) or</a:t>
            </a:r>
          </a:p>
          <a:p>
            <a:pPr>
              <a:lnSpc>
                <a:spcPct val="150000"/>
              </a:lnSpc>
            </a:pPr>
            <a:r>
              <a:rPr lang="en-US" sz="2800" b="1" dirty="0" smtClean="0"/>
              <a:t>Complete SF 3108A (if FERS)</a:t>
            </a:r>
          </a:p>
          <a:p>
            <a:pPr>
              <a:lnSpc>
                <a:spcPct val="150000"/>
              </a:lnSpc>
            </a:pPr>
            <a:r>
              <a:rPr lang="en-US" sz="2800" b="1" dirty="0" smtClean="0"/>
              <a:t>Submit completed SF with DD 214</a:t>
            </a:r>
          </a:p>
          <a:p>
            <a:pPr marL="0" indent="0">
              <a:buNone/>
            </a:pPr>
            <a:endParaRPr lang="en-US" sz="2800" b="1" dirty="0" smtClean="0"/>
          </a:p>
          <a:p>
            <a:pPr marL="0" indent="0">
              <a:buNone/>
            </a:pPr>
            <a:endParaRPr lang="en-US" sz="1800" b="1" dirty="0"/>
          </a:p>
          <a:p>
            <a:pPr marL="0" indent="0">
              <a:buNone/>
            </a:pPr>
            <a:r>
              <a:rPr lang="en-US" sz="2800" b="1" u="sng" dirty="0" smtClean="0"/>
              <a:t>Full deposit must be made to USPS prior to separation.</a:t>
            </a:r>
            <a:r>
              <a:rPr lang="en-US" sz="2800" b="1" dirty="0"/>
              <a:t>	</a:t>
            </a:r>
            <a:endParaRPr lang="en-US" sz="2800" b="1"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212" y="2862992"/>
            <a:ext cx="2871788" cy="2218597"/>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22</a:t>
            </a:fld>
            <a:endParaRPr lang="en-US" dirty="0"/>
          </a:p>
        </p:txBody>
      </p:sp>
    </p:spTree>
    <p:extLst>
      <p:ext uri="{BB962C8B-B14F-4D97-AF65-F5344CB8AC3E}">
        <p14:creationId xmlns:p14="http://schemas.microsoft.com/office/powerpoint/2010/main" val="26590756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88324" y="451385"/>
            <a:ext cx="8575590" cy="685800"/>
          </a:xfrm>
        </p:spPr>
        <p:txBody>
          <a:bodyPr anchor="t">
            <a:noAutofit/>
          </a:bodyPr>
          <a:lstStyle/>
          <a:p>
            <a:pPr algn="ctr" eaLnBrk="1" hangingPunct="1"/>
            <a:r>
              <a:rPr lang="en-US" sz="4000" b="1" dirty="0" smtClean="0">
                <a:latin typeface="+mn-lt"/>
              </a:rPr>
              <a:t>Crediting Non-Career Federal Service </a:t>
            </a:r>
          </a:p>
        </p:txBody>
      </p:sp>
      <p:sp>
        <p:nvSpPr>
          <p:cNvPr id="22531" name="Text Box 3"/>
          <p:cNvSpPr txBox="1">
            <a:spLocks noChangeArrowheads="1"/>
          </p:cNvSpPr>
          <p:nvPr/>
        </p:nvSpPr>
        <p:spPr bwMode="auto">
          <a:xfrm>
            <a:off x="387047" y="1880184"/>
            <a:ext cx="35052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CSRS</a:t>
            </a:r>
          </a:p>
        </p:txBody>
      </p:sp>
      <p:sp>
        <p:nvSpPr>
          <p:cNvPr id="22532" name="Text Box 4"/>
          <p:cNvSpPr txBox="1">
            <a:spLocks noChangeArrowheads="1"/>
          </p:cNvSpPr>
          <p:nvPr/>
        </p:nvSpPr>
        <p:spPr bwMode="auto">
          <a:xfrm>
            <a:off x="5265055" y="1814282"/>
            <a:ext cx="32766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22533" name="Line 5"/>
          <p:cNvSpPr>
            <a:spLocks noChangeShapeType="1"/>
          </p:cNvSpPr>
          <p:nvPr/>
        </p:nvSpPr>
        <p:spPr bwMode="auto">
          <a:xfrm>
            <a:off x="4622810" y="2024730"/>
            <a:ext cx="7249" cy="3839032"/>
          </a:xfrm>
          <a:prstGeom prst="line">
            <a:avLst/>
          </a:prstGeom>
          <a:noFill/>
          <a:ln w="76200">
            <a:solidFill>
              <a:srgbClr val="0033CC"/>
            </a:solidFill>
            <a:round/>
            <a:headEnd type="none" w="sm" len="sm"/>
            <a:tailEnd type="none" w="sm" len="sm"/>
          </a:ln>
        </p:spPr>
        <p:txBody>
          <a:bodyPr/>
          <a:lstStyle/>
          <a:p>
            <a:endParaRPr lang="en-US" dirty="0"/>
          </a:p>
        </p:txBody>
      </p:sp>
      <p:sp>
        <p:nvSpPr>
          <p:cNvPr id="22534" name="Text Box 6"/>
          <p:cNvSpPr txBox="1">
            <a:spLocks noChangeArrowheads="1"/>
          </p:cNvSpPr>
          <p:nvPr/>
        </p:nvSpPr>
        <p:spPr bwMode="auto">
          <a:xfrm>
            <a:off x="-1" y="2659520"/>
            <a:ext cx="4399005" cy="3662541"/>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smtClean="0">
                <a:solidFill>
                  <a:schemeClr val="accent1">
                    <a:lumMod val="50000"/>
                  </a:schemeClr>
                </a:solidFill>
              </a:rPr>
              <a:t>Service </a:t>
            </a:r>
            <a:r>
              <a:rPr lang="en-US" sz="2800" b="1" dirty="0">
                <a:solidFill>
                  <a:schemeClr val="accent1">
                    <a:lumMod val="50000"/>
                  </a:schemeClr>
                </a:solidFill>
              </a:rPr>
              <a:t>&lt;</a:t>
            </a:r>
            <a:r>
              <a:rPr lang="en-US" sz="2800" b="1" dirty="0" smtClean="0">
                <a:solidFill>
                  <a:schemeClr val="accent1">
                    <a:lumMod val="50000"/>
                  </a:schemeClr>
                </a:solidFill>
              </a:rPr>
              <a:t>10/1/82:</a:t>
            </a:r>
          </a:p>
          <a:p>
            <a:pPr algn="ctr" eaLnBrk="0" hangingPunct="0"/>
            <a:r>
              <a:rPr lang="en-US" sz="2000" b="1" dirty="0" smtClean="0">
                <a:solidFill>
                  <a:schemeClr val="accent1">
                    <a:lumMod val="50000"/>
                  </a:schemeClr>
                </a:solidFill>
              </a:rPr>
              <a:t>Credited, but annuity </a:t>
            </a:r>
            <a:r>
              <a:rPr lang="en-US" sz="2000" b="1" smtClean="0">
                <a:solidFill>
                  <a:schemeClr val="accent1">
                    <a:lumMod val="50000"/>
                  </a:schemeClr>
                </a:solidFill>
              </a:rPr>
              <a:t>reduced if no deposit</a:t>
            </a:r>
            <a:endParaRPr lang="en-US" sz="2000" b="1" dirty="0" smtClean="0">
              <a:solidFill>
                <a:schemeClr val="accent1">
                  <a:lumMod val="50000"/>
                </a:schemeClr>
              </a:solidFill>
            </a:endParaRPr>
          </a:p>
          <a:p>
            <a:pPr algn="ctr" eaLnBrk="0" hangingPunct="0"/>
            <a:endParaRPr lang="en-US" sz="2000" b="1" dirty="0" smtClean="0">
              <a:solidFill>
                <a:schemeClr val="accent1">
                  <a:lumMod val="50000"/>
                </a:schemeClr>
              </a:solidFill>
            </a:endParaRPr>
          </a:p>
          <a:p>
            <a:pPr algn="ctr" eaLnBrk="0" hangingPunct="0"/>
            <a:r>
              <a:rPr lang="en-US" sz="2800" b="1" dirty="0" smtClean="0">
                <a:solidFill>
                  <a:schemeClr val="accent1">
                    <a:lumMod val="50000"/>
                  </a:schemeClr>
                </a:solidFill>
              </a:rPr>
              <a:t>Service &gt;10/1/82: </a:t>
            </a:r>
          </a:p>
          <a:p>
            <a:pPr algn="ctr" eaLnBrk="0" hangingPunct="0"/>
            <a:r>
              <a:rPr lang="en-US" sz="2800" b="1" dirty="0" smtClean="0">
                <a:solidFill>
                  <a:schemeClr val="accent1">
                    <a:lumMod val="50000"/>
                  </a:schemeClr>
                </a:solidFill>
              </a:rPr>
              <a:t>c</a:t>
            </a:r>
            <a:r>
              <a:rPr lang="en-US" sz="2000" b="1" dirty="0" smtClean="0">
                <a:solidFill>
                  <a:schemeClr val="accent1">
                    <a:lumMod val="50000"/>
                  </a:schemeClr>
                </a:solidFill>
              </a:rPr>
              <a:t>redited for eligibility automatically; credited for computation only if deposit is made</a:t>
            </a:r>
            <a:endParaRPr lang="en-US" sz="2800" b="1" dirty="0" smtClean="0">
              <a:solidFill>
                <a:schemeClr val="accent1">
                  <a:lumMod val="50000"/>
                </a:schemeClr>
              </a:solidFill>
            </a:endParaRPr>
          </a:p>
          <a:p>
            <a:pPr algn="ctr" eaLnBrk="0" hangingPunct="0"/>
            <a:endParaRPr lang="en-US" sz="2800" b="1" dirty="0">
              <a:solidFill>
                <a:schemeClr val="accent1">
                  <a:lumMod val="50000"/>
                </a:schemeClr>
              </a:solidFill>
            </a:endParaRPr>
          </a:p>
        </p:txBody>
      </p:sp>
      <p:sp>
        <p:nvSpPr>
          <p:cNvPr id="22535" name="Text Box 7"/>
          <p:cNvSpPr txBox="1">
            <a:spLocks noChangeArrowheads="1"/>
          </p:cNvSpPr>
          <p:nvPr/>
        </p:nvSpPr>
        <p:spPr bwMode="auto">
          <a:xfrm>
            <a:off x="5188855" y="2659520"/>
            <a:ext cx="3352800" cy="3785652"/>
          </a:xfrm>
          <a:prstGeom prst="rect">
            <a:avLst/>
          </a:prstGeom>
          <a:noFill/>
          <a:ln w="12700">
            <a:noFill/>
            <a:miter lim="800000"/>
            <a:headEnd type="none" w="sm" len="sm"/>
            <a:tailEnd type="none" w="sm" len="sm"/>
          </a:ln>
        </p:spPr>
        <p:txBody>
          <a:bodyPr>
            <a:spAutoFit/>
          </a:bodyPr>
          <a:lstStyle/>
          <a:p>
            <a:pPr algn="ctr" eaLnBrk="0" hangingPunct="0"/>
            <a:r>
              <a:rPr lang="en-US" sz="2800" b="1" dirty="0" smtClean="0">
                <a:solidFill>
                  <a:schemeClr val="accent1">
                    <a:lumMod val="50000"/>
                  </a:schemeClr>
                </a:solidFill>
              </a:rPr>
              <a:t>Service &lt; 1/1/89:</a:t>
            </a:r>
          </a:p>
          <a:p>
            <a:pPr algn="ctr" eaLnBrk="0" hangingPunct="0"/>
            <a:r>
              <a:rPr lang="en-US" sz="2000" b="1" dirty="0" smtClean="0">
                <a:solidFill>
                  <a:schemeClr val="accent1">
                    <a:lumMod val="50000"/>
                  </a:schemeClr>
                </a:solidFill>
              </a:rPr>
              <a:t>Credited only if deposit made</a:t>
            </a:r>
          </a:p>
          <a:p>
            <a:pPr algn="ctr" eaLnBrk="0" hangingPunct="0"/>
            <a:endParaRPr lang="en-US" sz="2000" b="1" dirty="0" smtClean="0">
              <a:solidFill>
                <a:schemeClr val="accent1">
                  <a:lumMod val="50000"/>
                </a:schemeClr>
              </a:solidFill>
            </a:endParaRPr>
          </a:p>
          <a:p>
            <a:pPr algn="ctr" eaLnBrk="0" hangingPunct="0"/>
            <a:r>
              <a:rPr lang="en-US" sz="2800" b="1" dirty="0" smtClean="0">
                <a:solidFill>
                  <a:schemeClr val="accent1">
                    <a:lumMod val="50000"/>
                  </a:schemeClr>
                </a:solidFill>
              </a:rPr>
              <a:t>Service &gt; 1/1/89:</a:t>
            </a:r>
          </a:p>
          <a:p>
            <a:pPr algn="ctr" eaLnBrk="0" hangingPunct="0"/>
            <a:r>
              <a:rPr lang="en-US" sz="2000" b="1" dirty="0" smtClean="0">
                <a:solidFill>
                  <a:schemeClr val="accent1">
                    <a:lumMod val="50000"/>
                  </a:schemeClr>
                </a:solidFill>
              </a:rPr>
              <a:t>Not creditable*</a:t>
            </a:r>
          </a:p>
          <a:p>
            <a:pPr algn="ctr" eaLnBrk="0" hangingPunct="0"/>
            <a:endParaRPr lang="en-US" sz="2000" b="1" dirty="0" smtClean="0">
              <a:solidFill>
                <a:schemeClr val="accent1">
                  <a:lumMod val="50000"/>
                </a:schemeClr>
              </a:solidFill>
            </a:endParaRPr>
          </a:p>
          <a:p>
            <a:pPr algn="ctr" eaLnBrk="0" hangingPunct="0"/>
            <a:r>
              <a:rPr lang="en-US" sz="2000" b="1" dirty="0" smtClean="0">
                <a:solidFill>
                  <a:schemeClr val="accent1">
                    <a:lumMod val="50000"/>
                  </a:schemeClr>
                </a:solidFill>
              </a:rPr>
              <a:t>*Transitional Employee category first created 1992</a:t>
            </a:r>
          </a:p>
          <a:p>
            <a:pPr algn="ctr" eaLnBrk="0" hangingPunct="0"/>
            <a:endParaRPr lang="en-US" sz="2400" b="1" dirty="0">
              <a:solidFill>
                <a:schemeClr val="accent1">
                  <a:lumMod val="50000"/>
                </a:schemeClr>
              </a:solidFill>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23</a:t>
            </a:fld>
            <a:endParaRPr lang="en-US" dirty="0"/>
          </a:p>
        </p:txBody>
      </p:sp>
    </p:spTree>
    <p:extLst>
      <p:ext uri="{BB962C8B-B14F-4D97-AF65-F5344CB8AC3E}">
        <p14:creationId xmlns:p14="http://schemas.microsoft.com/office/powerpoint/2010/main" val="192373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38897" y="528916"/>
            <a:ext cx="8765060" cy="685800"/>
          </a:xfrm>
        </p:spPr>
        <p:txBody>
          <a:bodyPr anchor="t">
            <a:noAutofit/>
          </a:bodyPr>
          <a:lstStyle/>
          <a:p>
            <a:pPr algn="ctr" eaLnBrk="1" hangingPunct="1"/>
            <a:r>
              <a:rPr lang="en-US" sz="3600" b="1" dirty="0" smtClean="0">
                <a:latin typeface="+mn-lt"/>
              </a:rPr>
              <a:t>Cost to Credit Non-Career Federal Service </a:t>
            </a:r>
          </a:p>
        </p:txBody>
      </p:sp>
      <p:sp>
        <p:nvSpPr>
          <p:cNvPr id="22531" name="Text Box 3"/>
          <p:cNvSpPr txBox="1">
            <a:spLocks noChangeArrowheads="1"/>
          </p:cNvSpPr>
          <p:nvPr/>
        </p:nvSpPr>
        <p:spPr bwMode="auto">
          <a:xfrm>
            <a:off x="447373" y="2242649"/>
            <a:ext cx="35052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CSRS</a:t>
            </a:r>
          </a:p>
        </p:txBody>
      </p:sp>
      <p:sp>
        <p:nvSpPr>
          <p:cNvPr id="22532" name="Text Box 4"/>
          <p:cNvSpPr txBox="1">
            <a:spLocks noChangeArrowheads="1"/>
          </p:cNvSpPr>
          <p:nvPr/>
        </p:nvSpPr>
        <p:spPr bwMode="auto">
          <a:xfrm>
            <a:off x="5257800" y="2242649"/>
            <a:ext cx="32766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22533" name="Line 5"/>
          <p:cNvSpPr>
            <a:spLocks noChangeShapeType="1"/>
          </p:cNvSpPr>
          <p:nvPr/>
        </p:nvSpPr>
        <p:spPr bwMode="auto">
          <a:xfrm>
            <a:off x="4622810" y="2024730"/>
            <a:ext cx="7249" cy="3839032"/>
          </a:xfrm>
          <a:prstGeom prst="line">
            <a:avLst/>
          </a:prstGeom>
          <a:noFill/>
          <a:ln w="76200">
            <a:solidFill>
              <a:srgbClr val="0033CC"/>
            </a:solidFill>
            <a:round/>
            <a:headEnd type="none" w="sm" len="sm"/>
            <a:tailEnd type="none" w="sm" len="sm"/>
          </a:ln>
        </p:spPr>
        <p:txBody>
          <a:bodyPr/>
          <a:lstStyle/>
          <a:p>
            <a:endParaRPr lang="en-US" dirty="0"/>
          </a:p>
        </p:txBody>
      </p:sp>
      <p:sp>
        <p:nvSpPr>
          <p:cNvPr id="22534" name="Text Box 6"/>
          <p:cNvSpPr txBox="1">
            <a:spLocks noChangeArrowheads="1"/>
          </p:cNvSpPr>
          <p:nvPr/>
        </p:nvSpPr>
        <p:spPr bwMode="auto">
          <a:xfrm>
            <a:off x="638647" y="3304257"/>
            <a:ext cx="3429000" cy="2554545"/>
          </a:xfrm>
          <a:prstGeom prst="rect">
            <a:avLst/>
          </a:prstGeom>
          <a:noFill/>
          <a:ln w="12700">
            <a:noFill/>
            <a:miter lim="800000"/>
            <a:headEnd type="none" w="sm" len="sm"/>
            <a:tailEnd type="none" w="sm" len="sm"/>
          </a:ln>
        </p:spPr>
        <p:txBody>
          <a:bodyPr>
            <a:spAutoFit/>
          </a:bodyPr>
          <a:lstStyle/>
          <a:p>
            <a:pPr algn="ctr" eaLnBrk="0" hangingPunct="0"/>
            <a:r>
              <a:rPr lang="en-US" sz="3200" b="1" dirty="0" smtClean="0">
                <a:solidFill>
                  <a:schemeClr val="accent1">
                    <a:lumMod val="50000"/>
                  </a:schemeClr>
                </a:solidFill>
              </a:rPr>
              <a:t>Generally, 7% of basic pay of the  non-career service, plus interest </a:t>
            </a:r>
            <a:endParaRPr lang="en-US" sz="3200" b="1" dirty="0">
              <a:solidFill>
                <a:schemeClr val="accent1">
                  <a:lumMod val="50000"/>
                </a:schemeClr>
              </a:solidFill>
            </a:endParaRPr>
          </a:p>
        </p:txBody>
      </p:sp>
      <p:sp>
        <p:nvSpPr>
          <p:cNvPr id="22535" name="Text Box 7"/>
          <p:cNvSpPr txBox="1">
            <a:spLocks noChangeArrowheads="1"/>
          </p:cNvSpPr>
          <p:nvPr/>
        </p:nvSpPr>
        <p:spPr bwMode="auto">
          <a:xfrm>
            <a:off x="5181600" y="3333285"/>
            <a:ext cx="3352800" cy="2554545"/>
          </a:xfrm>
          <a:prstGeom prst="rect">
            <a:avLst/>
          </a:prstGeom>
          <a:noFill/>
          <a:ln w="12700">
            <a:noFill/>
            <a:miter lim="800000"/>
            <a:headEnd type="none" w="sm" len="sm"/>
            <a:tailEnd type="none" w="sm" len="sm"/>
          </a:ln>
        </p:spPr>
        <p:txBody>
          <a:bodyPr>
            <a:spAutoFit/>
          </a:bodyPr>
          <a:lstStyle/>
          <a:p>
            <a:pPr algn="ctr" eaLnBrk="0" hangingPunct="0"/>
            <a:r>
              <a:rPr lang="en-US" sz="3200" b="1" dirty="0" smtClean="0">
                <a:solidFill>
                  <a:schemeClr val="accent1">
                    <a:lumMod val="50000"/>
                  </a:schemeClr>
                </a:solidFill>
              </a:rPr>
              <a:t>Generally, 1.3% of basic pay of  the non-career service, plus interest</a:t>
            </a:r>
            <a:endParaRPr lang="en-US" sz="2800" b="1" dirty="0">
              <a:solidFill>
                <a:schemeClr val="accent1">
                  <a:lumMod val="50000"/>
                </a:schemeClr>
              </a:solidFill>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24</a:t>
            </a:fld>
            <a:endParaRPr lang="en-US" dirty="0"/>
          </a:p>
        </p:txBody>
      </p:sp>
    </p:spTree>
    <p:extLst>
      <p:ext uri="{BB962C8B-B14F-4D97-AF65-F5344CB8AC3E}">
        <p14:creationId xmlns:p14="http://schemas.microsoft.com/office/powerpoint/2010/main" val="18725641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lgn="ctr"/>
            <a:r>
              <a:rPr lang="en-US" sz="4000" b="1" dirty="0" smtClean="0">
                <a:latin typeface="+mn-lt"/>
              </a:rPr>
              <a:t>How to Make Deposit for</a:t>
            </a:r>
            <a:r>
              <a:rPr lang="en-US" sz="4000" b="1" dirty="0">
                <a:latin typeface="+mn-lt"/>
              </a:rPr>
              <a:t/>
            </a:r>
            <a:br>
              <a:rPr lang="en-US" sz="4000" b="1" dirty="0">
                <a:latin typeface="+mn-lt"/>
              </a:rPr>
            </a:br>
            <a:r>
              <a:rPr lang="en-US" sz="4000" b="1" dirty="0">
                <a:latin typeface="+mn-lt"/>
              </a:rPr>
              <a:t> </a:t>
            </a:r>
            <a:r>
              <a:rPr lang="en-US" sz="4000" b="1" dirty="0" smtClean="0">
                <a:latin typeface="+mn-lt"/>
              </a:rPr>
              <a:t>Non-Career Federal Service</a:t>
            </a:r>
          </a:p>
        </p:txBody>
      </p:sp>
      <p:sp>
        <p:nvSpPr>
          <p:cNvPr id="4" name="Content Placeholder 3"/>
          <p:cNvSpPr>
            <a:spLocks noGrp="1"/>
          </p:cNvSpPr>
          <p:nvPr>
            <p:ph idx="1"/>
          </p:nvPr>
        </p:nvSpPr>
        <p:spPr>
          <a:xfrm>
            <a:off x="167330" y="2187575"/>
            <a:ext cx="8853101" cy="4351338"/>
          </a:xfrm>
        </p:spPr>
        <p:txBody>
          <a:bodyPr>
            <a:normAutofit/>
          </a:bodyPr>
          <a:lstStyle/>
          <a:p>
            <a:pPr>
              <a:lnSpc>
                <a:spcPct val="150000"/>
              </a:lnSpc>
            </a:pPr>
            <a:r>
              <a:rPr lang="en-US" sz="2800" b="1" dirty="0" smtClean="0"/>
              <a:t>Call USPS Shared Services:    877-477- </a:t>
            </a:r>
            <a:r>
              <a:rPr lang="en-US" sz="2800" b="1" dirty="0"/>
              <a:t>3273 </a:t>
            </a:r>
            <a:r>
              <a:rPr lang="en-US" sz="2800" b="1" dirty="0" smtClean="0"/>
              <a:t>(Option 5)</a:t>
            </a:r>
          </a:p>
          <a:p>
            <a:pPr>
              <a:lnSpc>
                <a:spcPct val="150000"/>
              </a:lnSpc>
            </a:pPr>
            <a:r>
              <a:rPr lang="en-US" sz="2800" b="1" dirty="0" smtClean="0"/>
              <a:t>Complete SF 2803 (CSRS) or</a:t>
            </a:r>
          </a:p>
          <a:p>
            <a:pPr>
              <a:lnSpc>
                <a:spcPct val="150000"/>
              </a:lnSpc>
            </a:pPr>
            <a:r>
              <a:rPr lang="en-US" sz="2800" b="1" dirty="0" smtClean="0"/>
              <a:t>Complete SF 3108 (FERS)</a:t>
            </a:r>
          </a:p>
          <a:p>
            <a:pPr marL="0" indent="0">
              <a:buNone/>
            </a:pPr>
            <a:endParaRPr lang="en-US" sz="2800" b="1" dirty="0"/>
          </a:p>
          <a:p>
            <a:pPr marL="0" indent="0">
              <a:buNone/>
            </a:pPr>
            <a:r>
              <a:rPr lang="en-US" sz="2800" b="1" u="sng" dirty="0" smtClean="0"/>
              <a:t>Deposit can be made </a:t>
            </a:r>
            <a:r>
              <a:rPr lang="en-US" sz="2800" b="1" dirty="0" smtClean="0"/>
              <a:t>to USPS prior to separation or </a:t>
            </a:r>
            <a:r>
              <a:rPr lang="en-US" sz="2800" b="1" u="sng" dirty="0" smtClean="0"/>
              <a:t>directly to OPM after separation</a:t>
            </a:r>
            <a:r>
              <a:rPr lang="en-US" sz="2800" b="1" dirty="0" smtClean="0"/>
              <a:t>.</a:t>
            </a: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25</a:t>
            </a:fld>
            <a:endParaRPr lang="en-US" dirty="0"/>
          </a:p>
        </p:txBody>
      </p:sp>
    </p:spTree>
    <p:extLst>
      <p:ext uri="{BB962C8B-B14F-4D97-AF65-F5344CB8AC3E}">
        <p14:creationId xmlns:p14="http://schemas.microsoft.com/office/powerpoint/2010/main" val="2816078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390784" y="410028"/>
            <a:ext cx="6609144" cy="838200"/>
          </a:xfrm>
          <a:prstGeom prst="rect">
            <a:avLst/>
          </a:prstGeom>
          <a:noFill/>
          <a:ln w="9525">
            <a:noFill/>
            <a:miter lim="800000"/>
            <a:headEnd/>
            <a:tailEnd/>
          </a:ln>
        </p:spPr>
        <p:txBody>
          <a:bodyPr lIns="92075" tIns="46038" rIns="92075" bIns="46038" anchor="ctr"/>
          <a:lstStyle/>
          <a:p>
            <a:pPr algn="ctr"/>
            <a:r>
              <a:rPr lang="en-US" sz="4000" b="1" dirty="0">
                <a:solidFill>
                  <a:schemeClr val="accent1">
                    <a:lumMod val="50000"/>
                  </a:schemeClr>
                </a:solidFill>
                <a:latin typeface="+mn-lt"/>
              </a:rPr>
              <a:t>How Much Will I Get?</a:t>
            </a:r>
          </a:p>
        </p:txBody>
      </p:sp>
      <p:sp>
        <p:nvSpPr>
          <p:cNvPr id="32771" name="Rectangle 3"/>
          <p:cNvSpPr>
            <a:spLocks noChangeArrowheads="1"/>
          </p:cNvSpPr>
          <p:nvPr/>
        </p:nvSpPr>
        <p:spPr bwMode="auto">
          <a:xfrm>
            <a:off x="923456" y="1248228"/>
            <a:ext cx="7543800" cy="884511"/>
          </a:xfrm>
          <a:prstGeom prst="rect">
            <a:avLst/>
          </a:prstGeom>
          <a:noFill/>
          <a:ln w="9525">
            <a:noFill/>
            <a:miter lim="800000"/>
            <a:headEnd/>
            <a:tailEnd/>
          </a:ln>
        </p:spPr>
        <p:txBody>
          <a:bodyPr lIns="92075" tIns="46038" rIns="92075" bIns="46038"/>
          <a:lstStyle/>
          <a:p>
            <a:pPr algn="ctr">
              <a:spcBef>
                <a:spcPts val="1200"/>
              </a:spcBef>
            </a:pPr>
            <a:r>
              <a:rPr lang="en-US" sz="3600" b="1" dirty="0">
                <a:solidFill>
                  <a:schemeClr val="accent1">
                    <a:lumMod val="50000"/>
                  </a:schemeClr>
                </a:solidFill>
              </a:rPr>
              <a:t>Annuity Computation</a:t>
            </a:r>
          </a:p>
        </p:txBody>
      </p:sp>
      <p:sp>
        <p:nvSpPr>
          <p:cNvPr id="8" name="Slide Number Placeholder 6"/>
          <p:cNvSpPr txBox="1">
            <a:spLocks/>
          </p:cNvSpPr>
          <p:nvPr/>
        </p:nvSpPr>
        <p:spPr>
          <a:xfrm>
            <a:off x="6553200" y="6356352"/>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chemeClr val="tx1">
                  <a:lumMod val="50000"/>
                  <a:lumOff val="50000"/>
                </a:schemeClr>
              </a:solidFill>
              <a:effectLst/>
              <a:uLnTx/>
              <a:uFillTx/>
              <a:latin typeface="Arial" charset="0"/>
              <a:ea typeface="+mn-ea"/>
              <a:cs typeface="Arial" charset="0"/>
            </a:endParaRPr>
          </a:p>
        </p:txBody>
      </p:sp>
      <p:pic>
        <p:nvPicPr>
          <p:cNvPr id="11" name="Picture 4" descr="MPj04056060000[1]"/>
          <p:cNvPicPr>
            <a:picLocks noChangeAspect="1" noChangeArrowheads="1"/>
          </p:cNvPicPr>
          <p:nvPr/>
        </p:nvPicPr>
        <p:blipFill>
          <a:blip r:embed="rId3" cstate="print"/>
          <a:srcRect/>
          <a:stretch>
            <a:fillRect/>
          </a:stretch>
        </p:blipFill>
        <p:spPr>
          <a:xfrm>
            <a:off x="2940907" y="2451444"/>
            <a:ext cx="3054283" cy="4270033"/>
          </a:xfrm>
          <a:prstGeom prst="rect">
            <a:avLst/>
          </a:prstGeom>
        </p:spPr>
      </p:pic>
      <p:sp>
        <p:nvSpPr>
          <p:cNvPr id="2" name="Slide Number Placeholder 1"/>
          <p:cNvSpPr>
            <a:spLocks noGrp="1"/>
          </p:cNvSpPr>
          <p:nvPr>
            <p:ph type="sldNum" sz="quarter" idx="12"/>
          </p:nvPr>
        </p:nvSpPr>
        <p:spPr/>
        <p:txBody>
          <a:bodyPr/>
          <a:lstStyle/>
          <a:p>
            <a:pPr>
              <a:defRPr/>
            </a:pPr>
            <a:fld id="{AB8A7E8B-98FB-4D3F-ABA6-8B31D0FDF1A9}" type="slidenum">
              <a:rPr lang="en-US" smtClean="0"/>
              <a:pPr>
                <a:defRPr/>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73907" y="1309816"/>
            <a:ext cx="7423541" cy="5150945"/>
          </a:xfrm>
        </p:spPr>
        <p:txBody>
          <a:bodyPr>
            <a:normAutofit/>
          </a:bodyPr>
          <a:lstStyle/>
          <a:p>
            <a:pPr marL="0" indent="0">
              <a:buNone/>
            </a:pPr>
            <a:endParaRPr lang="en-US" sz="4400" dirty="0"/>
          </a:p>
          <a:p>
            <a:pPr marL="0" indent="0">
              <a:buNone/>
            </a:pPr>
            <a:r>
              <a:rPr lang="en-US" sz="4400" b="1" dirty="0"/>
              <a:t>Years of Service</a:t>
            </a:r>
          </a:p>
          <a:p>
            <a:pPr marL="0" indent="0">
              <a:buNone/>
            </a:pPr>
            <a:r>
              <a:rPr lang="en-US" sz="4400" b="1" dirty="0" smtClean="0"/>
              <a:t>                x</a:t>
            </a:r>
            <a:r>
              <a:rPr lang="en-US" sz="4400" dirty="0" smtClean="0"/>
              <a:t>             </a:t>
            </a:r>
            <a:endParaRPr lang="en-US" sz="4400" dirty="0"/>
          </a:p>
          <a:p>
            <a:pPr marL="0" indent="0">
              <a:buNone/>
            </a:pPr>
            <a:r>
              <a:rPr lang="en-US" sz="4400" b="1" dirty="0"/>
              <a:t>High-Three Average Annual Salary</a:t>
            </a:r>
          </a:p>
          <a:p>
            <a:pPr marL="0" indent="0">
              <a:buNone/>
            </a:pPr>
            <a:r>
              <a:rPr lang="en-US" sz="4400" b="1" dirty="0" smtClean="0"/>
              <a:t>                 x</a:t>
            </a:r>
            <a:r>
              <a:rPr lang="en-US" sz="4000" dirty="0" smtClean="0"/>
              <a:t>                </a:t>
            </a:r>
            <a:endParaRPr lang="en-US" sz="4000" dirty="0"/>
          </a:p>
          <a:p>
            <a:pPr marL="0" indent="0">
              <a:buNone/>
            </a:pPr>
            <a:r>
              <a:rPr lang="en-US" sz="4400" b="1" dirty="0"/>
              <a:t>Appropriate </a:t>
            </a:r>
            <a:r>
              <a:rPr lang="en-US" sz="4400" b="1" dirty="0" smtClean="0"/>
              <a:t>Formula</a:t>
            </a:r>
            <a:endParaRPr lang="en-US" sz="4400" b="1" dirty="0"/>
          </a:p>
        </p:txBody>
      </p:sp>
      <p:pic>
        <p:nvPicPr>
          <p:cNvPr id="3" name="Picture 2"/>
          <p:cNvPicPr>
            <a:picLocks noChangeAspect="1"/>
          </p:cNvPicPr>
          <p:nvPr/>
        </p:nvPicPr>
        <p:blipFill>
          <a:blip r:embed="rId3"/>
          <a:stretch>
            <a:fillRect/>
          </a:stretch>
        </p:blipFill>
        <p:spPr>
          <a:xfrm>
            <a:off x="5815914" y="98854"/>
            <a:ext cx="3270293" cy="2176231"/>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27</a:t>
            </a:fld>
            <a:endParaRPr lang="en-US" dirty="0"/>
          </a:p>
        </p:txBody>
      </p:sp>
    </p:spTree>
    <p:extLst>
      <p:ext uri="{BB962C8B-B14F-4D97-AF65-F5344CB8AC3E}">
        <p14:creationId xmlns:p14="http://schemas.microsoft.com/office/powerpoint/2010/main" val="3366867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155361"/>
            <a:ext cx="9144000" cy="2308324"/>
          </a:xfrm>
          <a:prstGeom prst="rect">
            <a:avLst/>
          </a:prstGeom>
          <a:noFill/>
          <a:ln w="12700">
            <a:noFill/>
            <a:miter lim="800000"/>
            <a:headEnd type="none" w="sm" len="sm"/>
            <a:tailEnd type="none" w="sm" len="sm"/>
          </a:ln>
        </p:spPr>
        <p:txBody>
          <a:bodyPr wrap="square">
            <a:spAutoFit/>
          </a:bodyPr>
          <a:lstStyle/>
          <a:p>
            <a:pPr algn="ctr" eaLnBrk="0" hangingPunct="0"/>
            <a:r>
              <a:rPr lang="en-US" sz="3600" b="1" dirty="0">
                <a:solidFill>
                  <a:schemeClr val="accent1">
                    <a:lumMod val="50000"/>
                  </a:schemeClr>
                </a:solidFill>
                <a:latin typeface="+mn-lt"/>
              </a:rPr>
              <a:t>Amount of Creditable </a:t>
            </a:r>
            <a:r>
              <a:rPr lang="en-US" sz="3600" b="1" dirty="0" smtClean="0">
                <a:solidFill>
                  <a:schemeClr val="accent1">
                    <a:lumMod val="50000"/>
                  </a:schemeClr>
                </a:solidFill>
                <a:latin typeface="+mn-lt"/>
              </a:rPr>
              <a:t>Service for purposes </a:t>
            </a:r>
          </a:p>
          <a:p>
            <a:pPr algn="ctr" eaLnBrk="0" hangingPunct="0"/>
            <a:r>
              <a:rPr lang="en-US" sz="3600" b="1" dirty="0" smtClean="0">
                <a:solidFill>
                  <a:schemeClr val="accent1">
                    <a:lumMod val="50000"/>
                  </a:schemeClr>
                </a:solidFill>
                <a:latin typeface="+mn-lt"/>
              </a:rPr>
              <a:t>of how much you get:</a:t>
            </a:r>
          </a:p>
          <a:p>
            <a:pPr algn="ctr" eaLnBrk="0" hangingPunct="0"/>
            <a:endParaRPr lang="en-US" sz="3600" b="1" dirty="0" smtClean="0">
              <a:solidFill>
                <a:schemeClr val="accent1">
                  <a:lumMod val="50000"/>
                </a:schemeClr>
              </a:solidFill>
              <a:latin typeface="+mn-lt"/>
            </a:endParaRPr>
          </a:p>
          <a:p>
            <a:pPr algn="ctr" eaLnBrk="0" hangingPunct="0"/>
            <a:endParaRPr lang="en-US" sz="3600" b="1" dirty="0">
              <a:solidFill>
                <a:schemeClr val="accent1">
                  <a:lumMod val="50000"/>
                </a:schemeClr>
              </a:solidFill>
              <a:latin typeface="+mn-lt"/>
            </a:endParaRPr>
          </a:p>
        </p:txBody>
      </p:sp>
      <p:sp>
        <p:nvSpPr>
          <p:cNvPr id="20483" name="Rectangle 3"/>
          <p:cNvSpPr>
            <a:spLocks noChangeArrowheads="1"/>
          </p:cNvSpPr>
          <p:nvPr/>
        </p:nvSpPr>
        <p:spPr bwMode="auto">
          <a:xfrm>
            <a:off x="242277" y="1402757"/>
            <a:ext cx="8667261" cy="5663089"/>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smtClean="0">
                <a:solidFill>
                  <a:schemeClr val="accent1">
                    <a:lumMod val="50000"/>
                  </a:schemeClr>
                </a:solidFill>
                <a:latin typeface="+mn-lt"/>
              </a:rPr>
              <a:t>Years worked under CSRS or FERS</a:t>
            </a:r>
          </a:p>
          <a:p>
            <a:pPr algn="ctr" eaLnBrk="0" hangingPunct="0"/>
            <a:r>
              <a:rPr lang="en-US" sz="2000" b="1" i="1" dirty="0" smtClean="0">
                <a:solidFill>
                  <a:schemeClr val="accent1">
                    <a:lumMod val="50000"/>
                  </a:schemeClr>
                </a:solidFill>
                <a:latin typeface="+mn-lt"/>
              </a:rPr>
              <a:t>plus</a:t>
            </a:r>
            <a:endParaRPr lang="en-US" sz="2800" b="1" i="1" dirty="0" smtClean="0">
              <a:solidFill>
                <a:schemeClr val="accent1">
                  <a:lumMod val="50000"/>
                </a:schemeClr>
              </a:solidFill>
              <a:latin typeface="+mn-lt"/>
            </a:endParaRPr>
          </a:p>
          <a:p>
            <a:pPr algn="ctr" eaLnBrk="0" hangingPunct="0"/>
            <a:r>
              <a:rPr lang="en-US" sz="2800" b="1" dirty="0" smtClean="0">
                <a:solidFill>
                  <a:schemeClr val="accent1">
                    <a:lumMod val="50000"/>
                  </a:schemeClr>
                </a:solidFill>
                <a:latin typeface="+mn-lt"/>
              </a:rPr>
              <a:t>Years of Military Service*</a:t>
            </a:r>
          </a:p>
          <a:p>
            <a:pPr algn="ctr" eaLnBrk="0" hangingPunct="0"/>
            <a:r>
              <a:rPr lang="en-US" sz="2000" b="1" i="1" dirty="0" smtClean="0">
                <a:solidFill>
                  <a:schemeClr val="accent1">
                    <a:lumMod val="50000"/>
                  </a:schemeClr>
                </a:solidFill>
                <a:latin typeface="+mn-lt"/>
              </a:rPr>
              <a:t>plus</a:t>
            </a:r>
            <a:endParaRPr lang="en-US" sz="2800" b="1" i="1" dirty="0" smtClean="0">
              <a:solidFill>
                <a:schemeClr val="accent1">
                  <a:lumMod val="50000"/>
                </a:schemeClr>
              </a:solidFill>
              <a:latin typeface="+mn-lt"/>
            </a:endParaRPr>
          </a:p>
          <a:p>
            <a:pPr algn="ctr" eaLnBrk="0" hangingPunct="0"/>
            <a:r>
              <a:rPr lang="en-US" sz="2800" b="1" dirty="0" smtClean="0">
                <a:solidFill>
                  <a:schemeClr val="accent1">
                    <a:lumMod val="50000"/>
                  </a:schemeClr>
                </a:solidFill>
                <a:latin typeface="+mn-lt"/>
              </a:rPr>
              <a:t>Years of Non-Career Federal Service*</a:t>
            </a:r>
          </a:p>
          <a:p>
            <a:pPr algn="ctr" eaLnBrk="0" hangingPunct="0"/>
            <a:r>
              <a:rPr lang="en-US" sz="2000" b="1" i="1" dirty="0" smtClean="0">
                <a:solidFill>
                  <a:schemeClr val="accent1">
                    <a:lumMod val="50000"/>
                  </a:schemeClr>
                </a:solidFill>
                <a:effectLst>
                  <a:outerShdw blurRad="38100" dist="38100" dir="2700000" algn="tl">
                    <a:srgbClr val="000000">
                      <a:alpha val="43137"/>
                    </a:srgbClr>
                  </a:outerShdw>
                </a:effectLst>
                <a:latin typeface="+mn-lt"/>
              </a:rPr>
              <a:t>plus</a:t>
            </a:r>
            <a:endParaRPr lang="en-US" sz="2800" b="1" i="1" dirty="0" smtClean="0">
              <a:solidFill>
                <a:schemeClr val="accent1">
                  <a:lumMod val="50000"/>
                </a:schemeClr>
              </a:solidFill>
              <a:effectLst>
                <a:outerShdw blurRad="38100" dist="38100" dir="2700000" algn="tl">
                  <a:srgbClr val="000000">
                    <a:alpha val="43137"/>
                  </a:srgbClr>
                </a:outerShdw>
              </a:effectLst>
              <a:latin typeface="+mn-lt"/>
            </a:endParaRPr>
          </a:p>
          <a:p>
            <a:pPr algn="ctr" eaLnBrk="0" hangingPunct="0"/>
            <a:r>
              <a:rPr lang="en-US" sz="2800" b="1" dirty="0" smtClean="0">
                <a:solidFill>
                  <a:schemeClr val="accent1">
                    <a:lumMod val="50000"/>
                  </a:schemeClr>
                </a:solidFill>
                <a:latin typeface="+mn-lt"/>
              </a:rPr>
              <a:t>Banked Sick Leave**</a:t>
            </a:r>
          </a:p>
          <a:p>
            <a:pPr algn="ctr" eaLnBrk="0" hangingPunct="0"/>
            <a:r>
              <a:rPr lang="en-US" sz="2000" b="1" i="1" dirty="0" smtClean="0">
                <a:solidFill>
                  <a:schemeClr val="accent1">
                    <a:lumMod val="50000"/>
                  </a:schemeClr>
                </a:solidFill>
                <a:latin typeface="+mn-lt"/>
              </a:rPr>
              <a:t>minus</a:t>
            </a:r>
            <a:endParaRPr lang="en-US" sz="2400" b="1" i="1" dirty="0" smtClean="0">
              <a:solidFill>
                <a:schemeClr val="accent1">
                  <a:lumMod val="50000"/>
                </a:schemeClr>
              </a:solidFill>
              <a:latin typeface="+mn-lt"/>
            </a:endParaRPr>
          </a:p>
          <a:p>
            <a:pPr algn="ctr" eaLnBrk="0" hangingPunct="0"/>
            <a:r>
              <a:rPr lang="en-US" sz="2800" b="1" dirty="0" smtClean="0">
                <a:solidFill>
                  <a:schemeClr val="accent1">
                    <a:lumMod val="50000"/>
                  </a:schemeClr>
                </a:solidFill>
                <a:latin typeface="+mn-lt"/>
              </a:rPr>
              <a:t>LWOP in excess of 6 months in a calendar year</a:t>
            </a:r>
            <a:r>
              <a:rPr lang="en-US" sz="2400" b="1" dirty="0" smtClean="0">
                <a:solidFill>
                  <a:schemeClr val="accent1">
                    <a:lumMod val="50000"/>
                  </a:schemeClr>
                </a:solidFill>
              </a:rPr>
              <a:t>***</a:t>
            </a:r>
          </a:p>
          <a:p>
            <a:pPr algn="ctr" eaLnBrk="0" hangingPunct="0"/>
            <a:endParaRPr lang="en-US" sz="1200" b="1" dirty="0" smtClean="0">
              <a:solidFill>
                <a:schemeClr val="accent1">
                  <a:lumMod val="50000"/>
                </a:schemeClr>
              </a:solidFill>
            </a:endParaRPr>
          </a:p>
          <a:p>
            <a:pPr eaLnBrk="0" hangingPunct="0"/>
            <a:r>
              <a:rPr lang="en-US" sz="2000" b="1" dirty="0" smtClean="0">
                <a:solidFill>
                  <a:schemeClr val="accent1">
                    <a:lumMod val="50000"/>
                  </a:schemeClr>
                </a:solidFill>
              </a:rPr>
              <a:t>*</a:t>
            </a:r>
            <a:r>
              <a:rPr lang="en-US" b="1" dirty="0" smtClean="0">
                <a:solidFill>
                  <a:schemeClr val="accent1">
                    <a:lumMod val="50000"/>
                  </a:schemeClr>
                </a:solidFill>
              </a:rPr>
              <a:t>when eligible and required deposit made</a:t>
            </a:r>
          </a:p>
          <a:p>
            <a:pPr eaLnBrk="0" hangingPunct="0"/>
            <a:endParaRPr lang="en-US" sz="1000" b="1" dirty="0" smtClean="0">
              <a:solidFill>
                <a:schemeClr val="accent1">
                  <a:lumMod val="50000"/>
                </a:schemeClr>
              </a:solidFill>
            </a:endParaRPr>
          </a:p>
          <a:p>
            <a:pPr eaLnBrk="0" hangingPunct="0"/>
            <a:r>
              <a:rPr lang="en-US" b="1" dirty="0" smtClean="0">
                <a:solidFill>
                  <a:schemeClr val="accent1">
                    <a:lumMod val="50000"/>
                  </a:schemeClr>
                </a:solidFill>
              </a:rPr>
              <a:t>**SL counts towards how much you get but not eligibility</a:t>
            </a:r>
          </a:p>
          <a:p>
            <a:pPr eaLnBrk="0" hangingPunct="0"/>
            <a:endParaRPr lang="en-US" sz="1000" b="1" dirty="0" smtClean="0">
              <a:solidFill>
                <a:schemeClr val="accent1">
                  <a:lumMod val="50000"/>
                </a:schemeClr>
              </a:solidFill>
            </a:endParaRPr>
          </a:p>
          <a:p>
            <a:pPr eaLnBrk="0" hangingPunct="0"/>
            <a:r>
              <a:rPr lang="en-US" b="1" dirty="0" smtClean="0">
                <a:solidFill>
                  <a:schemeClr val="accent1">
                    <a:lumMod val="50000"/>
                  </a:schemeClr>
                </a:solidFill>
              </a:rPr>
              <a:t>***Unless LWOP is due to on-the-job injury and OWCP pays wage-loss compensation, or LWOP is due to full-time union employment and union pays employer contributions</a:t>
            </a:r>
          </a:p>
          <a:p>
            <a:pPr eaLnBrk="0" hangingPunct="0"/>
            <a:endParaRPr lang="en-US" b="1" dirty="0">
              <a:solidFill>
                <a:schemeClr val="accent1">
                  <a:lumMod val="50000"/>
                </a:schemeClr>
              </a:solidFill>
            </a:endParaRPr>
          </a:p>
        </p:txBody>
      </p:sp>
      <p:sp>
        <p:nvSpPr>
          <p:cNvPr id="20484" name="Rectangle 4"/>
          <p:cNvSpPr>
            <a:spLocks noChangeArrowheads="1"/>
          </p:cNvSpPr>
          <p:nvPr/>
        </p:nvSpPr>
        <p:spPr bwMode="auto">
          <a:xfrm>
            <a:off x="521824" y="3917096"/>
            <a:ext cx="7707775" cy="2062103"/>
          </a:xfrm>
          <a:prstGeom prst="rect">
            <a:avLst/>
          </a:prstGeom>
          <a:noFill/>
          <a:ln w="12700">
            <a:noFill/>
            <a:miter lim="800000"/>
            <a:headEnd type="none" w="sm" len="sm"/>
            <a:tailEnd type="none" w="sm" len="sm"/>
          </a:ln>
        </p:spPr>
        <p:txBody>
          <a:bodyPr wrap="square">
            <a:spAutoFit/>
          </a:bodyPr>
          <a:lstStyle/>
          <a:p>
            <a:pPr algn="ctr" eaLnBrk="0" hangingPunct="0"/>
            <a:endParaRPr lang="en-US" sz="2800" dirty="0" smtClean="0"/>
          </a:p>
          <a:p>
            <a:pPr algn="ctr" eaLnBrk="0" hangingPunct="0"/>
            <a:endParaRPr lang="en-US" sz="3200" dirty="0" smtClean="0"/>
          </a:p>
          <a:p>
            <a:pPr algn="ctr" eaLnBrk="0" hangingPunct="0"/>
            <a:endParaRPr lang="en-US" sz="3200" dirty="0" smtClean="0"/>
          </a:p>
          <a:p>
            <a:pPr algn="ctr" eaLnBrk="0" hangingPunct="0"/>
            <a:endParaRPr lang="en-US" sz="3200" dirty="0" smtClean="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28</a:t>
            </a:fld>
            <a:endParaRPr lang="en-US" dirty="0"/>
          </a:p>
        </p:txBody>
      </p:sp>
    </p:spTree>
    <p:extLst>
      <p:ext uri="{BB962C8B-B14F-4D97-AF65-F5344CB8AC3E}">
        <p14:creationId xmlns:p14="http://schemas.microsoft.com/office/powerpoint/2010/main" val="22512355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61319" y="193744"/>
            <a:ext cx="8023654" cy="6324600"/>
          </a:xfrm>
        </p:spPr>
        <p:txBody>
          <a:bodyPr/>
          <a:lstStyle/>
          <a:p>
            <a:pPr marL="0" indent="0">
              <a:buNone/>
            </a:pPr>
            <a:endParaRPr lang="en-US" dirty="0" smtClean="0"/>
          </a:p>
          <a:p>
            <a:pPr marL="0" indent="0" algn="ctr">
              <a:buNone/>
            </a:pPr>
            <a:r>
              <a:rPr lang="en-US" sz="4000" b="1" dirty="0" smtClean="0"/>
              <a:t>OPM calculates years and months only</a:t>
            </a:r>
            <a:endParaRPr lang="en-US" sz="4000" b="1" dirty="0"/>
          </a:p>
          <a:p>
            <a:pPr marL="0" indent="0">
              <a:buNone/>
            </a:pPr>
            <a:endParaRPr lang="en-US" dirty="0" smtClean="0"/>
          </a:p>
          <a:p>
            <a:pPr marL="0" indent="0">
              <a:buNone/>
            </a:pPr>
            <a:r>
              <a:rPr lang="en-US" sz="3200" b="1" dirty="0" smtClean="0"/>
              <a:t>OPM calculates amount of annuity using years and months;</a:t>
            </a:r>
            <a:r>
              <a:rPr lang="en-US" sz="3200" b="1" dirty="0"/>
              <a:t> </a:t>
            </a:r>
            <a:r>
              <a:rPr lang="en-US" sz="3200" b="1" dirty="0" smtClean="0"/>
              <a:t>days short of a month (30) are dropped. </a:t>
            </a:r>
            <a:endParaRPr lang="en-US" sz="3200" b="1" dirty="0"/>
          </a:p>
        </p:txBody>
      </p:sp>
      <p:pic>
        <p:nvPicPr>
          <p:cNvPr id="3" name="Picture 2"/>
          <p:cNvPicPr>
            <a:picLocks noChangeAspect="1"/>
          </p:cNvPicPr>
          <p:nvPr/>
        </p:nvPicPr>
        <p:blipFill>
          <a:blip r:embed="rId3"/>
          <a:stretch>
            <a:fillRect/>
          </a:stretch>
        </p:blipFill>
        <p:spPr>
          <a:xfrm>
            <a:off x="1178011" y="4153930"/>
            <a:ext cx="6760175" cy="2704070"/>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29</a:t>
            </a:fld>
            <a:endParaRPr lang="en-US" dirty="0"/>
          </a:p>
        </p:txBody>
      </p:sp>
    </p:spTree>
    <p:extLst>
      <p:ext uri="{BB962C8B-B14F-4D97-AF65-F5344CB8AC3E}">
        <p14:creationId xmlns:p14="http://schemas.microsoft.com/office/powerpoint/2010/main" val="2597377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258789" y="1617603"/>
            <a:ext cx="8428009" cy="4693593"/>
          </a:xfrm>
          <a:prstGeom prst="rect">
            <a:avLst/>
          </a:prstGeom>
          <a:noFill/>
          <a:ln w="12700">
            <a:noFill/>
            <a:miter lim="800000"/>
            <a:headEnd type="none" w="sm" len="sm"/>
            <a:tailEnd type="none" w="sm" len="sm"/>
          </a:ln>
        </p:spPr>
        <p:txBody>
          <a:bodyPr wrap="square">
            <a:spAutoFit/>
          </a:bodyPr>
          <a:lstStyle/>
          <a:p>
            <a:pPr eaLnBrk="0" hangingPunct="0">
              <a:spcBef>
                <a:spcPts val="1200"/>
              </a:spcBef>
            </a:pPr>
            <a:r>
              <a:rPr lang="en-US" sz="2200" dirty="0" smtClean="0">
                <a:solidFill>
                  <a:schemeClr val="accent1">
                    <a:lumMod val="50000"/>
                  </a:schemeClr>
                </a:solidFill>
              </a:rPr>
              <a:t>FERS </a:t>
            </a:r>
            <a:r>
              <a:rPr lang="en-US" sz="2200" dirty="0">
                <a:solidFill>
                  <a:schemeClr val="accent1">
                    <a:lumMod val="50000"/>
                  </a:schemeClr>
                </a:solidFill>
              </a:rPr>
              <a:t>effective </a:t>
            </a:r>
            <a:r>
              <a:rPr lang="en-US" sz="2200" dirty="0" smtClean="0">
                <a:solidFill>
                  <a:schemeClr val="accent1">
                    <a:lumMod val="50000"/>
                  </a:schemeClr>
                </a:solidFill>
              </a:rPr>
              <a:t>1/1/1987 (applies retroactively to new hires on and after 1/1/1984)</a:t>
            </a:r>
          </a:p>
          <a:p>
            <a:pPr eaLnBrk="0" hangingPunct="0">
              <a:spcBef>
                <a:spcPts val="1200"/>
              </a:spcBef>
            </a:pPr>
            <a:endParaRPr lang="en-US" sz="900" u="sng" dirty="0">
              <a:solidFill>
                <a:schemeClr val="accent1">
                  <a:lumMod val="50000"/>
                </a:schemeClr>
              </a:solidFill>
            </a:endParaRPr>
          </a:p>
          <a:p>
            <a:pPr eaLnBrk="0" hangingPunct="0">
              <a:spcBef>
                <a:spcPts val="1200"/>
              </a:spcBef>
            </a:pPr>
            <a:r>
              <a:rPr lang="en-US" sz="2200" u="sng" dirty="0" smtClean="0">
                <a:solidFill>
                  <a:schemeClr val="accent1">
                    <a:lumMod val="50000"/>
                  </a:schemeClr>
                </a:solidFill>
              </a:rPr>
              <a:t>3 components</a:t>
            </a:r>
            <a:r>
              <a:rPr lang="en-US" sz="2200" dirty="0" smtClean="0">
                <a:solidFill>
                  <a:schemeClr val="accent1">
                    <a:lumMod val="50000"/>
                  </a:schemeClr>
                </a:solidFill>
              </a:rPr>
              <a:t>:</a:t>
            </a:r>
            <a:endParaRPr lang="en-US" sz="2200" dirty="0">
              <a:solidFill>
                <a:schemeClr val="accent1">
                  <a:lumMod val="50000"/>
                </a:schemeClr>
              </a:solidFill>
            </a:endParaRPr>
          </a:p>
          <a:p>
            <a:pPr marL="808038" lvl="1" indent="-350838" eaLnBrk="0" hangingPunct="0">
              <a:spcBef>
                <a:spcPts val="1200"/>
              </a:spcBef>
              <a:buFont typeface="Arial" charset="0"/>
              <a:buChar char="•"/>
            </a:pPr>
            <a:r>
              <a:rPr lang="en-US" sz="2200" dirty="0">
                <a:solidFill>
                  <a:schemeClr val="accent1">
                    <a:lumMod val="50000"/>
                  </a:schemeClr>
                </a:solidFill>
              </a:rPr>
              <a:t>Basic Benefit </a:t>
            </a:r>
            <a:r>
              <a:rPr lang="en-US" sz="2200" dirty="0" smtClean="0">
                <a:solidFill>
                  <a:schemeClr val="accent1">
                    <a:lumMod val="50000"/>
                  </a:schemeClr>
                </a:solidFill>
              </a:rPr>
              <a:t>Plan (+ Special Annuity Supplement)</a:t>
            </a:r>
          </a:p>
          <a:p>
            <a:pPr marL="1257300" lvl="2" indent="-342900" eaLnBrk="0" hangingPunct="0">
              <a:spcBef>
                <a:spcPts val="1200"/>
              </a:spcBef>
              <a:buFont typeface="Courier New" panose="02070309020205020404" pitchFamily="49" charset="0"/>
              <a:buChar char="o"/>
            </a:pPr>
            <a:r>
              <a:rPr lang="en-US" sz="2200" dirty="0" smtClean="0">
                <a:solidFill>
                  <a:schemeClr val="accent1">
                    <a:lumMod val="50000"/>
                  </a:schemeClr>
                </a:solidFill>
              </a:rPr>
              <a:t>A defined benefit plan </a:t>
            </a:r>
            <a:endParaRPr lang="en-US" sz="2200" dirty="0">
              <a:solidFill>
                <a:schemeClr val="accent1">
                  <a:lumMod val="50000"/>
                </a:schemeClr>
              </a:solidFill>
            </a:endParaRPr>
          </a:p>
          <a:p>
            <a:pPr marL="808038" lvl="1" indent="-350838" eaLnBrk="0" hangingPunct="0">
              <a:spcBef>
                <a:spcPts val="1200"/>
              </a:spcBef>
              <a:buFont typeface="Arial" charset="0"/>
              <a:buChar char="•"/>
            </a:pPr>
            <a:r>
              <a:rPr lang="en-US" sz="2200" dirty="0" smtClean="0">
                <a:solidFill>
                  <a:schemeClr val="accent1">
                    <a:lumMod val="50000"/>
                  </a:schemeClr>
                </a:solidFill>
              </a:rPr>
              <a:t>Social Security</a:t>
            </a:r>
            <a:endParaRPr lang="en-US" sz="2200" dirty="0">
              <a:solidFill>
                <a:schemeClr val="accent1">
                  <a:lumMod val="50000"/>
                </a:schemeClr>
              </a:solidFill>
            </a:endParaRPr>
          </a:p>
          <a:p>
            <a:pPr marL="808038" lvl="1" indent="-350838" eaLnBrk="0" hangingPunct="0">
              <a:spcBef>
                <a:spcPts val="1200"/>
              </a:spcBef>
              <a:buFont typeface="Arial" charset="0"/>
              <a:buChar char="•"/>
            </a:pPr>
            <a:r>
              <a:rPr lang="en-US" sz="2200" dirty="0">
                <a:solidFill>
                  <a:schemeClr val="accent1">
                    <a:lumMod val="50000"/>
                  </a:schemeClr>
                </a:solidFill>
              </a:rPr>
              <a:t>Thrift Savings </a:t>
            </a:r>
            <a:r>
              <a:rPr lang="en-US" sz="2200" dirty="0" smtClean="0">
                <a:solidFill>
                  <a:schemeClr val="accent1">
                    <a:lumMod val="50000"/>
                  </a:schemeClr>
                </a:solidFill>
              </a:rPr>
              <a:t>Plan (up to 5% matching)</a:t>
            </a:r>
          </a:p>
          <a:p>
            <a:pPr marL="1265238" lvl="2" indent="-350838" eaLnBrk="0" hangingPunct="0">
              <a:spcBef>
                <a:spcPts val="1200"/>
              </a:spcBef>
              <a:buFont typeface="Courier New" panose="02070309020205020404" pitchFamily="49" charset="0"/>
              <a:buChar char="o"/>
            </a:pPr>
            <a:r>
              <a:rPr lang="en-US" sz="2200" dirty="0" smtClean="0">
                <a:solidFill>
                  <a:schemeClr val="accent1">
                    <a:lumMod val="50000"/>
                  </a:schemeClr>
                </a:solidFill>
              </a:rPr>
              <a:t>A defined contribution plan (the amount you get in retirement depends on how much you contribute, your investment choices, and stock market performance)</a:t>
            </a:r>
            <a:endParaRPr lang="en-US" sz="2200" dirty="0">
              <a:solidFill>
                <a:schemeClr val="accent1">
                  <a:lumMod val="50000"/>
                </a:schemeClr>
              </a:solidFill>
            </a:endParaRPr>
          </a:p>
        </p:txBody>
      </p:sp>
      <p:sp>
        <p:nvSpPr>
          <p:cNvPr id="8" name="Title 7"/>
          <p:cNvSpPr>
            <a:spLocks noGrp="1"/>
          </p:cNvSpPr>
          <p:nvPr>
            <p:ph type="title"/>
          </p:nvPr>
        </p:nvSpPr>
        <p:spPr>
          <a:xfrm>
            <a:off x="-70373" y="289537"/>
            <a:ext cx="9086335" cy="1143000"/>
          </a:xfrm>
        </p:spPr>
        <p:txBody>
          <a:bodyPr>
            <a:noAutofit/>
          </a:bodyPr>
          <a:lstStyle/>
          <a:p>
            <a:pPr marL="350838" indent="-350838" algn="ctr" eaLnBrk="0" hangingPunct="0">
              <a:spcBef>
                <a:spcPts val="1200"/>
              </a:spcBef>
            </a:pPr>
            <a:r>
              <a:rPr lang="en-US" sz="3600" b="1" dirty="0" smtClean="0"/>
              <a:t>Federal Employees Retirement System </a:t>
            </a:r>
            <a:br>
              <a:rPr lang="en-US" sz="3600" b="1" dirty="0" smtClean="0"/>
            </a:br>
            <a:r>
              <a:rPr lang="en-US" sz="3600" b="1" dirty="0" smtClean="0"/>
              <a:t>(FERS)</a:t>
            </a:r>
            <a:r>
              <a:rPr lang="en-US" sz="3200" b="1" dirty="0" smtClean="0"/>
              <a:t/>
            </a:r>
            <a:br>
              <a:rPr lang="en-US" sz="3200" b="1" dirty="0" smtClean="0"/>
            </a:br>
            <a:endParaRPr lang="en-US" sz="3200" dirty="0"/>
          </a:p>
        </p:txBody>
      </p:sp>
      <p:pic>
        <p:nvPicPr>
          <p:cNvPr id="2" name="Picture 1"/>
          <p:cNvPicPr>
            <a:picLocks noChangeAspect="1"/>
          </p:cNvPicPr>
          <p:nvPr/>
        </p:nvPicPr>
        <p:blipFill>
          <a:blip r:embed="rId3"/>
          <a:stretch>
            <a:fillRect/>
          </a:stretch>
        </p:blipFill>
        <p:spPr>
          <a:xfrm>
            <a:off x="7857799" y="2314831"/>
            <a:ext cx="1028512" cy="1134247"/>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1232" y="304801"/>
            <a:ext cx="8962767" cy="6222998"/>
          </a:xfrm>
        </p:spPr>
        <p:txBody>
          <a:bodyPr>
            <a:normAutofit/>
          </a:bodyPr>
          <a:lstStyle/>
          <a:p>
            <a:pPr marL="0" indent="0" algn="ctr" eaLnBrk="0" hangingPunct="0">
              <a:buNone/>
            </a:pPr>
            <a:r>
              <a:rPr lang="en-US" sz="4000" b="1" dirty="0" smtClean="0"/>
              <a:t>Test your understanding</a:t>
            </a:r>
          </a:p>
          <a:p>
            <a:pPr marL="0" indent="0">
              <a:buNone/>
            </a:pPr>
            <a:endParaRPr lang="en-US" sz="1400" b="1" dirty="0"/>
          </a:p>
          <a:p>
            <a:pPr marL="0" indent="0">
              <a:lnSpc>
                <a:spcPct val="100000"/>
              </a:lnSpc>
              <a:spcBef>
                <a:spcPts val="0"/>
              </a:spcBef>
              <a:buNone/>
            </a:pPr>
            <a:r>
              <a:rPr lang="en-US" sz="2400" b="1" dirty="0" smtClean="0"/>
              <a:t>                                                  Example 1: Service days and Sick Leave </a:t>
            </a:r>
          </a:p>
          <a:p>
            <a:pPr marL="0" indent="0">
              <a:lnSpc>
                <a:spcPct val="100000"/>
              </a:lnSpc>
              <a:spcBef>
                <a:spcPts val="0"/>
              </a:spcBef>
              <a:buNone/>
            </a:pPr>
            <a:r>
              <a:rPr lang="en-US" sz="2400" b="1" dirty="0"/>
              <a:t>	</a:t>
            </a:r>
            <a:r>
              <a:rPr lang="en-US" sz="2400" b="1" dirty="0" smtClean="0"/>
              <a:t>				days add up to 27. They do not add up to </a:t>
            </a:r>
          </a:p>
          <a:p>
            <a:pPr marL="0" indent="0">
              <a:lnSpc>
                <a:spcPct val="100000"/>
              </a:lnSpc>
              <a:spcBef>
                <a:spcPts val="0"/>
              </a:spcBef>
              <a:buNone/>
            </a:pPr>
            <a:r>
              <a:rPr lang="en-US" sz="2400" b="1" dirty="0"/>
              <a:t>	</a:t>
            </a:r>
            <a:r>
              <a:rPr lang="en-US" sz="2400" b="1" dirty="0" smtClean="0"/>
              <a:t>				30 to equal one month; therefore they are </a:t>
            </a:r>
          </a:p>
          <a:p>
            <a:pPr marL="0" indent="0">
              <a:lnSpc>
                <a:spcPct val="100000"/>
              </a:lnSpc>
              <a:spcBef>
                <a:spcPts val="0"/>
              </a:spcBef>
              <a:buNone/>
            </a:pPr>
            <a:r>
              <a:rPr lang="en-US" sz="2400" b="1" dirty="0" smtClean="0"/>
              <a:t>                                                  dropped.</a:t>
            </a:r>
          </a:p>
          <a:p>
            <a:pPr marL="0" indent="0">
              <a:lnSpc>
                <a:spcPct val="100000"/>
              </a:lnSpc>
              <a:buNone/>
            </a:pPr>
            <a:r>
              <a:rPr lang="en-US" sz="2400" b="1" dirty="0" smtClean="0"/>
              <a:t>Exercise: Using the Sick Leave Conversion Chart on Handout 2, convert 649 hours of unused sick leave (USL) into months and days.</a:t>
            </a:r>
          </a:p>
          <a:p>
            <a:pPr marL="0" indent="0">
              <a:buNone/>
            </a:pPr>
            <a:r>
              <a:rPr lang="en-US" sz="2400" b="1" dirty="0" smtClean="0"/>
              <a:t>                                                                            </a:t>
            </a:r>
          </a:p>
          <a:p>
            <a:pPr marL="0" indent="0">
              <a:lnSpc>
                <a:spcPct val="100000"/>
              </a:lnSpc>
              <a:spcBef>
                <a:spcPts val="0"/>
              </a:spcBef>
              <a:buNone/>
            </a:pPr>
            <a:r>
              <a:rPr lang="en-US" sz="2400" b="1" dirty="0"/>
              <a:t>	</a:t>
            </a:r>
            <a:r>
              <a:rPr lang="en-US" sz="2400" b="1" dirty="0" smtClean="0"/>
              <a:t>						Example 2:  Service days &amp;</a:t>
            </a:r>
          </a:p>
          <a:p>
            <a:pPr marL="0" indent="0">
              <a:lnSpc>
                <a:spcPct val="100000"/>
              </a:lnSpc>
              <a:spcBef>
                <a:spcPts val="0"/>
              </a:spcBef>
              <a:buNone/>
            </a:pPr>
            <a:r>
              <a:rPr lang="en-US" sz="2400" b="1" dirty="0"/>
              <a:t>	</a:t>
            </a:r>
            <a:r>
              <a:rPr lang="en-US" sz="2400" b="1" dirty="0" smtClean="0"/>
              <a:t>						USL days add up to 48; </a:t>
            </a:r>
          </a:p>
          <a:p>
            <a:pPr marL="0" indent="0">
              <a:lnSpc>
                <a:spcPct val="100000"/>
              </a:lnSpc>
              <a:spcBef>
                <a:spcPts val="0"/>
              </a:spcBef>
              <a:buNone/>
            </a:pPr>
            <a:r>
              <a:rPr lang="en-US" sz="2400" b="1" dirty="0"/>
              <a:t>	</a:t>
            </a:r>
            <a:r>
              <a:rPr lang="en-US" sz="2400" b="1" dirty="0" smtClean="0"/>
              <a:t>						therefore, credit is given for</a:t>
            </a:r>
          </a:p>
          <a:p>
            <a:pPr marL="0" indent="0">
              <a:lnSpc>
                <a:spcPct val="100000"/>
              </a:lnSpc>
              <a:spcBef>
                <a:spcPts val="0"/>
              </a:spcBef>
              <a:buNone/>
            </a:pPr>
            <a:r>
              <a:rPr lang="en-US" sz="2400" b="1" dirty="0"/>
              <a:t>	</a:t>
            </a:r>
            <a:r>
              <a:rPr lang="en-US" sz="2400" b="1" dirty="0" smtClean="0"/>
              <a:t>						one _____ and what happens </a:t>
            </a:r>
          </a:p>
          <a:p>
            <a:pPr marL="0" indent="0">
              <a:lnSpc>
                <a:spcPct val="100000"/>
              </a:lnSpc>
              <a:spcBef>
                <a:spcPts val="0"/>
              </a:spcBef>
              <a:buNone/>
            </a:pPr>
            <a:r>
              <a:rPr lang="en-US" sz="2400" b="1" dirty="0"/>
              <a:t>	</a:t>
            </a:r>
            <a:r>
              <a:rPr lang="en-US" sz="2400" b="1" dirty="0" smtClean="0"/>
              <a:t>						with the 18 days?</a:t>
            </a:r>
            <a:endParaRPr lang="en-US" sz="2400" b="1"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30</a:t>
            </a:fld>
            <a:endParaRPr lang="en-US" dirty="0">
              <a:solidFill>
                <a:prstClr val="black">
                  <a:tint val="75000"/>
                </a:prstClr>
              </a:solidFill>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89232" y="1266184"/>
            <a:ext cx="3051051" cy="113393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81232" y="3831771"/>
            <a:ext cx="4716756" cy="2420077"/>
          </a:xfrm>
          <a:prstGeom prst="rect">
            <a:avLst/>
          </a:prstGeom>
        </p:spPr>
      </p:pic>
    </p:spTree>
    <p:extLst>
      <p:ext uri="{BB962C8B-B14F-4D97-AF65-F5344CB8AC3E}">
        <p14:creationId xmlns:p14="http://schemas.microsoft.com/office/powerpoint/2010/main" val="1682170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89015" y="602340"/>
            <a:ext cx="7315200" cy="731838"/>
          </a:xfrm>
        </p:spPr>
        <p:txBody>
          <a:bodyPr anchor="t">
            <a:noAutofit/>
          </a:bodyPr>
          <a:lstStyle/>
          <a:p>
            <a:pPr algn="ctr" eaLnBrk="1" hangingPunct="1"/>
            <a:r>
              <a:rPr lang="en-US" sz="4800" b="1" dirty="0" smtClean="0">
                <a:latin typeface="+mn-lt"/>
              </a:rPr>
              <a:t>High-3 Average Salary</a:t>
            </a:r>
          </a:p>
        </p:txBody>
      </p:sp>
      <p:grpSp>
        <p:nvGrpSpPr>
          <p:cNvPr id="34819" name="Group 15"/>
          <p:cNvGrpSpPr>
            <a:grpSpLocks/>
          </p:cNvGrpSpPr>
          <p:nvPr/>
        </p:nvGrpSpPr>
        <p:grpSpPr bwMode="auto">
          <a:xfrm>
            <a:off x="1915896" y="2189481"/>
            <a:ext cx="5410200" cy="3925889"/>
            <a:chOff x="1200" y="1440"/>
            <a:chExt cx="3408" cy="2473"/>
          </a:xfrm>
        </p:grpSpPr>
        <p:sp>
          <p:nvSpPr>
            <p:cNvPr id="34822" name="Rectangle 4" descr="Pink tissue paper"/>
            <p:cNvSpPr>
              <a:spLocks noChangeArrowheads="1"/>
            </p:cNvSpPr>
            <p:nvPr/>
          </p:nvSpPr>
          <p:spPr bwMode="auto">
            <a:xfrm>
              <a:off x="1968" y="1872"/>
              <a:ext cx="480" cy="1344"/>
            </a:xfrm>
            <a:prstGeom prst="rect">
              <a:avLst/>
            </a:prstGeom>
            <a:blipFill dpi="0" rotWithShape="0">
              <a:blip r:embed="rId3" cstate="print"/>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CCCC"/>
              </a:extrusionClr>
            </a:sp3d>
          </p:spPr>
          <p:txBody>
            <a:bodyPr wrap="none" anchor="ctr">
              <a:flatTx/>
            </a:bodyPr>
            <a:lstStyle/>
            <a:p>
              <a:endParaRPr lang="en-US" dirty="0"/>
            </a:p>
          </p:txBody>
        </p:sp>
        <p:sp>
          <p:nvSpPr>
            <p:cNvPr id="34823" name="Rectangle 5" descr="Pink tissue paper"/>
            <p:cNvSpPr>
              <a:spLocks noChangeArrowheads="1"/>
            </p:cNvSpPr>
            <p:nvPr/>
          </p:nvSpPr>
          <p:spPr bwMode="auto">
            <a:xfrm>
              <a:off x="2592" y="1632"/>
              <a:ext cx="480" cy="1584"/>
            </a:xfrm>
            <a:prstGeom prst="rect">
              <a:avLst/>
            </a:prstGeom>
            <a:blipFill dpi="0" rotWithShape="0">
              <a:blip r:embed="rId3" cstate="print"/>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CCCC"/>
              </a:extrusionClr>
            </a:sp3d>
          </p:spPr>
          <p:txBody>
            <a:bodyPr wrap="none" anchor="ctr">
              <a:flatTx/>
            </a:bodyPr>
            <a:lstStyle/>
            <a:p>
              <a:endParaRPr lang="en-US" dirty="0"/>
            </a:p>
          </p:txBody>
        </p:sp>
        <p:sp>
          <p:nvSpPr>
            <p:cNvPr id="34824" name="Rectangle 6" descr="Pink tissue paper"/>
            <p:cNvSpPr>
              <a:spLocks noChangeArrowheads="1"/>
            </p:cNvSpPr>
            <p:nvPr/>
          </p:nvSpPr>
          <p:spPr bwMode="auto">
            <a:xfrm>
              <a:off x="3216" y="1440"/>
              <a:ext cx="480" cy="1776"/>
            </a:xfrm>
            <a:prstGeom prst="rect">
              <a:avLst/>
            </a:prstGeom>
            <a:blipFill dpi="0" rotWithShape="0">
              <a:blip r:embed="rId3" cstate="print"/>
              <a:srcRect/>
              <a:tile tx="0" ty="0" sx="100000" sy="100000" flip="none" algn="tl"/>
            </a:blipFill>
            <a:ln w="9525">
              <a:miter lim="800000"/>
              <a:headEnd/>
              <a:tailEnd/>
            </a:ln>
            <a:scene3d>
              <a:camera prst="legacyObliqueTopRight"/>
              <a:lightRig rig="legacyFlat3" dir="b"/>
            </a:scene3d>
            <a:sp3d extrusionH="430200" prstMaterial="legacyMatte">
              <a:bevelT w="13500" h="13500" prst="angle"/>
              <a:bevelB w="13500" h="13500" prst="angle"/>
              <a:extrusionClr>
                <a:srgbClr val="FFCCCC"/>
              </a:extrusionClr>
            </a:sp3d>
          </p:spPr>
          <p:txBody>
            <a:bodyPr wrap="none" anchor="ctr">
              <a:flatTx/>
            </a:bodyPr>
            <a:lstStyle/>
            <a:p>
              <a:endParaRPr lang="en-US" dirty="0"/>
            </a:p>
          </p:txBody>
        </p:sp>
        <p:sp>
          <p:nvSpPr>
            <p:cNvPr id="34826" name="Line 8"/>
            <p:cNvSpPr>
              <a:spLocks noChangeShapeType="1"/>
            </p:cNvSpPr>
            <p:nvPr/>
          </p:nvSpPr>
          <p:spPr bwMode="auto">
            <a:xfrm>
              <a:off x="1248" y="3264"/>
              <a:ext cx="3264" cy="0"/>
            </a:xfrm>
            <a:prstGeom prst="line">
              <a:avLst/>
            </a:prstGeom>
            <a:noFill/>
            <a:ln w="76200">
              <a:solidFill>
                <a:schemeClr val="bg1"/>
              </a:solidFill>
              <a:round/>
              <a:headEnd type="none" w="sm" len="sm"/>
              <a:tailEnd type="none" w="sm" len="sm"/>
            </a:ln>
          </p:spPr>
          <p:txBody>
            <a:bodyPr wrap="none" anchor="ctr"/>
            <a:lstStyle/>
            <a:p>
              <a:endParaRPr lang="en-US" dirty="0"/>
            </a:p>
          </p:txBody>
        </p:sp>
        <p:sp>
          <p:nvSpPr>
            <p:cNvPr id="34827" name="Text Box 9"/>
            <p:cNvSpPr txBox="1">
              <a:spLocks noChangeArrowheads="1"/>
            </p:cNvSpPr>
            <p:nvPr/>
          </p:nvSpPr>
          <p:spPr bwMode="auto">
            <a:xfrm>
              <a:off x="1200" y="3312"/>
              <a:ext cx="3408" cy="601"/>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2800" b="1" dirty="0"/>
                <a:t>3 Consecutive </a:t>
              </a:r>
              <a:r>
                <a:rPr lang="en-US" sz="2800" b="1" dirty="0" smtClean="0"/>
                <a:t>Years of Basic Pay</a:t>
              </a:r>
              <a:endParaRPr lang="en-US" sz="2800" b="1" dirty="0"/>
            </a:p>
          </p:txBody>
        </p:sp>
        <p:sp>
          <p:nvSpPr>
            <p:cNvPr id="34829" name="Text Box 11"/>
            <p:cNvSpPr txBox="1">
              <a:spLocks noChangeArrowheads="1"/>
            </p:cNvSpPr>
            <p:nvPr/>
          </p:nvSpPr>
          <p:spPr bwMode="auto">
            <a:xfrm>
              <a:off x="1968" y="2112"/>
              <a:ext cx="384" cy="756"/>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7200" b="1" dirty="0"/>
                <a:t>$</a:t>
              </a:r>
              <a:endParaRPr lang="en-US" sz="2400" b="1" dirty="0"/>
            </a:p>
          </p:txBody>
        </p:sp>
        <p:sp>
          <p:nvSpPr>
            <p:cNvPr id="34830" name="Text Box 12"/>
            <p:cNvSpPr txBox="1">
              <a:spLocks noChangeArrowheads="1"/>
            </p:cNvSpPr>
            <p:nvPr/>
          </p:nvSpPr>
          <p:spPr bwMode="auto">
            <a:xfrm>
              <a:off x="2592" y="2016"/>
              <a:ext cx="384" cy="756"/>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7200" b="1" dirty="0"/>
                <a:t>$</a:t>
              </a:r>
              <a:endParaRPr lang="en-US" sz="2400" b="1" dirty="0"/>
            </a:p>
          </p:txBody>
        </p:sp>
        <p:sp>
          <p:nvSpPr>
            <p:cNvPr id="34831" name="Text Box 13"/>
            <p:cNvSpPr txBox="1">
              <a:spLocks noChangeArrowheads="1"/>
            </p:cNvSpPr>
            <p:nvPr/>
          </p:nvSpPr>
          <p:spPr bwMode="auto">
            <a:xfrm>
              <a:off x="3264" y="1872"/>
              <a:ext cx="384" cy="756"/>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7200" b="1" dirty="0"/>
                <a:t>$</a:t>
              </a:r>
              <a:endParaRPr lang="en-US" sz="2400" b="1" dirty="0"/>
            </a:p>
          </p:txBody>
        </p:sp>
      </p:gr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82234" y="148845"/>
            <a:ext cx="8961766" cy="5548008"/>
          </a:xfrm>
        </p:spPr>
        <p:txBody>
          <a:bodyPr anchor="t">
            <a:noAutofit/>
          </a:bodyPr>
          <a:lstStyle/>
          <a:p>
            <a:pPr algn="l">
              <a:lnSpc>
                <a:spcPct val="150000"/>
              </a:lnSpc>
            </a:pPr>
            <a:r>
              <a:rPr lang="en-US" sz="3000" b="1" dirty="0">
                <a:latin typeface="+mn-lt"/>
              </a:rPr>
              <a:t>Sample High-3 calculation from USPS annuity estimate:</a:t>
            </a:r>
            <a:br>
              <a:rPr lang="en-US" sz="3000" b="1" dirty="0">
                <a:latin typeface="+mn-lt"/>
              </a:rPr>
            </a:br>
            <a:r>
              <a:rPr lang="en-US" sz="3000" b="1" dirty="0">
                <a:latin typeface="+mn-lt"/>
              </a:rPr>
              <a:t/>
            </a:r>
            <a:br>
              <a:rPr lang="en-US" sz="3000" b="1" dirty="0">
                <a:latin typeface="+mn-lt"/>
              </a:rPr>
            </a:br>
            <a:r>
              <a:rPr lang="en-US" sz="2800" b="1" dirty="0">
                <a:latin typeface="+mn-lt"/>
              </a:rPr>
              <a:t/>
            </a:r>
            <a:br>
              <a:rPr lang="en-US" sz="2800" b="1" dirty="0">
                <a:latin typeface="+mn-lt"/>
              </a:rPr>
            </a:br>
            <a:r>
              <a:rPr lang="en-US" sz="2800" b="1" dirty="0">
                <a:latin typeface="+mn-lt"/>
              </a:rPr>
              <a:t/>
            </a:r>
            <a:br>
              <a:rPr lang="en-US" sz="2800" b="1" dirty="0">
                <a:latin typeface="+mn-lt"/>
              </a:rPr>
            </a:br>
            <a:r>
              <a:rPr lang="en-US" sz="2800" b="1" dirty="0">
                <a:latin typeface="+mn-lt"/>
              </a:rPr>
              <a:t/>
            </a:r>
            <a:br>
              <a:rPr lang="en-US" sz="2800" b="1" dirty="0">
                <a:latin typeface="+mn-lt"/>
              </a:rPr>
            </a:br>
            <a:r>
              <a:rPr lang="en-US" sz="2800" b="1" dirty="0">
                <a:latin typeface="+mn-lt"/>
              </a:rPr>
              <a:t/>
            </a:r>
            <a:br>
              <a:rPr lang="en-US" sz="2800" b="1" dirty="0">
                <a:latin typeface="+mn-lt"/>
              </a:rPr>
            </a:br>
            <a:r>
              <a:rPr lang="en-US" sz="2800" b="1" dirty="0">
                <a:latin typeface="+mn-lt"/>
              </a:rPr>
              <a:t/>
            </a:r>
            <a:br>
              <a:rPr lang="en-US" sz="2800" b="1" dirty="0">
                <a:latin typeface="+mn-lt"/>
              </a:rPr>
            </a:br>
            <a:r>
              <a:rPr lang="en-US" sz="2800" b="1" dirty="0">
                <a:latin typeface="+mn-lt"/>
              </a:rPr>
              <a:t/>
            </a:r>
            <a:br>
              <a:rPr lang="en-US" sz="2800" b="1" dirty="0">
                <a:latin typeface="+mn-lt"/>
              </a:rPr>
            </a:br>
            <a:r>
              <a:rPr lang="en-US" sz="2800" b="1" dirty="0">
                <a:latin typeface="+mn-lt"/>
              </a:rPr>
              <a:t/>
            </a:r>
            <a:br>
              <a:rPr lang="en-US" sz="2800" b="1" dirty="0">
                <a:latin typeface="+mn-lt"/>
              </a:rPr>
            </a:br>
            <a:r>
              <a:rPr lang="en-US" sz="3200" b="1" dirty="0">
                <a:latin typeface="+mn-lt"/>
              </a:rPr>
              <a:t>Total-3 Average Salary Total: </a:t>
            </a:r>
            <a:r>
              <a:rPr lang="en-US" sz="3200" b="1" dirty="0" smtClean="0">
                <a:latin typeface="+mn-lt"/>
              </a:rPr>
              <a:t>64,228</a:t>
            </a:r>
            <a:endParaRPr lang="en-US" sz="3200" b="1" dirty="0">
              <a:latin typeface="+mn-lt"/>
            </a:endParaRPr>
          </a:p>
        </p:txBody>
      </p:sp>
      <p:sp>
        <p:nvSpPr>
          <p:cNvPr id="36867" name="Rectangle 4"/>
          <p:cNvSpPr>
            <a:spLocks noChangeArrowheads="1"/>
          </p:cNvSpPr>
          <p:nvPr/>
        </p:nvSpPr>
        <p:spPr bwMode="auto">
          <a:xfrm>
            <a:off x="225711" y="3578683"/>
            <a:ext cx="6012535" cy="2209800"/>
          </a:xfrm>
          <a:prstGeom prst="rect">
            <a:avLst/>
          </a:prstGeom>
          <a:noFill/>
          <a:ln w="9525">
            <a:noFill/>
            <a:miter lim="800000"/>
            <a:headEnd/>
            <a:tailEnd/>
          </a:ln>
        </p:spPr>
        <p:txBody>
          <a:bodyPr lIns="92075" tIns="46038" rIns="92075" bIns="46038"/>
          <a:lstStyle/>
          <a:p>
            <a:pPr lvl="5">
              <a:spcBef>
                <a:spcPct val="5000"/>
              </a:spcBef>
            </a:pPr>
            <a:endParaRPr lang="en-US" sz="2800" dirty="0"/>
          </a:p>
        </p:txBody>
      </p:sp>
      <p:sp>
        <p:nvSpPr>
          <p:cNvPr id="3" name="TextBox 2"/>
          <p:cNvSpPr txBox="1"/>
          <p:nvPr/>
        </p:nvSpPr>
        <p:spPr>
          <a:xfrm>
            <a:off x="0" y="1385775"/>
            <a:ext cx="9144000" cy="4242187"/>
          </a:xfrm>
          <a:prstGeom prst="rect">
            <a:avLst/>
          </a:prstGeom>
          <a:solidFill>
            <a:schemeClr val="bg1"/>
          </a:solidFill>
        </p:spPr>
        <p:txBody>
          <a:bodyPr wrap="square" rtlCol="0">
            <a:spAutoFit/>
          </a:bodyPr>
          <a:lstStyle/>
          <a:p>
            <a:pPr>
              <a:lnSpc>
                <a:spcPct val="150000"/>
              </a:lnSpc>
            </a:pPr>
            <a:r>
              <a:rPr lang="en-US" sz="2000" b="1" dirty="0"/>
              <a:t>Salary History</a:t>
            </a:r>
            <a:r>
              <a:rPr lang="en-US" sz="2400" b="1" dirty="0"/>
              <a:t/>
            </a:r>
            <a:br>
              <a:rPr lang="en-US" sz="2400" b="1" dirty="0"/>
            </a:br>
            <a:r>
              <a:rPr lang="en-US" b="1" u="sng" dirty="0"/>
              <a:t>From</a:t>
            </a:r>
            <a:r>
              <a:rPr lang="en-US" b="1" dirty="0"/>
              <a:t>		</a:t>
            </a:r>
            <a:r>
              <a:rPr lang="en-US" b="1" u="sng" dirty="0"/>
              <a:t>To</a:t>
            </a:r>
            <a:r>
              <a:rPr lang="en-US" b="1" dirty="0"/>
              <a:t>	            </a:t>
            </a:r>
            <a:r>
              <a:rPr lang="en-US" b="1" u="sng" dirty="0" err="1"/>
              <a:t>Yrs</a:t>
            </a:r>
            <a:r>
              <a:rPr lang="en-US" b="1" dirty="0"/>
              <a:t>   </a:t>
            </a:r>
            <a:r>
              <a:rPr lang="en-US" b="1" u="sng" dirty="0" err="1"/>
              <a:t>Mns</a:t>
            </a:r>
            <a:r>
              <a:rPr lang="en-US" b="1" dirty="0"/>
              <a:t>  </a:t>
            </a:r>
            <a:r>
              <a:rPr lang="en-US" b="1" u="sng" dirty="0"/>
              <a:t>Days</a:t>
            </a:r>
            <a:r>
              <a:rPr lang="en-US" b="1" dirty="0"/>
              <a:t>	   </a:t>
            </a:r>
            <a:r>
              <a:rPr lang="en-US" b="1" u="sng" dirty="0"/>
              <a:t>Annual Rate</a:t>
            </a:r>
            <a:r>
              <a:rPr lang="en-US" b="1" dirty="0"/>
              <a:t>    </a:t>
            </a:r>
            <a:r>
              <a:rPr lang="en-US" b="1" u="sng" dirty="0"/>
              <a:t>Gross Pay</a:t>
            </a:r>
            <a:endParaRPr lang="en-US" dirty="0"/>
          </a:p>
          <a:p>
            <a:pPr>
              <a:lnSpc>
                <a:spcPct val="150000"/>
              </a:lnSpc>
            </a:pPr>
            <a:r>
              <a:rPr lang="en-US" b="1" dirty="0"/>
              <a:t>08/31/2019	02/01/2020	</a:t>
            </a:r>
            <a:r>
              <a:rPr lang="en-US" b="1" dirty="0" smtClean="0"/>
              <a:t>0       5</a:t>
            </a:r>
            <a:r>
              <a:rPr lang="en-US" b="1" dirty="0"/>
              <a:t>	</a:t>
            </a:r>
            <a:r>
              <a:rPr lang="en-US" b="1" dirty="0" smtClean="0"/>
              <a:t>    0</a:t>
            </a:r>
            <a:r>
              <a:rPr lang="en-US" b="1" dirty="0"/>
              <a:t>	</a:t>
            </a:r>
            <a:r>
              <a:rPr lang="en-US" b="1" dirty="0" smtClean="0"/>
              <a:t>       66,403</a:t>
            </a:r>
            <a:r>
              <a:rPr lang="en-US" b="1" dirty="0"/>
              <a:t>	</a:t>
            </a:r>
            <a:r>
              <a:rPr lang="en-US" b="1" dirty="0" smtClean="0"/>
              <a:t>  27,667</a:t>
            </a:r>
            <a:endParaRPr lang="en-US" dirty="0"/>
          </a:p>
          <a:p>
            <a:pPr>
              <a:lnSpc>
                <a:spcPct val="150000"/>
              </a:lnSpc>
            </a:pPr>
            <a:r>
              <a:rPr lang="en-US" b="1" dirty="0"/>
              <a:t>11/24/2018	08/31/2019	</a:t>
            </a:r>
            <a:r>
              <a:rPr lang="en-US" b="1" dirty="0" smtClean="0"/>
              <a:t>0       9</a:t>
            </a:r>
            <a:r>
              <a:rPr lang="en-US" b="1" dirty="0"/>
              <a:t>	</a:t>
            </a:r>
            <a:r>
              <a:rPr lang="en-US" b="1" dirty="0" smtClean="0"/>
              <a:t>    7</a:t>
            </a:r>
            <a:r>
              <a:rPr lang="en-US" b="1" dirty="0"/>
              <a:t>	</a:t>
            </a:r>
            <a:r>
              <a:rPr lang="en-US" b="1" dirty="0" smtClean="0"/>
              <a:t>       65,766</a:t>
            </a:r>
            <a:r>
              <a:rPr lang="en-US" b="1" dirty="0"/>
              <a:t>	</a:t>
            </a:r>
            <a:r>
              <a:rPr lang="en-US" b="1" dirty="0" smtClean="0"/>
              <a:t>  50,603</a:t>
            </a:r>
            <a:endParaRPr lang="en-US" dirty="0"/>
          </a:p>
          <a:p>
            <a:pPr>
              <a:lnSpc>
                <a:spcPct val="150000"/>
              </a:lnSpc>
            </a:pPr>
            <a:r>
              <a:rPr lang="en-US" b="1" dirty="0"/>
              <a:t>09/01/2018	11/24/2018	</a:t>
            </a:r>
            <a:r>
              <a:rPr lang="en-US" b="1" dirty="0" smtClean="0"/>
              <a:t>0       2</a:t>
            </a:r>
            <a:r>
              <a:rPr lang="en-US" b="1" dirty="0"/>
              <a:t>	</a:t>
            </a:r>
            <a:r>
              <a:rPr lang="en-US" b="1" dirty="0" smtClean="0"/>
              <a:t>    23</a:t>
            </a:r>
            <a:r>
              <a:rPr lang="en-US" b="1" dirty="0"/>
              <a:t>	</a:t>
            </a:r>
            <a:r>
              <a:rPr lang="en-US" b="1" dirty="0" smtClean="0"/>
              <a:t>       64,413</a:t>
            </a:r>
            <a:r>
              <a:rPr lang="en-US" b="1" dirty="0"/>
              <a:t>	</a:t>
            </a:r>
            <a:r>
              <a:rPr lang="en-US" b="1" dirty="0" smtClean="0"/>
              <a:t>  14,850</a:t>
            </a:r>
            <a:endParaRPr lang="en-US" dirty="0"/>
          </a:p>
          <a:p>
            <a:pPr>
              <a:lnSpc>
                <a:spcPct val="150000"/>
              </a:lnSpc>
            </a:pPr>
            <a:r>
              <a:rPr lang="en-US" b="1" dirty="0"/>
              <a:t>03/03/2018	09/01/2018	</a:t>
            </a:r>
            <a:r>
              <a:rPr lang="en-US" b="1" dirty="0" smtClean="0"/>
              <a:t>0       5</a:t>
            </a:r>
            <a:r>
              <a:rPr lang="en-US" b="1" dirty="0"/>
              <a:t>	</a:t>
            </a:r>
            <a:r>
              <a:rPr lang="en-US" b="1" dirty="0" smtClean="0"/>
              <a:t>    28</a:t>
            </a:r>
            <a:r>
              <a:rPr lang="en-US" b="1" dirty="0"/>
              <a:t>	</a:t>
            </a:r>
            <a:r>
              <a:rPr lang="en-US" b="1" dirty="0" smtClean="0"/>
              <a:t>       63,768</a:t>
            </a:r>
            <a:r>
              <a:rPr lang="en-US" b="1" dirty="0"/>
              <a:t>	</a:t>
            </a:r>
            <a:r>
              <a:rPr lang="en-US" b="1" dirty="0" smtClean="0"/>
              <a:t>  31,529</a:t>
            </a:r>
            <a:endParaRPr lang="en-US" dirty="0"/>
          </a:p>
          <a:p>
            <a:pPr>
              <a:lnSpc>
                <a:spcPct val="150000"/>
              </a:lnSpc>
            </a:pPr>
            <a:r>
              <a:rPr lang="en-US" b="1" dirty="0"/>
              <a:t>11/25/2017	03/03/2018	</a:t>
            </a:r>
            <a:r>
              <a:rPr lang="en-US" b="1" dirty="0" smtClean="0"/>
              <a:t>0       3</a:t>
            </a:r>
            <a:r>
              <a:rPr lang="en-US" b="1" dirty="0"/>
              <a:t>	</a:t>
            </a:r>
            <a:r>
              <a:rPr lang="en-US" b="1" dirty="0" smtClean="0"/>
              <a:t>    8</a:t>
            </a:r>
            <a:r>
              <a:rPr lang="en-US" b="1" dirty="0"/>
              <a:t>	</a:t>
            </a:r>
            <a:r>
              <a:rPr lang="en-US" b="1" dirty="0" smtClean="0"/>
              <a:t>       63,248</a:t>
            </a:r>
            <a:r>
              <a:rPr lang="en-US" b="1" dirty="0"/>
              <a:t>	</a:t>
            </a:r>
            <a:r>
              <a:rPr lang="en-US" b="1" dirty="0" smtClean="0"/>
              <a:t>  17,217</a:t>
            </a:r>
            <a:endParaRPr lang="en-US" dirty="0"/>
          </a:p>
          <a:p>
            <a:pPr>
              <a:lnSpc>
                <a:spcPct val="150000"/>
              </a:lnSpc>
            </a:pPr>
            <a:r>
              <a:rPr lang="en-US" b="1" dirty="0"/>
              <a:t>09/02/2017	11/25/2017	</a:t>
            </a:r>
            <a:r>
              <a:rPr lang="en-US" b="1" dirty="0" smtClean="0"/>
              <a:t>0       2</a:t>
            </a:r>
            <a:r>
              <a:rPr lang="en-US" b="1" dirty="0"/>
              <a:t>	</a:t>
            </a:r>
            <a:r>
              <a:rPr lang="en-US" b="1" dirty="0" smtClean="0"/>
              <a:t>    23</a:t>
            </a:r>
            <a:r>
              <a:rPr lang="en-US" b="1" dirty="0"/>
              <a:t>	</a:t>
            </a:r>
            <a:r>
              <a:rPr lang="en-US" b="1" dirty="0" smtClean="0"/>
              <a:t>       62,454</a:t>
            </a:r>
            <a:r>
              <a:rPr lang="en-US" b="1" dirty="0"/>
              <a:t>	</a:t>
            </a:r>
            <a:r>
              <a:rPr lang="en-US" b="1" dirty="0" smtClean="0"/>
              <a:t>  14,399</a:t>
            </a:r>
            <a:endParaRPr lang="en-US" dirty="0"/>
          </a:p>
          <a:p>
            <a:pPr>
              <a:lnSpc>
                <a:spcPct val="150000"/>
              </a:lnSpc>
            </a:pPr>
            <a:r>
              <a:rPr lang="en-US" b="1" dirty="0"/>
              <a:t>03/04/2017	09/02/2017	</a:t>
            </a:r>
            <a:r>
              <a:rPr lang="en-US" b="1" dirty="0" smtClean="0"/>
              <a:t>0       5</a:t>
            </a:r>
            <a:r>
              <a:rPr lang="en-US" b="1" dirty="0"/>
              <a:t>	</a:t>
            </a:r>
            <a:r>
              <a:rPr lang="en-US" b="1" dirty="0" smtClean="0"/>
              <a:t>    28</a:t>
            </a:r>
            <a:r>
              <a:rPr lang="en-US" b="1" dirty="0"/>
              <a:t>	</a:t>
            </a:r>
            <a:r>
              <a:rPr lang="en-US" b="1" dirty="0" smtClean="0"/>
              <a:t>       62,184</a:t>
            </a:r>
            <a:r>
              <a:rPr lang="en-US" b="1" dirty="0"/>
              <a:t>	</a:t>
            </a:r>
            <a:r>
              <a:rPr lang="en-US" b="1" dirty="0" smtClean="0"/>
              <a:t>  30,746</a:t>
            </a:r>
            <a:endParaRPr lang="en-US" dirty="0"/>
          </a:p>
          <a:p>
            <a:pPr>
              <a:lnSpc>
                <a:spcPct val="150000"/>
              </a:lnSpc>
            </a:pPr>
            <a:r>
              <a:rPr lang="en-US" b="1" dirty="0"/>
              <a:t>02/01/2017	03/04/2017	</a:t>
            </a:r>
            <a:r>
              <a:rPr lang="en-US" b="1" dirty="0" smtClean="0"/>
              <a:t>0       1</a:t>
            </a:r>
            <a:r>
              <a:rPr lang="en-US" b="1" dirty="0"/>
              <a:t>	</a:t>
            </a:r>
            <a:r>
              <a:rPr lang="en-US" b="1" dirty="0" smtClean="0"/>
              <a:t>    3</a:t>
            </a:r>
            <a:r>
              <a:rPr lang="en-US" b="1" dirty="0"/>
              <a:t>	</a:t>
            </a:r>
            <a:r>
              <a:rPr lang="en-US" b="1" dirty="0" smtClean="0"/>
              <a:t>       61,851</a:t>
            </a:r>
            <a:r>
              <a:rPr lang="en-US" b="1" dirty="0"/>
              <a:t> </a:t>
            </a:r>
            <a:r>
              <a:rPr lang="en-US" b="1" dirty="0" smtClean="0"/>
              <a:t>             5,669</a:t>
            </a:r>
            <a:endParaRPr lang="en-US"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32</a:t>
            </a:fld>
            <a:endParaRPr lang="en-US" dirty="0"/>
          </a:p>
        </p:txBody>
      </p:sp>
    </p:spTree>
    <p:extLst>
      <p:ext uri="{BB962C8B-B14F-4D97-AF65-F5344CB8AC3E}">
        <p14:creationId xmlns:p14="http://schemas.microsoft.com/office/powerpoint/2010/main" val="13320305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94670" y="404218"/>
            <a:ext cx="7643935" cy="5539381"/>
          </a:xfrm>
        </p:spPr>
        <p:txBody>
          <a:bodyPr anchor="t">
            <a:noAutofit/>
          </a:bodyPr>
          <a:lstStyle/>
          <a:p>
            <a:pPr algn="l"/>
            <a:r>
              <a:rPr lang="en-US" sz="2400" b="1" dirty="0" smtClean="0"/>
              <a:t/>
            </a:r>
            <a:br>
              <a:rPr lang="en-US" sz="2400" b="1" dirty="0" smtClean="0"/>
            </a:br>
            <a:r>
              <a:rPr lang="en-US" sz="2400" b="1" dirty="0"/>
              <a:t/>
            </a:r>
            <a:br>
              <a:rPr lang="en-US" sz="2400" b="1" dirty="0"/>
            </a:br>
            <a:endParaRPr lang="en-US" sz="2400" b="1" dirty="0" smtClean="0"/>
          </a:p>
        </p:txBody>
      </p:sp>
      <p:sp>
        <p:nvSpPr>
          <p:cNvPr id="36867" name="Rectangle 4"/>
          <p:cNvSpPr>
            <a:spLocks noChangeArrowheads="1"/>
          </p:cNvSpPr>
          <p:nvPr/>
        </p:nvSpPr>
        <p:spPr bwMode="auto">
          <a:xfrm>
            <a:off x="225711" y="3578683"/>
            <a:ext cx="6012535" cy="2209800"/>
          </a:xfrm>
          <a:prstGeom prst="rect">
            <a:avLst/>
          </a:prstGeom>
          <a:noFill/>
          <a:ln w="9525">
            <a:noFill/>
            <a:miter lim="800000"/>
            <a:headEnd/>
            <a:tailEnd/>
          </a:ln>
        </p:spPr>
        <p:txBody>
          <a:bodyPr lIns="92075" tIns="46038" rIns="92075" bIns="46038"/>
          <a:lstStyle/>
          <a:p>
            <a:pPr lvl="5">
              <a:spcBef>
                <a:spcPct val="5000"/>
              </a:spcBef>
            </a:pPr>
            <a:endParaRPr lang="en-US" sz="2800"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33</a:t>
            </a:fld>
            <a:endParaRPr lang="en-US" dirty="0"/>
          </a:p>
        </p:txBody>
      </p:sp>
      <p:pic>
        <p:nvPicPr>
          <p:cNvPr id="3" name="Picture 2"/>
          <p:cNvPicPr>
            <a:picLocks noChangeAspect="1"/>
          </p:cNvPicPr>
          <p:nvPr/>
        </p:nvPicPr>
        <p:blipFill>
          <a:blip r:embed="rId3"/>
          <a:stretch>
            <a:fillRect/>
          </a:stretch>
        </p:blipFill>
        <p:spPr>
          <a:xfrm>
            <a:off x="314876" y="841587"/>
            <a:ext cx="8492011" cy="5013802"/>
          </a:xfrm>
          <a:prstGeom prst="rect">
            <a:avLst/>
          </a:prstGeom>
        </p:spPr>
      </p:pic>
    </p:spTree>
    <p:extLst>
      <p:ext uri="{BB962C8B-B14F-4D97-AF65-F5344CB8AC3E}">
        <p14:creationId xmlns:p14="http://schemas.microsoft.com/office/powerpoint/2010/main" val="868383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14184" y="0"/>
            <a:ext cx="8929816" cy="6285470"/>
          </a:xfrm>
        </p:spPr>
        <p:txBody>
          <a:bodyPr anchor="t">
            <a:noAutofit/>
          </a:bodyPr>
          <a:lstStyle/>
          <a:p>
            <a:pPr>
              <a:lnSpc>
                <a:spcPct val="100000"/>
              </a:lnSpc>
            </a:pPr>
            <a:r>
              <a:rPr lang="en-US" sz="2000" b="1" dirty="0" smtClean="0">
                <a:latin typeface="+mn-lt"/>
                <a:cs typeface="Arial" panose="020B0604020202020204" pitchFamily="34" charset="0"/>
              </a:rPr>
              <a:t>High-3 calculation </a:t>
            </a:r>
            <a:br>
              <a:rPr lang="en-US" sz="2000" b="1" dirty="0" smtClean="0">
                <a:latin typeface="+mn-lt"/>
                <a:cs typeface="Arial" panose="020B0604020202020204" pitchFamily="34" charset="0"/>
              </a:rPr>
            </a:br>
            <a:r>
              <a:rPr lang="en-US" sz="2000" b="1" dirty="0" smtClean="0">
                <a:latin typeface="+mn-lt"/>
                <a:cs typeface="Arial" panose="020B0604020202020204" pitchFamily="34" charset="0"/>
              </a:rPr>
              <a:t>from USPS </a:t>
            </a:r>
            <a:br>
              <a:rPr lang="en-US" sz="2000" b="1" dirty="0" smtClean="0">
                <a:latin typeface="+mn-lt"/>
                <a:cs typeface="Arial" panose="020B0604020202020204" pitchFamily="34" charset="0"/>
              </a:rPr>
            </a:br>
            <a:r>
              <a:rPr lang="en-US" sz="2000" b="1" dirty="0" smtClean="0">
                <a:latin typeface="+mn-lt"/>
                <a:cs typeface="Arial" panose="020B0604020202020204" pitchFamily="34" charset="0"/>
              </a:rPr>
              <a:t>annuity estimate</a:t>
            </a:r>
            <a:r>
              <a:rPr lang="en-US" sz="2000" dirty="0" smtClean="0">
                <a:latin typeface="Arial" panose="020B0604020202020204" pitchFamily="34" charset="0"/>
                <a:cs typeface="Arial" panose="020B0604020202020204" pitchFamily="34" charset="0"/>
              </a:rPr>
              <a:t>:</a:t>
            </a:r>
            <a:r>
              <a:rPr lang="en-US" sz="1200" dirty="0" smtClean="0"/>
              <a:t/>
            </a:r>
            <a:br>
              <a:rPr lang="en-US" sz="1200" dirty="0" smtClean="0"/>
            </a:br>
            <a:r>
              <a:rPr lang="en-US" sz="1200" dirty="0"/>
              <a:t/>
            </a:r>
            <a:br>
              <a:rPr lang="en-US" sz="1200" dirty="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r>
              <a:rPr lang="en-US" sz="1600" dirty="0" smtClean="0"/>
              <a:t/>
            </a:r>
            <a:br>
              <a:rPr lang="en-US" sz="1600" dirty="0" smtClean="0"/>
            </a:br>
            <a:endParaRPr lang="en-US" sz="1800" b="1" dirty="0" smtClean="0">
              <a:latin typeface="Arial" panose="020B0604020202020204" pitchFamily="34" charset="0"/>
              <a:cs typeface="Arial" panose="020B0604020202020204" pitchFamily="34" charset="0"/>
            </a:endParaRPr>
          </a:p>
        </p:txBody>
      </p:sp>
      <p:sp>
        <p:nvSpPr>
          <p:cNvPr id="36867" name="Rectangle 4"/>
          <p:cNvSpPr>
            <a:spLocks noChangeArrowheads="1"/>
          </p:cNvSpPr>
          <p:nvPr/>
        </p:nvSpPr>
        <p:spPr bwMode="auto">
          <a:xfrm>
            <a:off x="225711" y="3578683"/>
            <a:ext cx="6012535" cy="2209800"/>
          </a:xfrm>
          <a:prstGeom prst="rect">
            <a:avLst/>
          </a:prstGeom>
          <a:noFill/>
          <a:ln w="9525">
            <a:noFill/>
            <a:miter lim="800000"/>
            <a:headEnd/>
            <a:tailEnd/>
          </a:ln>
        </p:spPr>
        <p:txBody>
          <a:bodyPr lIns="92075" tIns="46038" rIns="92075" bIns="46038"/>
          <a:lstStyle/>
          <a:p>
            <a:pPr lvl="5">
              <a:spcBef>
                <a:spcPct val="5000"/>
              </a:spcBef>
            </a:pPr>
            <a:endParaRPr lang="en-US" sz="2800"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34</a:t>
            </a:fld>
            <a:endParaRPr lang="en-US" dirty="0"/>
          </a:p>
        </p:txBody>
      </p:sp>
      <p:pic>
        <p:nvPicPr>
          <p:cNvPr id="3" name="Picture 2"/>
          <p:cNvPicPr>
            <a:picLocks noChangeAspect="1"/>
          </p:cNvPicPr>
          <p:nvPr/>
        </p:nvPicPr>
        <p:blipFill>
          <a:blip r:embed="rId3"/>
          <a:stretch>
            <a:fillRect/>
          </a:stretch>
        </p:blipFill>
        <p:spPr>
          <a:xfrm>
            <a:off x="2352907" y="51222"/>
            <a:ext cx="6691099" cy="6670254"/>
          </a:xfrm>
          <a:prstGeom prst="rect">
            <a:avLst/>
          </a:prstGeom>
        </p:spPr>
      </p:pic>
    </p:spTree>
    <p:extLst>
      <p:ext uri="{BB962C8B-B14F-4D97-AF65-F5344CB8AC3E}">
        <p14:creationId xmlns:p14="http://schemas.microsoft.com/office/powerpoint/2010/main" val="1799350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94671" y="678540"/>
            <a:ext cx="7467600" cy="655638"/>
          </a:xfrm>
        </p:spPr>
        <p:txBody>
          <a:bodyPr anchor="t">
            <a:noAutofit/>
          </a:bodyPr>
          <a:lstStyle/>
          <a:p>
            <a:pPr algn="ctr"/>
            <a:r>
              <a:rPr lang="en-US" sz="4400" b="1" dirty="0">
                <a:latin typeface="+mn-lt"/>
                <a:cs typeface="Arial" panose="020B0604020202020204" pitchFamily="34" charset="0"/>
              </a:rPr>
              <a:t>High-3 Average </a:t>
            </a:r>
            <a:r>
              <a:rPr lang="en-US" sz="4400" b="1" dirty="0" smtClean="0">
                <a:latin typeface="+mn-lt"/>
                <a:cs typeface="Arial" panose="020B0604020202020204" pitchFamily="34" charset="0"/>
              </a:rPr>
              <a:t>Salary </a:t>
            </a:r>
            <a:r>
              <a:rPr lang="en-US" sz="4000" b="1" dirty="0" smtClean="0">
                <a:latin typeface="+mn-lt"/>
                <a:cs typeface="Arial" panose="020B0604020202020204" pitchFamily="34" charset="0"/>
              </a:rPr>
              <a:t/>
            </a:r>
            <a:br>
              <a:rPr lang="en-US" sz="4000" b="1" dirty="0" smtClean="0">
                <a:latin typeface="+mn-lt"/>
                <a:cs typeface="Arial" panose="020B0604020202020204" pitchFamily="34" charset="0"/>
              </a:rPr>
            </a:br>
            <a:r>
              <a:rPr lang="en-US" sz="4000" b="1" dirty="0" smtClean="0">
                <a:latin typeface="+mn-lt"/>
                <a:cs typeface="Arial" panose="020B0604020202020204" pitchFamily="34" charset="0"/>
              </a:rPr>
              <a:t/>
            </a:r>
            <a:br>
              <a:rPr lang="en-US" sz="4000" b="1" dirty="0" smtClean="0">
                <a:latin typeface="+mn-lt"/>
                <a:cs typeface="Arial" panose="020B0604020202020204" pitchFamily="34" charset="0"/>
              </a:rPr>
            </a:br>
            <a:endParaRPr lang="en-US" sz="4000" b="1" dirty="0" smtClean="0">
              <a:latin typeface="+mn-lt"/>
              <a:cs typeface="Arial" panose="020B0604020202020204" pitchFamily="34" charset="0"/>
            </a:endParaRPr>
          </a:p>
        </p:txBody>
      </p:sp>
      <p:sp>
        <p:nvSpPr>
          <p:cNvPr id="36867" name="Rectangle 4"/>
          <p:cNvSpPr>
            <a:spLocks noChangeArrowheads="1"/>
          </p:cNvSpPr>
          <p:nvPr/>
        </p:nvSpPr>
        <p:spPr bwMode="auto">
          <a:xfrm>
            <a:off x="317152" y="3541677"/>
            <a:ext cx="5013974" cy="1858459"/>
          </a:xfrm>
          <a:prstGeom prst="rect">
            <a:avLst/>
          </a:prstGeom>
          <a:noFill/>
          <a:ln w="9525">
            <a:noFill/>
            <a:miter lim="800000"/>
            <a:headEnd/>
            <a:tailEnd/>
          </a:ln>
        </p:spPr>
        <p:txBody>
          <a:bodyPr lIns="92075" tIns="46038" rIns="92075" bIns="46038"/>
          <a:lstStyle/>
          <a:p>
            <a:pPr lvl="5">
              <a:spcBef>
                <a:spcPct val="5000"/>
              </a:spcBef>
            </a:pPr>
            <a:endParaRPr lang="en-US" sz="2800" dirty="0"/>
          </a:p>
        </p:txBody>
      </p:sp>
      <p:pic>
        <p:nvPicPr>
          <p:cNvPr id="36868" name="Picture 5" descr="MPj04423810000[1]"/>
          <p:cNvPicPr>
            <a:picLocks noChangeAspect="1" noChangeArrowheads="1"/>
          </p:cNvPicPr>
          <p:nvPr/>
        </p:nvPicPr>
        <p:blipFill>
          <a:blip r:embed="rId3" cstate="print"/>
          <a:srcRect/>
          <a:stretch>
            <a:fillRect/>
          </a:stretch>
        </p:blipFill>
        <p:spPr bwMode="auto">
          <a:xfrm>
            <a:off x="5876888" y="3808917"/>
            <a:ext cx="2697156" cy="1792509"/>
          </a:xfrm>
          <a:prstGeom prst="rect">
            <a:avLst/>
          </a:prstGeom>
          <a:noFill/>
          <a:ln w="9525">
            <a:noFill/>
            <a:miter lim="800000"/>
            <a:headEnd/>
            <a:tailEnd/>
          </a:ln>
        </p:spPr>
      </p:pic>
      <p:sp>
        <p:nvSpPr>
          <p:cNvPr id="2" name="TextBox 1"/>
          <p:cNvSpPr txBox="1"/>
          <p:nvPr/>
        </p:nvSpPr>
        <p:spPr>
          <a:xfrm>
            <a:off x="393086" y="2067697"/>
            <a:ext cx="5483802" cy="2874633"/>
          </a:xfrm>
          <a:prstGeom prst="rect">
            <a:avLst/>
          </a:prstGeom>
          <a:noFill/>
        </p:spPr>
        <p:txBody>
          <a:bodyPr wrap="square" rtlCol="0">
            <a:spAutoFit/>
          </a:bodyPr>
          <a:lstStyle/>
          <a:p>
            <a:pPr>
              <a:spcBef>
                <a:spcPct val="5000"/>
              </a:spcBef>
            </a:pPr>
            <a:r>
              <a:rPr lang="en-US" sz="2800" b="1" dirty="0">
                <a:solidFill>
                  <a:schemeClr val="accent1">
                    <a:lumMod val="50000"/>
                  </a:schemeClr>
                </a:solidFill>
              </a:rPr>
              <a:t>Basic Pay </a:t>
            </a:r>
            <a:r>
              <a:rPr lang="en-US" sz="2800" b="1">
                <a:solidFill>
                  <a:schemeClr val="accent1">
                    <a:lumMod val="50000"/>
                  </a:schemeClr>
                </a:solidFill>
              </a:rPr>
              <a:t>Does Not </a:t>
            </a:r>
            <a:r>
              <a:rPr lang="en-US" sz="2800" b="1" smtClean="0">
                <a:solidFill>
                  <a:schemeClr val="accent1">
                    <a:lumMod val="50000"/>
                  </a:schemeClr>
                </a:solidFill>
              </a:rPr>
              <a:t>Include</a:t>
            </a:r>
            <a:r>
              <a:rPr lang="en-US" sz="2800" b="1" dirty="0">
                <a:solidFill>
                  <a:schemeClr val="accent1">
                    <a:lumMod val="50000"/>
                  </a:schemeClr>
                </a:solidFill>
              </a:rPr>
              <a:t>:</a:t>
            </a:r>
          </a:p>
          <a:p>
            <a:pPr>
              <a:spcBef>
                <a:spcPct val="5000"/>
              </a:spcBef>
            </a:pPr>
            <a:endParaRPr lang="en-US" sz="2800" b="1" dirty="0">
              <a:solidFill>
                <a:schemeClr val="accent1">
                  <a:lumMod val="50000"/>
                </a:schemeClr>
              </a:solidFill>
            </a:endParaRPr>
          </a:p>
          <a:p>
            <a:pPr marL="342900" indent="-342900">
              <a:spcBef>
                <a:spcPct val="5000"/>
              </a:spcBef>
              <a:buFontTx/>
              <a:buChar char="•"/>
            </a:pPr>
            <a:r>
              <a:rPr lang="en-US" sz="2800" b="1" dirty="0">
                <a:solidFill>
                  <a:schemeClr val="accent1">
                    <a:lumMod val="50000"/>
                  </a:schemeClr>
                </a:solidFill>
              </a:rPr>
              <a:t>Bonuses</a:t>
            </a:r>
          </a:p>
          <a:p>
            <a:pPr marL="342900" indent="-342900">
              <a:spcBef>
                <a:spcPts val="1200"/>
              </a:spcBef>
              <a:buFontTx/>
              <a:buChar char="•"/>
            </a:pPr>
            <a:r>
              <a:rPr lang="en-US" sz="2800" b="1" dirty="0">
                <a:solidFill>
                  <a:schemeClr val="accent1">
                    <a:lumMod val="50000"/>
                  </a:schemeClr>
                </a:solidFill>
              </a:rPr>
              <a:t>Overtime</a:t>
            </a:r>
          </a:p>
          <a:p>
            <a:pPr marL="342900" indent="-342900">
              <a:spcBef>
                <a:spcPts val="1200"/>
              </a:spcBef>
              <a:buFontTx/>
              <a:buChar char="•"/>
            </a:pPr>
            <a:r>
              <a:rPr lang="en-US" sz="2800" b="1" dirty="0">
                <a:solidFill>
                  <a:schemeClr val="accent1">
                    <a:lumMod val="50000"/>
                  </a:schemeClr>
                </a:solidFill>
              </a:rPr>
              <a:t>Night differential</a:t>
            </a:r>
          </a:p>
          <a:p>
            <a:endParaRPr lang="en-US" b="1" dirty="0">
              <a:solidFill>
                <a:schemeClr val="accent1">
                  <a:lumMod val="50000"/>
                </a:schemeClr>
              </a:solidFill>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830959" y="435426"/>
            <a:ext cx="7315200" cy="884238"/>
          </a:xfrm>
        </p:spPr>
        <p:txBody>
          <a:bodyPr>
            <a:normAutofit/>
          </a:bodyPr>
          <a:lstStyle/>
          <a:p>
            <a:pPr algn="ctr" eaLnBrk="1" hangingPunct="1"/>
            <a:r>
              <a:rPr lang="en-US" sz="4800" b="1" dirty="0" smtClean="0">
                <a:latin typeface="+mn-lt"/>
              </a:rPr>
              <a:t>General Formula</a:t>
            </a:r>
          </a:p>
        </p:txBody>
      </p:sp>
      <p:sp>
        <p:nvSpPr>
          <p:cNvPr id="37891" name="Rectangle 3"/>
          <p:cNvSpPr>
            <a:spLocks noChangeArrowheads="1"/>
          </p:cNvSpPr>
          <p:nvPr/>
        </p:nvSpPr>
        <p:spPr bwMode="auto">
          <a:xfrm>
            <a:off x="174849" y="1832264"/>
            <a:ext cx="3429000" cy="646331"/>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tx2"/>
                </a:solidFill>
                <a:latin typeface="+mn-lt"/>
              </a:rPr>
              <a:t>CSRS</a:t>
            </a:r>
          </a:p>
        </p:txBody>
      </p:sp>
      <p:sp>
        <p:nvSpPr>
          <p:cNvPr id="37892" name="Text Box 4"/>
          <p:cNvSpPr txBox="1">
            <a:spLocks noChangeArrowheads="1"/>
          </p:cNvSpPr>
          <p:nvPr/>
        </p:nvSpPr>
        <p:spPr bwMode="auto">
          <a:xfrm>
            <a:off x="5072066" y="1864504"/>
            <a:ext cx="4038600" cy="646331"/>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tx2"/>
                </a:solidFill>
                <a:latin typeface="+mn-lt"/>
              </a:rPr>
              <a:t>FERS</a:t>
            </a:r>
          </a:p>
        </p:txBody>
      </p:sp>
      <p:sp>
        <p:nvSpPr>
          <p:cNvPr id="37893" name="Line 5"/>
          <p:cNvSpPr>
            <a:spLocks noChangeShapeType="1"/>
          </p:cNvSpPr>
          <p:nvPr/>
        </p:nvSpPr>
        <p:spPr bwMode="auto">
          <a:xfrm>
            <a:off x="4536077" y="1827893"/>
            <a:ext cx="0" cy="4528458"/>
          </a:xfrm>
          <a:prstGeom prst="line">
            <a:avLst/>
          </a:prstGeom>
          <a:noFill/>
          <a:ln w="76200">
            <a:solidFill>
              <a:srgbClr val="0033CC"/>
            </a:solidFill>
            <a:round/>
            <a:headEnd type="none" w="sm" len="sm"/>
            <a:tailEnd type="none" w="sm" len="sm"/>
          </a:ln>
        </p:spPr>
        <p:txBody>
          <a:bodyPr/>
          <a:lstStyle/>
          <a:p>
            <a:endParaRPr lang="en-US" dirty="0"/>
          </a:p>
        </p:txBody>
      </p:sp>
      <p:sp>
        <p:nvSpPr>
          <p:cNvPr id="37894" name="Text Box 6"/>
          <p:cNvSpPr txBox="1">
            <a:spLocks noChangeArrowheads="1"/>
          </p:cNvSpPr>
          <p:nvPr/>
        </p:nvSpPr>
        <p:spPr bwMode="auto">
          <a:xfrm>
            <a:off x="174849" y="2635388"/>
            <a:ext cx="4114800" cy="3046988"/>
          </a:xfrm>
          <a:prstGeom prst="rect">
            <a:avLst/>
          </a:prstGeom>
          <a:noFill/>
          <a:ln w="12700">
            <a:noFill/>
            <a:miter lim="800000"/>
            <a:headEnd type="none" w="sm" len="sm"/>
            <a:tailEnd type="none" w="sm" len="sm"/>
          </a:ln>
        </p:spPr>
        <p:txBody>
          <a:bodyPr>
            <a:spAutoFit/>
          </a:bodyPr>
          <a:lstStyle/>
          <a:p>
            <a:pPr algn="ctr" eaLnBrk="0" hangingPunct="0">
              <a:lnSpc>
                <a:spcPct val="150000"/>
              </a:lnSpc>
            </a:pPr>
            <a:r>
              <a:rPr lang="en-US" sz="3200" b="1" dirty="0">
                <a:solidFill>
                  <a:schemeClr val="tx2"/>
                </a:solidFill>
                <a:latin typeface="+mn-lt"/>
              </a:rPr>
              <a:t>1.5%  x 5 years +</a:t>
            </a:r>
          </a:p>
          <a:p>
            <a:pPr algn="ctr" eaLnBrk="0" hangingPunct="0">
              <a:lnSpc>
                <a:spcPct val="150000"/>
              </a:lnSpc>
            </a:pPr>
            <a:r>
              <a:rPr lang="en-US" sz="3200" b="1" dirty="0">
                <a:solidFill>
                  <a:schemeClr val="tx2"/>
                </a:solidFill>
                <a:latin typeface="+mn-lt"/>
              </a:rPr>
              <a:t>1.75%x 5 years +</a:t>
            </a:r>
          </a:p>
          <a:p>
            <a:pPr algn="ctr" eaLnBrk="0" hangingPunct="0">
              <a:lnSpc>
                <a:spcPct val="150000"/>
              </a:lnSpc>
            </a:pPr>
            <a:r>
              <a:rPr lang="en-US" sz="3200" b="1" dirty="0">
                <a:solidFill>
                  <a:schemeClr val="tx2"/>
                </a:solidFill>
                <a:latin typeface="+mn-lt"/>
              </a:rPr>
              <a:t>2% x service over</a:t>
            </a:r>
          </a:p>
          <a:p>
            <a:pPr algn="ctr" eaLnBrk="0" hangingPunct="0">
              <a:lnSpc>
                <a:spcPct val="150000"/>
              </a:lnSpc>
            </a:pPr>
            <a:r>
              <a:rPr lang="en-US" sz="3200" b="1" dirty="0">
                <a:solidFill>
                  <a:schemeClr val="tx2"/>
                </a:solidFill>
                <a:latin typeface="+mn-lt"/>
              </a:rPr>
              <a:t> 10 years</a:t>
            </a:r>
          </a:p>
        </p:txBody>
      </p:sp>
      <p:sp>
        <p:nvSpPr>
          <p:cNvPr id="37895" name="Line 7"/>
          <p:cNvSpPr>
            <a:spLocks noChangeShapeType="1"/>
          </p:cNvSpPr>
          <p:nvPr/>
        </p:nvSpPr>
        <p:spPr bwMode="auto">
          <a:xfrm>
            <a:off x="670149" y="5681913"/>
            <a:ext cx="3124200" cy="0"/>
          </a:xfrm>
          <a:prstGeom prst="line">
            <a:avLst/>
          </a:prstGeom>
          <a:noFill/>
          <a:ln w="38100">
            <a:solidFill>
              <a:schemeClr val="tx1"/>
            </a:solidFill>
            <a:round/>
            <a:headEnd type="none" w="sm" len="sm"/>
            <a:tailEnd type="none" w="sm" len="sm"/>
          </a:ln>
        </p:spPr>
        <p:txBody>
          <a:bodyPr/>
          <a:lstStyle/>
          <a:p>
            <a:endParaRPr lang="en-US" dirty="0"/>
          </a:p>
        </p:txBody>
      </p:sp>
      <p:sp>
        <p:nvSpPr>
          <p:cNvPr id="37897" name="Text Box 9"/>
          <p:cNvSpPr txBox="1">
            <a:spLocks noChangeArrowheads="1"/>
          </p:cNvSpPr>
          <p:nvPr/>
        </p:nvSpPr>
        <p:spPr bwMode="auto">
          <a:xfrm>
            <a:off x="5023758" y="2732766"/>
            <a:ext cx="3922534" cy="1754326"/>
          </a:xfrm>
          <a:prstGeom prst="rect">
            <a:avLst/>
          </a:prstGeom>
          <a:noFill/>
          <a:ln w="12700">
            <a:noFill/>
            <a:miter lim="800000"/>
            <a:headEnd type="none" w="sm" len="sm"/>
            <a:tailEnd type="none" w="sm" len="sm"/>
          </a:ln>
        </p:spPr>
        <p:txBody>
          <a:bodyPr wrap="square">
            <a:spAutoFit/>
          </a:bodyPr>
          <a:lstStyle/>
          <a:p>
            <a:pPr algn="ctr" eaLnBrk="0" hangingPunct="0"/>
            <a:r>
              <a:rPr lang="en-US" sz="3600" b="1" dirty="0">
                <a:solidFill>
                  <a:schemeClr val="tx2"/>
                </a:solidFill>
                <a:latin typeface="+mn-lt"/>
              </a:rPr>
              <a:t>1% or 1.1</a:t>
            </a:r>
            <a:r>
              <a:rPr lang="en-US" sz="3600" b="1" dirty="0" smtClean="0">
                <a:solidFill>
                  <a:schemeClr val="tx2"/>
                </a:solidFill>
                <a:latin typeface="+mn-lt"/>
              </a:rPr>
              <a:t>%* </a:t>
            </a:r>
            <a:r>
              <a:rPr lang="en-US" sz="3600" b="1" dirty="0">
                <a:solidFill>
                  <a:schemeClr val="tx2"/>
                </a:solidFill>
                <a:latin typeface="+mn-lt"/>
              </a:rPr>
              <a:t>x years of </a:t>
            </a:r>
            <a:r>
              <a:rPr lang="en-US" sz="3600" b="1" dirty="0" smtClean="0">
                <a:solidFill>
                  <a:schemeClr val="tx2"/>
                </a:solidFill>
                <a:latin typeface="+mn-lt"/>
              </a:rPr>
              <a:t>service</a:t>
            </a:r>
          </a:p>
          <a:p>
            <a:pPr algn="ctr" eaLnBrk="0" hangingPunct="0"/>
            <a:endParaRPr lang="en-US" sz="3600" b="1" dirty="0">
              <a:solidFill>
                <a:schemeClr val="tx2"/>
              </a:solidFill>
              <a:latin typeface="+mn-lt"/>
            </a:endParaRPr>
          </a:p>
        </p:txBody>
      </p:sp>
      <p:sp>
        <p:nvSpPr>
          <p:cNvPr id="37898" name="Line 10"/>
          <p:cNvSpPr>
            <a:spLocks noChangeShapeType="1"/>
          </p:cNvSpPr>
          <p:nvPr/>
        </p:nvSpPr>
        <p:spPr bwMode="auto">
          <a:xfrm>
            <a:off x="5562599" y="3989271"/>
            <a:ext cx="3124200" cy="0"/>
          </a:xfrm>
          <a:prstGeom prst="line">
            <a:avLst/>
          </a:prstGeom>
          <a:noFill/>
          <a:ln w="38100">
            <a:solidFill>
              <a:schemeClr val="tx1"/>
            </a:solidFill>
            <a:round/>
            <a:headEnd type="none" w="sm" len="sm"/>
            <a:tailEnd type="none" w="sm" len="sm"/>
          </a:ln>
        </p:spPr>
        <p:txBody>
          <a:bodyPr/>
          <a:lstStyle/>
          <a:p>
            <a:endParaRPr lang="en-US" dirty="0"/>
          </a:p>
        </p:txBody>
      </p:sp>
      <p:sp>
        <p:nvSpPr>
          <p:cNvPr id="37899" name="Text Box 11"/>
          <p:cNvSpPr txBox="1">
            <a:spLocks noChangeArrowheads="1"/>
          </p:cNvSpPr>
          <p:nvPr/>
        </p:nvSpPr>
        <p:spPr bwMode="auto">
          <a:xfrm>
            <a:off x="5023758" y="4697491"/>
            <a:ext cx="3760674" cy="892552"/>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smtClean="0">
                <a:solidFill>
                  <a:schemeClr val="tx2"/>
                </a:solidFill>
              </a:rPr>
              <a:t>*</a:t>
            </a:r>
            <a:r>
              <a:rPr lang="en-US" sz="2400" b="1" dirty="0" smtClean="0">
                <a:solidFill>
                  <a:schemeClr val="tx2"/>
                </a:solidFill>
              </a:rPr>
              <a:t>1.1% if age 62 (or older) with 20 (or more) years</a:t>
            </a:r>
            <a:endParaRPr lang="en-US" sz="2400" b="1" dirty="0">
              <a:solidFill>
                <a:schemeClr val="tx2"/>
              </a:solidFill>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p:cNvSpPr>
          <p:nvPr>
            <p:ph type="title"/>
          </p:nvPr>
        </p:nvSpPr>
        <p:spPr>
          <a:xfrm>
            <a:off x="918043" y="381000"/>
            <a:ext cx="7315200" cy="808038"/>
          </a:xfrm>
        </p:spPr>
        <p:txBody>
          <a:bodyPr>
            <a:normAutofit/>
          </a:bodyPr>
          <a:lstStyle/>
          <a:p>
            <a:pPr algn="ctr" eaLnBrk="1" hangingPunct="1"/>
            <a:r>
              <a:rPr lang="en-US" sz="4400" b="1" dirty="0" smtClean="0">
                <a:latin typeface="+mn-lt"/>
              </a:rPr>
              <a:t>General Formula</a:t>
            </a:r>
          </a:p>
        </p:txBody>
      </p:sp>
      <p:sp>
        <p:nvSpPr>
          <p:cNvPr id="38915" name="Line 3"/>
          <p:cNvSpPr>
            <a:spLocks noChangeShapeType="1"/>
          </p:cNvSpPr>
          <p:nvPr/>
        </p:nvSpPr>
        <p:spPr bwMode="auto">
          <a:xfrm>
            <a:off x="5021943" y="2685131"/>
            <a:ext cx="13844" cy="2721429"/>
          </a:xfrm>
          <a:prstGeom prst="line">
            <a:avLst/>
          </a:prstGeom>
          <a:noFill/>
          <a:ln w="76200">
            <a:solidFill>
              <a:srgbClr val="0033CC"/>
            </a:solidFill>
            <a:round/>
            <a:headEnd type="none" w="sm" len="sm"/>
            <a:tailEnd type="none" w="sm" len="sm"/>
          </a:ln>
        </p:spPr>
        <p:txBody>
          <a:bodyPr/>
          <a:lstStyle/>
          <a:p>
            <a:endParaRPr lang="en-US" dirty="0"/>
          </a:p>
        </p:txBody>
      </p:sp>
      <p:sp>
        <p:nvSpPr>
          <p:cNvPr id="38917" name="Text Box 9"/>
          <p:cNvSpPr txBox="1">
            <a:spLocks noChangeArrowheads="1"/>
          </p:cNvSpPr>
          <p:nvPr/>
        </p:nvSpPr>
        <p:spPr bwMode="auto">
          <a:xfrm>
            <a:off x="872688" y="1309778"/>
            <a:ext cx="7543800" cy="646331"/>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600" b="1" dirty="0">
                <a:solidFill>
                  <a:schemeClr val="accent1">
                    <a:lumMod val="50000"/>
                  </a:schemeClr>
                </a:solidFill>
                <a:latin typeface="+mn-lt"/>
              </a:rPr>
              <a:t>30 Years Total Service</a:t>
            </a:r>
          </a:p>
        </p:txBody>
      </p:sp>
      <p:grpSp>
        <p:nvGrpSpPr>
          <p:cNvPr id="38918" name="Group 19"/>
          <p:cNvGrpSpPr>
            <a:grpSpLocks/>
          </p:cNvGrpSpPr>
          <p:nvPr/>
        </p:nvGrpSpPr>
        <p:grpSpPr bwMode="auto">
          <a:xfrm>
            <a:off x="222722" y="3215674"/>
            <a:ext cx="4202113" cy="2659063"/>
            <a:chOff x="480" y="1296"/>
            <a:chExt cx="2647" cy="1675"/>
          </a:xfrm>
        </p:grpSpPr>
        <p:sp>
          <p:nvSpPr>
            <p:cNvPr id="38922" name="Text Box 4"/>
            <p:cNvSpPr txBox="1">
              <a:spLocks noChangeArrowheads="1"/>
            </p:cNvSpPr>
            <p:nvPr/>
          </p:nvSpPr>
          <p:spPr bwMode="auto">
            <a:xfrm>
              <a:off x="480" y="1296"/>
              <a:ext cx="1440" cy="523"/>
            </a:xfrm>
            <a:prstGeom prst="rect">
              <a:avLst/>
            </a:prstGeom>
            <a:noFill/>
            <a:ln w="12700">
              <a:noFill/>
              <a:miter lim="800000"/>
              <a:headEnd type="none" w="sm" len="sm"/>
              <a:tailEnd type="none" w="sm" len="sm"/>
            </a:ln>
          </p:spPr>
          <p:txBody>
            <a:bodyPr>
              <a:spAutoFit/>
            </a:bodyPr>
            <a:lstStyle/>
            <a:p>
              <a:pPr eaLnBrk="0" hangingPunct="0">
                <a:lnSpc>
                  <a:spcPct val="150000"/>
                </a:lnSpc>
                <a:spcBef>
                  <a:spcPct val="50000"/>
                </a:spcBef>
              </a:pPr>
              <a:r>
                <a:rPr lang="en-US" sz="3200" b="1" dirty="0">
                  <a:solidFill>
                    <a:schemeClr val="tx2"/>
                  </a:solidFill>
                </a:rPr>
                <a:t>1.5% x 5</a:t>
              </a:r>
            </a:p>
          </p:txBody>
        </p:sp>
        <p:sp>
          <p:nvSpPr>
            <p:cNvPr id="38923" name="Text Box 5"/>
            <p:cNvSpPr txBox="1">
              <a:spLocks noChangeArrowheads="1"/>
            </p:cNvSpPr>
            <p:nvPr/>
          </p:nvSpPr>
          <p:spPr bwMode="auto">
            <a:xfrm>
              <a:off x="480" y="1632"/>
              <a:ext cx="1536" cy="523"/>
            </a:xfrm>
            <a:prstGeom prst="rect">
              <a:avLst/>
            </a:prstGeom>
            <a:noFill/>
            <a:ln w="12700">
              <a:noFill/>
              <a:miter lim="800000"/>
              <a:headEnd type="none" w="sm" len="sm"/>
              <a:tailEnd type="none" w="sm" len="sm"/>
            </a:ln>
          </p:spPr>
          <p:txBody>
            <a:bodyPr>
              <a:spAutoFit/>
            </a:bodyPr>
            <a:lstStyle/>
            <a:p>
              <a:pPr eaLnBrk="0" hangingPunct="0">
                <a:lnSpc>
                  <a:spcPct val="150000"/>
                </a:lnSpc>
                <a:spcBef>
                  <a:spcPct val="50000"/>
                </a:spcBef>
              </a:pPr>
              <a:r>
                <a:rPr lang="en-US" sz="3200" b="1" dirty="0">
                  <a:solidFill>
                    <a:schemeClr val="tx2"/>
                  </a:solidFill>
                </a:rPr>
                <a:t>1.75% x 5</a:t>
              </a:r>
            </a:p>
          </p:txBody>
        </p:sp>
        <p:sp>
          <p:nvSpPr>
            <p:cNvPr id="38924" name="Text Box 6"/>
            <p:cNvSpPr txBox="1">
              <a:spLocks noChangeArrowheads="1"/>
            </p:cNvSpPr>
            <p:nvPr/>
          </p:nvSpPr>
          <p:spPr bwMode="auto">
            <a:xfrm>
              <a:off x="480" y="1977"/>
              <a:ext cx="1584" cy="523"/>
            </a:xfrm>
            <a:prstGeom prst="rect">
              <a:avLst/>
            </a:prstGeom>
            <a:noFill/>
            <a:ln w="12700">
              <a:noFill/>
              <a:miter lim="800000"/>
              <a:headEnd type="none" w="sm" len="sm"/>
              <a:tailEnd type="none" w="sm" len="sm"/>
            </a:ln>
          </p:spPr>
          <p:txBody>
            <a:bodyPr>
              <a:spAutoFit/>
            </a:bodyPr>
            <a:lstStyle/>
            <a:p>
              <a:pPr eaLnBrk="0" hangingPunct="0">
                <a:lnSpc>
                  <a:spcPct val="150000"/>
                </a:lnSpc>
                <a:spcBef>
                  <a:spcPct val="50000"/>
                </a:spcBef>
              </a:pPr>
              <a:r>
                <a:rPr lang="en-US" sz="3200" b="1" dirty="0">
                  <a:solidFill>
                    <a:schemeClr val="tx2"/>
                  </a:solidFill>
                </a:rPr>
                <a:t>2.0% x 20</a:t>
              </a:r>
            </a:p>
          </p:txBody>
        </p:sp>
        <p:sp>
          <p:nvSpPr>
            <p:cNvPr id="38925" name="Line 7"/>
            <p:cNvSpPr>
              <a:spLocks noChangeShapeType="1"/>
            </p:cNvSpPr>
            <p:nvPr/>
          </p:nvSpPr>
          <p:spPr bwMode="auto">
            <a:xfrm>
              <a:off x="2016" y="2352"/>
              <a:ext cx="960" cy="0"/>
            </a:xfrm>
            <a:prstGeom prst="line">
              <a:avLst/>
            </a:prstGeom>
            <a:noFill/>
            <a:ln w="76200">
              <a:solidFill>
                <a:schemeClr val="tx1"/>
              </a:solidFill>
              <a:round/>
              <a:headEnd type="none" w="sm" len="sm"/>
              <a:tailEnd type="none" w="sm" len="sm"/>
            </a:ln>
          </p:spPr>
          <p:txBody>
            <a:bodyPr wrap="none" anchor="ctr"/>
            <a:lstStyle/>
            <a:p>
              <a:pPr>
                <a:lnSpc>
                  <a:spcPct val="150000"/>
                </a:lnSpc>
              </a:pPr>
              <a:endParaRPr lang="en-US" b="1" dirty="0">
                <a:solidFill>
                  <a:schemeClr val="tx2"/>
                </a:solidFill>
              </a:endParaRPr>
            </a:p>
          </p:txBody>
        </p:sp>
        <p:sp>
          <p:nvSpPr>
            <p:cNvPr id="38926" name="Text Box 10"/>
            <p:cNvSpPr txBox="1">
              <a:spLocks noChangeArrowheads="1"/>
            </p:cNvSpPr>
            <p:nvPr/>
          </p:nvSpPr>
          <p:spPr bwMode="auto">
            <a:xfrm>
              <a:off x="1440" y="1296"/>
              <a:ext cx="720" cy="466"/>
            </a:xfrm>
            <a:prstGeom prst="rect">
              <a:avLst/>
            </a:prstGeom>
            <a:noFill/>
            <a:ln w="12700">
              <a:noFill/>
              <a:miter lim="800000"/>
              <a:headEnd type="none" w="sm" len="sm"/>
              <a:tailEnd type="none" w="sm" len="sm"/>
            </a:ln>
          </p:spPr>
          <p:txBody>
            <a:bodyPr>
              <a:spAutoFit/>
            </a:bodyPr>
            <a:lstStyle/>
            <a:p>
              <a:pPr algn="ctr" eaLnBrk="0" hangingPunct="0">
                <a:lnSpc>
                  <a:spcPct val="150000"/>
                </a:lnSpc>
                <a:spcBef>
                  <a:spcPct val="50000"/>
                </a:spcBef>
              </a:pPr>
              <a:r>
                <a:rPr lang="en-US" sz="3200" b="1" dirty="0">
                  <a:solidFill>
                    <a:schemeClr val="tx2"/>
                  </a:solidFill>
                </a:rPr>
                <a:t>=</a:t>
              </a:r>
            </a:p>
          </p:txBody>
        </p:sp>
        <p:sp>
          <p:nvSpPr>
            <p:cNvPr id="38927" name="Text Box 11"/>
            <p:cNvSpPr txBox="1">
              <a:spLocks noChangeArrowheads="1"/>
            </p:cNvSpPr>
            <p:nvPr/>
          </p:nvSpPr>
          <p:spPr bwMode="auto">
            <a:xfrm>
              <a:off x="1440" y="1632"/>
              <a:ext cx="720" cy="523"/>
            </a:xfrm>
            <a:prstGeom prst="rect">
              <a:avLst/>
            </a:prstGeom>
            <a:noFill/>
            <a:ln w="12700">
              <a:noFill/>
              <a:miter lim="800000"/>
              <a:headEnd type="none" w="sm" len="sm"/>
              <a:tailEnd type="none" w="sm" len="sm"/>
            </a:ln>
          </p:spPr>
          <p:txBody>
            <a:bodyPr>
              <a:spAutoFit/>
            </a:bodyPr>
            <a:lstStyle/>
            <a:p>
              <a:pPr algn="ctr" eaLnBrk="0" hangingPunct="0">
                <a:lnSpc>
                  <a:spcPct val="150000"/>
                </a:lnSpc>
                <a:spcBef>
                  <a:spcPct val="50000"/>
                </a:spcBef>
              </a:pPr>
              <a:r>
                <a:rPr lang="en-US" sz="3200" b="1" dirty="0">
                  <a:solidFill>
                    <a:schemeClr val="tx2"/>
                  </a:solidFill>
                </a:rPr>
                <a:t>=</a:t>
              </a:r>
            </a:p>
          </p:txBody>
        </p:sp>
        <p:sp>
          <p:nvSpPr>
            <p:cNvPr id="38928" name="Text Box 12"/>
            <p:cNvSpPr txBox="1">
              <a:spLocks noChangeArrowheads="1"/>
            </p:cNvSpPr>
            <p:nvPr/>
          </p:nvSpPr>
          <p:spPr bwMode="auto">
            <a:xfrm>
              <a:off x="1440" y="1977"/>
              <a:ext cx="720" cy="523"/>
            </a:xfrm>
            <a:prstGeom prst="rect">
              <a:avLst/>
            </a:prstGeom>
            <a:noFill/>
            <a:ln w="12700">
              <a:noFill/>
              <a:miter lim="800000"/>
              <a:headEnd type="none" w="sm" len="sm"/>
              <a:tailEnd type="none" w="sm" len="sm"/>
            </a:ln>
          </p:spPr>
          <p:txBody>
            <a:bodyPr>
              <a:spAutoFit/>
            </a:bodyPr>
            <a:lstStyle/>
            <a:p>
              <a:pPr algn="ctr" eaLnBrk="0" hangingPunct="0">
                <a:lnSpc>
                  <a:spcPct val="150000"/>
                </a:lnSpc>
                <a:spcBef>
                  <a:spcPct val="50000"/>
                </a:spcBef>
              </a:pPr>
              <a:r>
                <a:rPr lang="en-US" sz="3200" b="1" dirty="0">
                  <a:solidFill>
                    <a:schemeClr val="tx2"/>
                  </a:solidFill>
                </a:rPr>
                <a:t>=</a:t>
              </a:r>
            </a:p>
          </p:txBody>
        </p:sp>
        <p:sp>
          <p:nvSpPr>
            <p:cNvPr id="38929" name="Text Box 13"/>
            <p:cNvSpPr txBox="1">
              <a:spLocks noChangeArrowheads="1"/>
            </p:cNvSpPr>
            <p:nvPr/>
          </p:nvSpPr>
          <p:spPr bwMode="auto">
            <a:xfrm>
              <a:off x="2016" y="1296"/>
              <a:ext cx="1056" cy="466"/>
            </a:xfrm>
            <a:prstGeom prst="rect">
              <a:avLst/>
            </a:prstGeom>
            <a:noFill/>
            <a:ln w="12700">
              <a:noFill/>
              <a:miter lim="800000"/>
              <a:headEnd type="none" w="sm" len="sm"/>
              <a:tailEnd type="none" w="sm" len="sm"/>
            </a:ln>
          </p:spPr>
          <p:txBody>
            <a:bodyPr>
              <a:spAutoFit/>
            </a:bodyPr>
            <a:lstStyle/>
            <a:p>
              <a:pPr algn="ctr" eaLnBrk="0" hangingPunct="0">
                <a:lnSpc>
                  <a:spcPct val="150000"/>
                </a:lnSpc>
                <a:spcBef>
                  <a:spcPct val="50000"/>
                </a:spcBef>
              </a:pPr>
              <a:r>
                <a:rPr lang="en-US" sz="3200" b="1" dirty="0">
                  <a:solidFill>
                    <a:schemeClr val="tx2"/>
                  </a:solidFill>
                </a:rPr>
                <a:t>7.50%</a:t>
              </a:r>
            </a:p>
          </p:txBody>
        </p:sp>
        <p:sp>
          <p:nvSpPr>
            <p:cNvPr id="38930" name="Text Box 14"/>
            <p:cNvSpPr txBox="1">
              <a:spLocks noChangeArrowheads="1"/>
            </p:cNvSpPr>
            <p:nvPr/>
          </p:nvSpPr>
          <p:spPr bwMode="auto">
            <a:xfrm>
              <a:off x="1968" y="1680"/>
              <a:ext cx="1152" cy="523"/>
            </a:xfrm>
            <a:prstGeom prst="rect">
              <a:avLst/>
            </a:prstGeom>
            <a:noFill/>
            <a:ln w="12700">
              <a:noFill/>
              <a:miter lim="800000"/>
              <a:headEnd type="none" w="sm" len="sm"/>
              <a:tailEnd type="none" w="sm" len="sm"/>
            </a:ln>
          </p:spPr>
          <p:txBody>
            <a:bodyPr>
              <a:spAutoFit/>
            </a:bodyPr>
            <a:lstStyle/>
            <a:p>
              <a:pPr algn="ctr" eaLnBrk="0" hangingPunct="0">
                <a:lnSpc>
                  <a:spcPct val="150000"/>
                </a:lnSpc>
                <a:spcBef>
                  <a:spcPct val="50000"/>
                </a:spcBef>
              </a:pPr>
              <a:r>
                <a:rPr lang="en-US" sz="3200" b="1" dirty="0">
                  <a:solidFill>
                    <a:schemeClr val="tx2"/>
                  </a:solidFill>
                </a:rPr>
                <a:t>8.75%</a:t>
              </a:r>
            </a:p>
          </p:txBody>
        </p:sp>
        <p:sp>
          <p:nvSpPr>
            <p:cNvPr id="38931" name="Text Box 15"/>
            <p:cNvSpPr txBox="1">
              <a:spLocks noChangeArrowheads="1"/>
            </p:cNvSpPr>
            <p:nvPr/>
          </p:nvSpPr>
          <p:spPr bwMode="auto">
            <a:xfrm>
              <a:off x="1831" y="1951"/>
              <a:ext cx="1296" cy="523"/>
            </a:xfrm>
            <a:prstGeom prst="rect">
              <a:avLst/>
            </a:prstGeom>
            <a:noFill/>
            <a:ln w="12700">
              <a:noFill/>
              <a:miter lim="800000"/>
              <a:headEnd type="none" w="sm" len="sm"/>
              <a:tailEnd type="none" w="sm" len="sm"/>
            </a:ln>
          </p:spPr>
          <p:txBody>
            <a:bodyPr>
              <a:spAutoFit/>
            </a:bodyPr>
            <a:lstStyle/>
            <a:p>
              <a:pPr algn="ctr" eaLnBrk="0" hangingPunct="0">
                <a:lnSpc>
                  <a:spcPct val="150000"/>
                </a:lnSpc>
                <a:spcBef>
                  <a:spcPct val="50000"/>
                </a:spcBef>
              </a:pPr>
              <a:r>
                <a:rPr lang="en-US" sz="3200" b="1" dirty="0">
                  <a:solidFill>
                    <a:schemeClr val="tx2"/>
                  </a:solidFill>
                </a:rPr>
                <a:t>40.00%</a:t>
              </a:r>
            </a:p>
          </p:txBody>
        </p:sp>
        <p:sp>
          <p:nvSpPr>
            <p:cNvPr id="38932" name="Text Box 16"/>
            <p:cNvSpPr txBox="1">
              <a:spLocks noChangeArrowheads="1"/>
            </p:cNvSpPr>
            <p:nvPr/>
          </p:nvSpPr>
          <p:spPr bwMode="auto">
            <a:xfrm>
              <a:off x="1872" y="2448"/>
              <a:ext cx="1200" cy="523"/>
            </a:xfrm>
            <a:prstGeom prst="rect">
              <a:avLst/>
            </a:prstGeom>
            <a:noFill/>
            <a:ln w="12700">
              <a:noFill/>
              <a:miter lim="800000"/>
              <a:headEnd type="none" w="sm" len="sm"/>
              <a:tailEnd type="none" w="sm" len="sm"/>
            </a:ln>
          </p:spPr>
          <p:txBody>
            <a:bodyPr>
              <a:spAutoFit/>
            </a:bodyPr>
            <a:lstStyle/>
            <a:p>
              <a:pPr algn="ctr" eaLnBrk="0" hangingPunct="0">
                <a:lnSpc>
                  <a:spcPct val="150000"/>
                </a:lnSpc>
                <a:spcBef>
                  <a:spcPct val="50000"/>
                </a:spcBef>
              </a:pPr>
              <a:r>
                <a:rPr lang="en-US" sz="3200" b="1" dirty="0">
                  <a:solidFill>
                    <a:schemeClr val="tx2"/>
                  </a:solidFill>
                </a:rPr>
                <a:t>56.25%</a:t>
              </a:r>
            </a:p>
          </p:txBody>
        </p:sp>
      </p:grpSp>
      <p:sp>
        <p:nvSpPr>
          <p:cNvPr id="38919" name="Text Box 17"/>
          <p:cNvSpPr txBox="1">
            <a:spLocks noChangeArrowheads="1"/>
          </p:cNvSpPr>
          <p:nvPr/>
        </p:nvSpPr>
        <p:spPr bwMode="auto">
          <a:xfrm>
            <a:off x="5315863" y="3334639"/>
            <a:ext cx="3581400" cy="1361912"/>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dirty="0">
                <a:solidFill>
                  <a:schemeClr val="tx2"/>
                </a:solidFill>
                <a:latin typeface="+mn-lt"/>
              </a:rPr>
              <a:t>1 %  x  30 = 30%</a:t>
            </a:r>
          </a:p>
          <a:p>
            <a:pPr algn="ctr" eaLnBrk="0" hangingPunct="0">
              <a:spcBef>
                <a:spcPct val="50000"/>
              </a:spcBef>
            </a:pPr>
            <a:r>
              <a:rPr lang="en-US" sz="3200" b="1" dirty="0">
                <a:solidFill>
                  <a:schemeClr val="tx2"/>
                </a:solidFill>
                <a:latin typeface="+mn-lt"/>
              </a:rPr>
              <a:t>or</a:t>
            </a:r>
          </a:p>
        </p:txBody>
      </p:sp>
      <p:sp>
        <p:nvSpPr>
          <p:cNvPr id="38920" name="Text Box 18"/>
          <p:cNvSpPr txBox="1">
            <a:spLocks noChangeArrowheads="1"/>
          </p:cNvSpPr>
          <p:nvPr/>
        </p:nvSpPr>
        <p:spPr bwMode="auto">
          <a:xfrm>
            <a:off x="5573553" y="4942094"/>
            <a:ext cx="2909771" cy="584775"/>
          </a:xfrm>
          <a:prstGeom prst="rect">
            <a:avLst/>
          </a:prstGeom>
          <a:noFill/>
          <a:ln w="12700">
            <a:noFill/>
            <a:miter lim="800000"/>
            <a:headEnd type="none" w="sm" len="sm"/>
            <a:tailEnd type="none" w="sm" len="sm"/>
          </a:ln>
        </p:spPr>
        <p:txBody>
          <a:bodyPr wrap="none">
            <a:spAutoFit/>
          </a:bodyPr>
          <a:lstStyle/>
          <a:p>
            <a:pPr algn="ctr" eaLnBrk="0" hangingPunct="0"/>
            <a:r>
              <a:rPr lang="en-US" sz="3200" b="1" dirty="0">
                <a:solidFill>
                  <a:schemeClr val="tx2"/>
                </a:solidFill>
                <a:latin typeface="+mn-lt"/>
              </a:rPr>
              <a:t>1.1% x 30 = 33%</a:t>
            </a:r>
          </a:p>
        </p:txBody>
      </p:sp>
      <p:sp>
        <p:nvSpPr>
          <p:cNvPr id="20" name="Rectangle 3"/>
          <p:cNvSpPr>
            <a:spLocks noChangeArrowheads="1"/>
          </p:cNvSpPr>
          <p:nvPr/>
        </p:nvSpPr>
        <p:spPr bwMode="auto">
          <a:xfrm>
            <a:off x="398727" y="2392743"/>
            <a:ext cx="3429000" cy="646331"/>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tx2"/>
                </a:solidFill>
                <a:latin typeface="+mn-lt"/>
              </a:rPr>
              <a:t>CSRS</a:t>
            </a:r>
          </a:p>
        </p:txBody>
      </p:sp>
      <p:sp>
        <p:nvSpPr>
          <p:cNvPr id="21" name="Text Box 4"/>
          <p:cNvSpPr txBox="1">
            <a:spLocks noChangeArrowheads="1"/>
          </p:cNvSpPr>
          <p:nvPr/>
        </p:nvSpPr>
        <p:spPr bwMode="auto">
          <a:xfrm>
            <a:off x="5035787" y="2392743"/>
            <a:ext cx="4038600" cy="646331"/>
          </a:xfrm>
          <a:prstGeom prst="rect">
            <a:avLst/>
          </a:prstGeom>
          <a:noFill/>
          <a:ln w="12700">
            <a:noFill/>
            <a:miter lim="800000"/>
            <a:headEnd type="none" w="sm" len="sm"/>
            <a:tailEnd type="none" w="sm" len="sm"/>
          </a:ln>
        </p:spPr>
        <p:txBody>
          <a:bodyPr>
            <a:spAutoFit/>
          </a:bodyPr>
          <a:lstStyle/>
          <a:p>
            <a:pPr algn="ctr" eaLnBrk="0" hangingPunct="0"/>
            <a:r>
              <a:rPr lang="en-US" sz="3600" b="1" dirty="0">
                <a:solidFill>
                  <a:schemeClr val="tx2"/>
                </a:solidFill>
                <a:latin typeface="+mn-lt"/>
              </a:rPr>
              <a:t>FERS</a:t>
            </a: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722100" y="232224"/>
            <a:ext cx="7696200" cy="1295400"/>
          </a:xfrm>
        </p:spPr>
        <p:txBody>
          <a:bodyPr>
            <a:normAutofit fontScale="90000"/>
          </a:bodyPr>
          <a:lstStyle/>
          <a:p>
            <a:pPr algn="ctr" eaLnBrk="1" hangingPunct="1"/>
            <a:r>
              <a:rPr lang="en-US" sz="4000" b="1" dirty="0" smtClean="0">
                <a:latin typeface="+mn-lt"/>
              </a:rPr>
              <a:t>FOR REVIEW: Age and Service Requirements for </a:t>
            </a:r>
            <a:br>
              <a:rPr lang="en-US" sz="4000" b="1" dirty="0" smtClean="0">
                <a:latin typeface="+mn-lt"/>
              </a:rPr>
            </a:br>
            <a:r>
              <a:rPr lang="en-US" sz="4000" b="1" dirty="0" smtClean="0">
                <a:latin typeface="+mn-lt"/>
              </a:rPr>
              <a:t>Regular/Optional Retirement</a:t>
            </a:r>
          </a:p>
        </p:txBody>
      </p:sp>
      <p:sp>
        <p:nvSpPr>
          <p:cNvPr id="14339" name="Text Box 3"/>
          <p:cNvSpPr txBox="1">
            <a:spLocks noChangeArrowheads="1"/>
          </p:cNvSpPr>
          <p:nvPr/>
        </p:nvSpPr>
        <p:spPr bwMode="auto">
          <a:xfrm>
            <a:off x="4570200" y="2566839"/>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solidFill>
                  <a:prstClr val="black"/>
                </a:solidFill>
              </a:rPr>
              <a:t>Age</a:t>
            </a:r>
          </a:p>
        </p:txBody>
      </p:sp>
      <p:sp>
        <p:nvSpPr>
          <p:cNvPr id="14340" name="Text Box 4"/>
          <p:cNvSpPr txBox="1">
            <a:spLocks noChangeArrowheads="1"/>
          </p:cNvSpPr>
          <p:nvPr/>
        </p:nvSpPr>
        <p:spPr bwMode="auto">
          <a:xfrm>
            <a:off x="6822608" y="2542256"/>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solidFill>
                  <a:prstClr val="black"/>
                </a:solidFill>
              </a:rPr>
              <a:t>Service</a:t>
            </a:r>
          </a:p>
        </p:txBody>
      </p:sp>
      <p:sp>
        <p:nvSpPr>
          <p:cNvPr id="14341" name="Text Box 5"/>
          <p:cNvSpPr txBox="1">
            <a:spLocks noChangeArrowheads="1"/>
          </p:cNvSpPr>
          <p:nvPr/>
        </p:nvSpPr>
        <p:spPr bwMode="auto">
          <a:xfrm>
            <a:off x="4659096" y="3461292"/>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MRA</a:t>
            </a:r>
          </a:p>
        </p:txBody>
      </p:sp>
      <p:sp>
        <p:nvSpPr>
          <p:cNvPr id="14342" name="Text Box 6"/>
          <p:cNvSpPr txBox="1">
            <a:spLocks noChangeArrowheads="1"/>
          </p:cNvSpPr>
          <p:nvPr/>
        </p:nvSpPr>
        <p:spPr bwMode="auto">
          <a:xfrm>
            <a:off x="6822608" y="3461719"/>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30 years</a:t>
            </a:r>
          </a:p>
        </p:txBody>
      </p:sp>
      <p:sp>
        <p:nvSpPr>
          <p:cNvPr id="14343" name="Text Box 7"/>
          <p:cNvSpPr txBox="1">
            <a:spLocks noChangeArrowheads="1"/>
          </p:cNvSpPr>
          <p:nvPr/>
        </p:nvSpPr>
        <p:spPr bwMode="auto">
          <a:xfrm>
            <a:off x="4646395" y="4167130"/>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60</a:t>
            </a:r>
          </a:p>
        </p:txBody>
      </p:sp>
      <p:sp>
        <p:nvSpPr>
          <p:cNvPr id="14344" name="Text Box 8"/>
          <p:cNvSpPr txBox="1">
            <a:spLocks noChangeArrowheads="1"/>
          </p:cNvSpPr>
          <p:nvPr/>
        </p:nvSpPr>
        <p:spPr bwMode="auto">
          <a:xfrm>
            <a:off x="6779995" y="4141284"/>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20 years</a:t>
            </a:r>
          </a:p>
        </p:txBody>
      </p:sp>
      <p:sp>
        <p:nvSpPr>
          <p:cNvPr id="14345" name="Text Box 9"/>
          <p:cNvSpPr txBox="1">
            <a:spLocks noChangeArrowheads="1"/>
          </p:cNvSpPr>
          <p:nvPr/>
        </p:nvSpPr>
        <p:spPr bwMode="auto">
          <a:xfrm>
            <a:off x="4659096" y="4895896"/>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62</a:t>
            </a:r>
          </a:p>
        </p:txBody>
      </p:sp>
      <p:sp>
        <p:nvSpPr>
          <p:cNvPr id="14346" name="Text Box 10"/>
          <p:cNvSpPr txBox="1">
            <a:spLocks noChangeArrowheads="1"/>
          </p:cNvSpPr>
          <p:nvPr/>
        </p:nvSpPr>
        <p:spPr bwMode="auto">
          <a:xfrm>
            <a:off x="6769105" y="4838331"/>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5 years</a:t>
            </a:r>
          </a:p>
        </p:txBody>
      </p:sp>
      <p:sp>
        <p:nvSpPr>
          <p:cNvPr id="14347" name="Text Box 11"/>
          <p:cNvSpPr txBox="1">
            <a:spLocks noChangeArrowheads="1"/>
          </p:cNvSpPr>
          <p:nvPr/>
        </p:nvSpPr>
        <p:spPr bwMode="auto">
          <a:xfrm>
            <a:off x="4711705" y="5597341"/>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MRA</a:t>
            </a:r>
          </a:p>
        </p:txBody>
      </p:sp>
      <p:sp>
        <p:nvSpPr>
          <p:cNvPr id="14348" name="Text Box 12"/>
          <p:cNvSpPr txBox="1">
            <a:spLocks noChangeArrowheads="1"/>
          </p:cNvSpPr>
          <p:nvPr/>
        </p:nvSpPr>
        <p:spPr bwMode="auto">
          <a:xfrm>
            <a:off x="6795412" y="5528195"/>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10 </a:t>
            </a:r>
            <a:r>
              <a:rPr lang="en-US" sz="3200" dirty="0" smtClean="0">
                <a:solidFill>
                  <a:prstClr val="black"/>
                </a:solidFill>
              </a:rPr>
              <a:t>years*</a:t>
            </a:r>
            <a:endParaRPr lang="en-US" sz="3200" dirty="0">
              <a:solidFill>
                <a:prstClr val="black"/>
              </a:solidFill>
            </a:endParaRPr>
          </a:p>
        </p:txBody>
      </p:sp>
      <p:sp>
        <p:nvSpPr>
          <p:cNvPr id="14349" name="Line 21"/>
          <p:cNvSpPr>
            <a:spLocks noChangeShapeType="1"/>
          </p:cNvSpPr>
          <p:nvPr/>
        </p:nvSpPr>
        <p:spPr bwMode="auto">
          <a:xfrm>
            <a:off x="4673607" y="1944916"/>
            <a:ext cx="0" cy="3672115"/>
          </a:xfrm>
          <a:prstGeom prst="line">
            <a:avLst/>
          </a:prstGeom>
          <a:noFill/>
          <a:ln w="76200">
            <a:solidFill>
              <a:srgbClr val="0033CC"/>
            </a:solidFill>
            <a:round/>
            <a:headEnd type="none" w="sm" len="sm"/>
            <a:tailEnd type="none" w="sm" len="sm"/>
          </a:ln>
        </p:spPr>
        <p:txBody>
          <a:bodyPr/>
          <a:lstStyle/>
          <a:p>
            <a:endParaRPr lang="en-US" dirty="0">
              <a:solidFill>
                <a:prstClr val="black"/>
              </a:solidFill>
            </a:endParaRPr>
          </a:p>
        </p:txBody>
      </p:sp>
      <p:grpSp>
        <p:nvGrpSpPr>
          <p:cNvPr id="14350" name="Group 24"/>
          <p:cNvGrpSpPr>
            <a:grpSpLocks/>
          </p:cNvGrpSpPr>
          <p:nvPr/>
        </p:nvGrpSpPr>
        <p:grpSpPr bwMode="auto">
          <a:xfrm>
            <a:off x="162226" y="1972192"/>
            <a:ext cx="3962400" cy="3509963"/>
            <a:chOff x="384" y="946"/>
            <a:chExt cx="2496" cy="2211"/>
          </a:xfrm>
        </p:grpSpPr>
        <p:sp>
          <p:nvSpPr>
            <p:cNvPr id="14353" name="Text Box 13"/>
            <p:cNvSpPr txBox="1">
              <a:spLocks noChangeArrowheads="1"/>
            </p:cNvSpPr>
            <p:nvPr/>
          </p:nvSpPr>
          <p:spPr bwMode="auto">
            <a:xfrm>
              <a:off x="384" y="1346"/>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solidFill>
                    <a:prstClr val="black"/>
                  </a:solidFill>
                </a:rPr>
                <a:t>Age</a:t>
              </a:r>
            </a:p>
          </p:txBody>
        </p:sp>
        <p:sp>
          <p:nvSpPr>
            <p:cNvPr id="14354" name="Text Box 14"/>
            <p:cNvSpPr txBox="1">
              <a:spLocks noChangeArrowheads="1"/>
            </p:cNvSpPr>
            <p:nvPr/>
          </p:nvSpPr>
          <p:spPr bwMode="auto">
            <a:xfrm>
              <a:off x="1776" y="1337"/>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solidFill>
                    <a:prstClr val="black"/>
                  </a:solidFill>
                </a:rPr>
                <a:t>Service</a:t>
              </a:r>
            </a:p>
          </p:txBody>
        </p:sp>
        <p:sp>
          <p:nvSpPr>
            <p:cNvPr id="14355" name="Text Box 15"/>
            <p:cNvSpPr txBox="1">
              <a:spLocks noChangeArrowheads="1"/>
            </p:cNvSpPr>
            <p:nvPr/>
          </p:nvSpPr>
          <p:spPr bwMode="auto">
            <a:xfrm>
              <a:off x="384" y="182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55</a:t>
              </a:r>
            </a:p>
          </p:txBody>
        </p:sp>
        <p:sp>
          <p:nvSpPr>
            <p:cNvPr id="14356" name="Text Box 16"/>
            <p:cNvSpPr txBox="1">
              <a:spLocks noChangeArrowheads="1"/>
            </p:cNvSpPr>
            <p:nvPr/>
          </p:nvSpPr>
          <p:spPr bwMode="auto">
            <a:xfrm>
              <a:off x="1728" y="184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30 years</a:t>
              </a:r>
            </a:p>
          </p:txBody>
        </p:sp>
        <p:sp>
          <p:nvSpPr>
            <p:cNvPr id="14357" name="Text Box 17"/>
            <p:cNvSpPr txBox="1">
              <a:spLocks noChangeArrowheads="1"/>
            </p:cNvSpPr>
            <p:nvPr/>
          </p:nvSpPr>
          <p:spPr bwMode="auto">
            <a:xfrm>
              <a:off x="384" y="230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60</a:t>
              </a:r>
            </a:p>
          </p:txBody>
        </p:sp>
        <p:sp>
          <p:nvSpPr>
            <p:cNvPr id="14358" name="Text Box 18"/>
            <p:cNvSpPr txBox="1">
              <a:spLocks noChangeArrowheads="1"/>
            </p:cNvSpPr>
            <p:nvPr/>
          </p:nvSpPr>
          <p:spPr bwMode="auto">
            <a:xfrm>
              <a:off x="1728" y="232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20 years</a:t>
              </a:r>
            </a:p>
          </p:txBody>
        </p:sp>
        <p:sp>
          <p:nvSpPr>
            <p:cNvPr id="14359" name="Text Box 19"/>
            <p:cNvSpPr txBox="1">
              <a:spLocks noChangeArrowheads="1"/>
            </p:cNvSpPr>
            <p:nvPr/>
          </p:nvSpPr>
          <p:spPr bwMode="auto">
            <a:xfrm>
              <a:off x="384" y="278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62</a:t>
              </a:r>
            </a:p>
          </p:txBody>
        </p:sp>
        <p:sp>
          <p:nvSpPr>
            <p:cNvPr id="14360" name="Text Box 20"/>
            <p:cNvSpPr txBox="1">
              <a:spLocks noChangeArrowheads="1"/>
            </p:cNvSpPr>
            <p:nvPr/>
          </p:nvSpPr>
          <p:spPr bwMode="auto">
            <a:xfrm>
              <a:off x="1728" y="278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solidFill>
                    <a:prstClr val="black"/>
                  </a:solidFill>
                </a:rPr>
                <a:t>5 years</a:t>
              </a:r>
            </a:p>
          </p:txBody>
        </p:sp>
        <p:sp>
          <p:nvSpPr>
            <p:cNvPr id="14361" name="Text Box 22"/>
            <p:cNvSpPr txBox="1">
              <a:spLocks noChangeArrowheads="1"/>
            </p:cNvSpPr>
            <p:nvPr/>
          </p:nvSpPr>
          <p:spPr bwMode="auto">
            <a:xfrm>
              <a:off x="1132" y="946"/>
              <a:ext cx="835" cy="368"/>
            </a:xfrm>
            <a:prstGeom prst="rect">
              <a:avLst/>
            </a:prstGeom>
            <a:noFill/>
            <a:ln w="12700">
              <a:noFill/>
              <a:miter lim="800000"/>
              <a:headEnd type="none" w="sm" len="sm"/>
              <a:tailEnd type="none" w="sm" len="sm"/>
            </a:ln>
          </p:spPr>
          <p:txBody>
            <a:bodyPr wrap="none">
              <a:spAutoFit/>
            </a:bodyPr>
            <a:lstStyle/>
            <a:p>
              <a:pPr algn="ctr" eaLnBrk="0" hangingPunct="0"/>
              <a:r>
                <a:rPr lang="en-US" sz="3200" b="1" dirty="0">
                  <a:solidFill>
                    <a:prstClr val="black"/>
                  </a:solidFill>
                </a:rPr>
                <a:t>CSRS</a:t>
              </a:r>
            </a:p>
          </p:txBody>
        </p:sp>
      </p:grpSp>
      <p:sp>
        <p:nvSpPr>
          <p:cNvPr id="14351" name="Text Box 23"/>
          <p:cNvSpPr txBox="1">
            <a:spLocks noChangeArrowheads="1"/>
          </p:cNvSpPr>
          <p:nvPr/>
        </p:nvSpPr>
        <p:spPr bwMode="auto">
          <a:xfrm>
            <a:off x="4684495" y="1929519"/>
            <a:ext cx="40386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solidFill>
                  <a:prstClr val="black"/>
                </a:solidFill>
              </a:rPr>
              <a:t>FERS</a:t>
            </a:r>
          </a:p>
        </p:txBody>
      </p:sp>
      <p:sp>
        <p:nvSpPr>
          <p:cNvPr id="26" name="Text Box 12"/>
          <p:cNvSpPr txBox="1">
            <a:spLocks noChangeArrowheads="1"/>
          </p:cNvSpPr>
          <p:nvPr/>
        </p:nvSpPr>
        <p:spPr bwMode="auto">
          <a:xfrm>
            <a:off x="5687796" y="6233606"/>
            <a:ext cx="2981452" cy="430887"/>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2200" dirty="0" smtClean="0">
                <a:solidFill>
                  <a:prstClr val="black"/>
                </a:solidFill>
              </a:rPr>
              <a:t>(*</a:t>
            </a:r>
            <a:r>
              <a:rPr lang="en-US" sz="2200" u="sng" dirty="0" smtClean="0">
                <a:solidFill>
                  <a:prstClr val="black"/>
                </a:solidFill>
              </a:rPr>
              <a:t>reduced benefits</a:t>
            </a:r>
            <a:r>
              <a:rPr lang="en-US" sz="2200" dirty="0" smtClean="0">
                <a:solidFill>
                  <a:prstClr val="black"/>
                </a:solidFill>
              </a:rPr>
              <a:t>)</a:t>
            </a:r>
            <a:endParaRPr lang="en-US" sz="2200" dirty="0">
              <a:solidFill>
                <a:prstClr val="black"/>
              </a:solidFill>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38</a:t>
            </a:fld>
            <a:endParaRPr lang="en-US" dirty="0">
              <a:solidFill>
                <a:prstClr val="black">
                  <a:tint val="75000"/>
                </a:prstClr>
              </a:solidFill>
            </a:endParaRPr>
          </a:p>
        </p:txBody>
      </p:sp>
    </p:spTree>
    <p:extLst>
      <p:ext uri="{BB962C8B-B14F-4D97-AF65-F5344CB8AC3E}">
        <p14:creationId xmlns:p14="http://schemas.microsoft.com/office/powerpoint/2010/main" val="3001521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06255" y="0"/>
            <a:ext cx="7886700" cy="1325563"/>
          </a:xfrm>
        </p:spPr>
        <p:txBody>
          <a:bodyPr>
            <a:normAutofit/>
          </a:bodyPr>
          <a:lstStyle/>
          <a:p>
            <a:pPr algn="ctr"/>
            <a:r>
              <a:rPr lang="en-US" sz="4000" b="1" dirty="0" smtClean="0">
                <a:latin typeface="+mn-lt"/>
              </a:rPr>
              <a:t>Test Your Knowledge: CSRS</a:t>
            </a:r>
          </a:p>
        </p:txBody>
      </p:sp>
      <p:sp>
        <p:nvSpPr>
          <p:cNvPr id="3" name="Content Placeholder 2"/>
          <p:cNvSpPr>
            <a:spLocks noGrp="1"/>
          </p:cNvSpPr>
          <p:nvPr>
            <p:ph idx="1"/>
          </p:nvPr>
        </p:nvSpPr>
        <p:spPr>
          <a:xfrm>
            <a:off x="677855" y="1047552"/>
            <a:ext cx="7919493" cy="1063470"/>
          </a:xfrm>
        </p:spPr>
        <p:txBody>
          <a:bodyPr>
            <a:noAutofit/>
          </a:bodyPr>
          <a:lstStyle/>
          <a:p>
            <a:pPr>
              <a:spcBef>
                <a:spcPts val="0"/>
              </a:spcBef>
              <a:defRPr/>
            </a:pPr>
            <a:r>
              <a:rPr lang="en-US" sz="3200" b="1" dirty="0" smtClean="0"/>
              <a:t>Employee has 30 years of service (Full Time) and the high-3 average salary is $64,228</a:t>
            </a:r>
            <a:endParaRPr lang="en-US" sz="3200" b="1" dirty="0"/>
          </a:p>
          <a:p>
            <a:pPr marL="0" indent="0">
              <a:spcBef>
                <a:spcPts val="0"/>
              </a:spcBef>
              <a:buFontTx/>
              <a:buNone/>
              <a:defRPr/>
            </a:pPr>
            <a:endParaRPr lang="en-US" sz="2000" b="1" dirty="0" smtClean="0"/>
          </a:p>
          <a:p>
            <a:pPr marL="0" indent="0">
              <a:spcBef>
                <a:spcPts val="0"/>
              </a:spcBef>
              <a:buFontTx/>
              <a:buNone/>
              <a:defRPr/>
            </a:pPr>
            <a:r>
              <a:rPr lang="en-US" sz="2800" b="1" dirty="0"/>
              <a:t>	</a:t>
            </a:r>
            <a:r>
              <a:rPr lang="en-US" sz="2800" b="1" dirty="0" smtClean="0"/>
              <a:t>			</a:t>
            </a:r>
          </a:p>
          <a:p>
            <a:pPr marL="0" indent="0">
              <a:spcBef>
                <a:spcPts val="0"/>
              </a:spcBef>
              <a:buFontTx/>
              <a:buNone/>
              <a:defRPr/>
            </a:pPr>
            <a:endParaRPr lang="en-US" sz="2800" b="1" dirty="0" smtClean="0"/>
          </a:p>
          <a:p>
            <a:pPr marL="0" indent="0">
              <a:buFontTx/>
              <a:buNone/>
              <a:defRPr/>
            </a:pPr>
            <a:endParaRPr lang="en-US" sz="2000" b="1" dirty="0" smtClean="0"/>
          </a:p>
          <a:p>
            <a:pPr>
              <a:defRPr/>
            </a:pPr>
            <a:endParaRPr lang="en-US" sz="2000" b="1" dirty="0"/>
          </a:p>
        </p:txBody>
      </p:sp>
      <p:sp>
        <p:nvSpPr>
          <p:cNvPr id="6" name="TextBox 5"/>
          <p:cNvSpPr txBox="1"/>
          <p:nvPr/>
        </p:nvSpPr>
        <p:spPr>
          <a:xfrm>
            <a:off x="1342613" y="2636326"/>
            <a:ext cx="6589976" cy="3194721"/>
          </a:xfrm>
          <a:prstGeom prst="rect">
            <a:avLst/>
          </a:prstGeom>
          <a:solidFill>
            <a:schemeClr val="bg1"/>
          </a:solidFill>
        </p:spPr>
        <p:txBody>
          <a:bodyPr wrap="square" rtlCol="0">
            <a:spAutoFit/>
          </a:bodyPr>
          <a:lstStyle/>
          <a:p>
            <a:pPr defTabSz="685800" fontAlgn="auto">
              <a:lnSpc>
                <a:spcPct val="90000"/>
              </a:lnSpc>
              <a:spcBef>
                <a:spcPts val="0"/>
              </a:spcBef>
              <a:spcAft>
                <a:spcPts val="0"/>
              </a:spcAft>
              <a:defRPr/>
            </a:pPr>
            <a:endParaRPr lang="en-US" sz="2800" b="1" dirty="0" smtClean="0">
              <a:solidFill>
                <a:srgbClr val="5B9BD5">
                  <a:lumMod val="50000"/>
                </a:srgbClr>
              </a:solidFill>
              <a:latin typeface="Calibri" panose="020F0502020204030204"/>
            </a:endParaRPr>
          </a:p>
          <a:p>
            <a:pPr defTabSz="685800" fontAlgn="auto">
              <a:lnSpc>
                <a:spcPct val="90000"/>
              </a:lnSpc>
              <a:spcBef>
                <a:spcPts val="0"/>
              </a:spcBef>
              <a:spcAft>
                <a:spcPts val="0"/>
              </a:spcAft>
              <a:defRPr/>
            </a:pPr>
            <a:r>
              <a:rPr lang="en-US" sz="2800" b="1" dirty="0" smtClean="0">
                <a:solidFill>
                  <a:srgbClr val="5B9BD5">
                    <a:lumMod val="50000"/>
                  </a:srgbClr>
                </a:solidFill>
                <a:latin typeface="Calibri" panose="020F0502020204030204"/>
              </a:rPr>
              <a:t>1.5</a:t>
            </a:r>
            <a:r>
              <a:rPr lang="en-US" sz="2800" b="1" dirty="0">
                <a:solidFill>
                  <a:srgbClr val="5B9BD5">
                    <a:lumMod val="50000"/>
                  </a:srgbClr>
                </a:solidFill>
                <a:latin typeface="Calibri" panose="020F0502020204030204"/>
              </a:rPr>
              <a:t>% of </a:t>
            </a:r>
            <a:r>
              <a:rPr lang="en-US" sz="2800" b="1" dirty="0" smtClean="0">
                <a:solidFill>
                  <a:srgbClr val="5B9BD5">
                    <a:lumMod val="50000"/>
                  </a:srgbClr>
                </a:solidFill>
                <a:latin typeface="Calibri" panose="020F0502020204030204"/>
              </a:rPr>
              <a:t>$64,228 </a:t>
            </a:r>
            <a:r>
              <a:rPr lang="en-US" sz="2800" b="1" dirty="0">
                <a:solidFill>
                  <a:srgbClr val="5B9BD5">
                    <a:lumMod val="50000"/>
                  </a:srgbClr>
                </a:solidFill>
                <a:latin typeface="Calibri" panose="020F0502020204030204"/>
              </a:rPr>
              <a:t>x 5 years   =       $ </a:t>
            </a:r>
            <a:r>
              <a:rPr lang="en-US" sz="2800" b="1" dirty="0" smtClean="0">
                <a:solidFill>
                  <a:srgbClr val="5B9BD5">
                    <a:lumMod val="50000"/>
                  </a:srgbClr>
                </a:solidFill>
                <a:latin typeface="Calibri" panose="020F0502020204030204"/>
              </a:rPr>
              <a:t> 4,_ _ _</a:t>
            </a:r>
            <a:endParaRPr lang="en-US" sz="2800" b="1" dirty="0">
              <a:solidFill>
                <a:srgbClr val="5B9BD5">
                  <a:lumMod val="50000"/>
                </a:srgbClr>
              </a:solidFill>
              <a:latin typeface="Calibri" panose="020F0502020204030204"/>
            </a:endParaRPr>
          </a:p>
          <a:p>
            <a:pPr defTabSz="685800" fontAlgn="auto">
              <a:lnSpc>
                <a:spcPct val="90000"/>
              </a:lnSpc>
              <a:spcBef>
                <a:spcPts val="0"/>
              </a:spcBef>
              <a:spcAft>
                <a:spcPts val="0"/>
              </a:spcAft>
              <a:defRPr/>
            </a:pPr>
            <a:endParaRPr lang="en-US" sz="2800" b="1" dirty="0">
              <a:solidFill>
                <a:srgbClr val="5B9BD5">
                  <a:lumMod val="50000"/>
                </a:srgbClr>
              </a:solidFill>
              <a:latin typeface="Calibri" panose="020F0502020204030204"/>
            </a:endParaRPr>
          </a:p>
          <a:p>
            <a:pPr defTabSz="685800" fontAlgn="auto">
              <a:lnSpc>
                <a:spcPct val="90000"/>
              </a:lnSpc>
              <a:spcBef>
                <a:spcPts val="0"/>
              </a:spcBef>
              <a:spcAft>
                <a:spcPts val="0"/>
              </a:spcAft>
              <a:defRPr/>
            </a:pPr>
            <a:r>
              <a:rPr lang="en-US" sz="2800" b="1" dirty="0" smtClean="0">
                <a:solidFill>
                  <a:srgbClr val="5B9BD5">
                    <a:lumMod val="50000"/>
                  </a:srgbClr>
                </a:solidFill>
                <a:latin typeface="Calibri" panose="020F0502020204030204"/>
              </a:rPr>
              <a:t>_._ _% </a:t>
            </a:r>
            <a:r>
              <a:rPr lang="en-US" sz="2800" b="1" dirty="0">
                <a:solidFill>
                  <a:srgbClr val="5B9BD5">
                    <a:lumMod val="50000"/>
                  </a:srgbClr>
                </a:solidFill>
                <a:latin typeface="Calibri" panose="020F0502020204030204"/>
              </a:rPr>
              <a:t>of </a:t>
            </a:r>
            <a:r>
              <a:rPr lang="en-US" sz="2800" b="1" dirty="0" smtClean="0">
                <a:solidFill>
                  <a:srgbClr val="5B9BD5">
                    <a:lumMod val="50000"/>
                  </a:srgbClr>
                </a:solidFill>
                <a:latin typeface="Calibri" panose="020F0502020204030204"/>
              </a:rPr>
              <a:t>$64,228 </a:t>
            </a:r>
            <a:r>
              <a:rPr lang="en-US" sz="2800" b="1" dirty="0">
                <a:solidFill>
                  <a:srgbClr val="5B9BD5">
                    <a:lumMod val="50000"/>
                  </a:srgbClr>
                </a:solidFill>
                <a:latin typeface="Calibri" panose="020F0502020204030204"/>
              </a:rPr>
              <a:t>x 5 years =   </a:t>
            </a:r>
            <a:r>
              <a:rPr lang="en-US" sz="2800" b="1" dirty="0" smtClean="0">
                <a:solidFill>
                  <a:srgbClr val="5B9BD5">
                    <a:lumMod val="50000"/>
                  </a:srgbClr>
                </a:solidFill>
                <a:latin typeface="Calibri" panose="020F0502020204030204"/>
              </a:rPr>
              <a:t>    </a:t>
            </a:r>
            <a:r>
              <a:rPr lang="en-US" sz="2800" b="1" dirty="0">
                <a:solidFill>
                  <a:srgbClr val="5B9BD5">
                    <a:lumMod val="50000"/>
                  </a:srgbClr>
                </a:solidFill>
                <a:latin typeface="Calibri" panose="020F0502020204030204"/>
              </a:rPr>
              <a:t>$ </a:t>
            </a:r>
            <a:r>
              <a:rPr lang="en-US" sz="2800" b="1" dirty="0" smtClean="0">
                <a:solidFill>
                  <a:srgbClr val="5B9BD5">
                    <a:lumMod val="50000"/>
                  </a:srgbClr>
                </a:solidFill>
                <a:latin typeface="Calibri" panose="020F0502020204030204"/>
              </a:rPr>
              <a:t> 5,620</a:t>
            </a:r>
            <a:endParaRPr lang="en-US" sz="2800" b="1" dirty="0">
              <a:solidFill>
                <a:srgbClr val="5B9BD5">
                  <a:lumMod val="50000"/>
                </a:srgbClr>
              </a:solidFill>
              <a:latin typeface="Calibri" panose="020F0502020204030204"/>
            </a:endParaRPr>
          </a:p>
          <a:p>
            <a:pPr defTabSz="685800" fontAlgn="auto">
              <a:lnSpc>
                <a:spcPct val="90000"/>
              </a:lnSpc>
              <a:spcBef>
                <a:spcPts val="0"/>
              </a:spcBef>
              <a:spcAft>
                <a:spcPts val="0"/>
              </a:spcAft>
              <a:defRPr/>
            </a:pPr>
            <a:endParaRPr lang="en-US" sz="2800" b="1" dirty="0">
              <a:solidFill>
                <a:srgbClr val="5B9BD5">
                  <a:lumMod val="50000"/>
                </a:srgbClr>
              </a:solidFill>
              <a:latin typeface="Calibri" panose="020F0502020204030204"/>
            </a:endParaRPr>
          </a:p>
          <a:p>
            <a:pPr defTabSz="685800" fontAlgn="auto">
              <a:lnSpc>
                <a:spcPct val="90000"/>
              </a:lnSpc>
              <a:spcBef>
                <a:spcPts val="0"/>
              </a:spcBef>
              <a:spcAft>
                <a:spcPts val="0"/>
              </a:spcAft>
              <a:defRPr/>
            </a:pPr>
            <a:r>
              <a:rPr lang="en-US" sz="2800" b="1" dirty="0">
                <a:solidFill>
                  <a:srgbClr val="5B9BD5">
                    <a:lumMod val="50000"/>
                  </a:srgbClr>
                </a:solidFill>
                <a:latin typeface="Calibri" panose="020F0502020204030204"/>
              </a:rPr>
              <a:t> 2.0% of </a:t>
            </a:r>
            <a:r>
              <a:rPr lang="en-US" sz="2800" b="1" dirty="0" smtClean="0">
                <a:solidFill>
                  <a:srgbClr val="5B9BD5">
                    <a:lumMod val="50000"/>
                  </a:srgbClr>
                </a:solidFill>
                <a:latin typeface="Calibri" panose="020F0502020204030204"/>
              </a:rPr>
              <a:t>$64,228 </a:t>
            </a:r>
            <a:r>
              <a:rPr lang="en-US" sz="2800" b="1" dirty="0">
                <a:solidFill>
                  <a:srgbClr val="5B9BD5">
                    <a:lumMod val="50000"/>
                  </a:srgbClr>
                </a:solidFill>
                <a:latin typeface="Calibri" panose="020F0502020204030204"/>
              </a:rPr>
              <a:t>x </a:t>
            </a:r>
            <a:r>
              <a:rPr lang="en-US" sz="2800" b="1" dirty="0" smtClean="0">
                <a:solidFill>
                  <a:srgbClr val="5B9BD5">
                    <a:lumMod val="50000"/>
                  </a:srgbClr>
                </a:solidFill>
                <a:latin typeface="Calibri" panose="020F0502020204030204"/>
              </a:rPr>
              <a:t>_ _ </a:t>
            </a:r>
            <a:r>
              <a:rPr lang="en-US" sz="2800" b="1" dirty="0">
                <a:solidFill>
                  <a:srgbClr val="5B9BD5">
                    <a:lumMod val="50000"/>
                  </a:srgbClr>
                </a:solidFill>
                <a:latin typeface="Calibri" panose="020F0502020204030204"/>
              </a:rPr>
              <a:t>years =      </a:t>
            </a:r>
            <a:r>
              <a:rPr lang="en-US" sz="2800" b="1" u="sng" dirty="0" smtClean="0">
                <a:solidFill>
                  <a:srgbClr val="5B9BD5">
                    <a:lumMod val="50000"/>
                  </a:srgbClr>
                </a:solidFill>
                <a:latin typeface="Calibri" panose="020F0502020204030204"/>
              </a:rPr>
              <a:t>$25,691</a:t>
            </a:r>
            <a:endParaRPr lang="en-US" sz="2800" b="1" u="sng" dirty="0">
              <a:solidFill>
                <a:srgbClr val="5B9BD5">
                  <a:lumMod val="50000"/>
                </a:srgbClr>
              </a:solidFill>
              <a:latin typeface="Calibri" panose="020F0502020204030204"/>
            </a:endParaRPr>
          </a:p>
          <a:p>
            <a:pPr defTabSz="685800" fontAlgn="auto">
              <a:lnSpc>
                <a:spcPct val="90000"/>
              </a:lnSpc>
              <a:spcBef>
                <a:spcPts val="0"/>
              </a:spcBef>
              <a:spcAft>
                <a:spcPts val="0"/>
              </a:spcAft>
              <a:defRPr/>
            </a:pPr>
            <a:endParaRPr lang="en-US" sz="2800" b="1" u="sng" dirty="0">
              <a:solidFill>
                <a:srgbClr val="5B9BD5">
                  <a:lumMod val="50000"/>
                </a:srgbClr>
              </a:solidFill>
              <a:latin typeface="Calibri" panose="020F0502020204030204"/>
            </a:endParaRPr>
          </a:p>
          <a:p>
            <a:pPr defTabSz="685800" fontAlgn="auto">
              <a:lnSpc>
                <a:spcPct val="90000"/>
              </a:lnSpc>
              <a:spcBef>
                <a:spcPts val="0"/>
              </a:spcBef>
              <a:spcAft>
                <a:spcPts val="0"/>
              </a:spcAft>
              <a:defRPr/>
            </a:pPr>
            <a:r>
              <a:rPr lang="en-US" sz="2800" b="1" dirty="0">
                <a:solidFill>
                  <a:srgbClr val="5B9BD5">
                    <a:lumMod val="50000"/>
                  </a:srgbClr>
                </a:solidFill>
                <a:latin typeface="Calibri" panose="020F0502020204030204"/>
              </a:rPr>
              <a:t>Basic Annuity (per year) </a:t>
            </a:r>
            <a:r>
              <a:rPr lang="en-US" sz="2800" b="1" dirty="0" smtClean="0">
                <a:solidFill>
                  <a:srgbClr val="5B9BD5">
                    <a:lumMod val="50000"/>
                  </a:srgbClr>
                </a:solidFill>
                <a:latin typeface="Calibri" panose="020F0502020204030204"/>
              </a:rPr>
              <a:t>     </a:t>
            </a:r>
            <a:r>
              <a:rPr lang="en-US" sz="2800" b="1" dirty="0">
                <a:solidFill>
                  <a:srgbClr val="5B9BD5">
                    <a:lumMod val="50000"/>
                  </a:srgbClr>
                </a:solidFill>
                <a:latin typeface="Calibri" panose="020F0502020204030204"/>
              </a:rPr>
              <a:t>= </a:t>
            </a:r>
            <a:r>
              <a:rPr lang="en-US" sz="2800" b="1" dirty="0" smtClean="0">
                <a:solidFill>
                  <a:srgbClr val="5B9BD5">
                    <a:lumMod val="50000"/>
                  </a:srgbClr>
                </a:solidFill>
                <a:latin typeface="Calibri" panose="020F0502020204030204"/>
              </a:rPr>
              <a:t>      </a:t>
            </a:r>
            <a:r>
              <a:rPr lang="en-US" sz="2800" b="1" dirty="0">
                <a:solidFill>
                  <a:srgbClr val="5B9BD5">
                    <a:lumMod val="50000"/>
                  </a:srgbClr>
                </a:solidFill>
                <a:latin typeface="Calibri" panose="020F0502020204030204"/>
              </a:rPr>
              <a:t>$ </a:t>
            </a:r>
            <a:r>
              <a:rPr lang="en-US" sz="2800" b="1" dirty="0" smtClean="0">
                <a:solidFill>
                  <a:srgbClr val="5B9BD5">
                    <a:lumMod val="50000"/>
                  </a:srgbClr>
                </a:solidFill>
                <a:latin typeface="Calibri" panose="020F0502020204030204"/>
              </a:rPr>
              <a:t>_ _,_ _ _</a:t>
            </a:r>
            <a:endParaRPr lang="en-US" sz="2400" b="1" dirty="0">
              <a:solidFill>
                <a:prstClr val="black"/>
              </a:solidFill>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39</a:t>
            </a:fld>
            <a:endParaRPr lang="en-US" dirty="0">
              <a:solidFill>
                <a:prstClr val="black">
                  <a:tint val="75000"/>
                </a:prstClr>
              </a:solidFill>
            </a:endParaRPr>
          </a:p>
        </p:txBody>
      </p:sp>
    </p:spTree>
    <p:extLst>
      <p:ext uri="{BB962C8B-B14F-4D97-AF65-F5344CB8AC3E}">
        <p14:creationId xmlns:p14="http://schemas.microsoft.com/office/powerpoint/2010/main" val="2605436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878359" y="257176"/>
            <a:ext cx="7200900" cy="920750"/>
          </a:xfrm>
        </p:spPr>
        <p:txBody>
          <a:bodyPr>
            <a:normAutofit fontScale="90000"/>
          </a:bodyPr>
          <a:lstStyle/>
          <a:p>
            <a:pPr algn="ctr" eaLnBrk="1" hangingPunct="1"/>
            <a:r>
              <a:rPr lang="en-US" sz="4400" b="1" dirty="0" smtClean="0">
                <a:latin typeface="Arial" panose="020B0604020202020204" pitchFamily="34" charset="0"/>
                <a:cs typeface="Arial" panose="020B0604020202020204" pitchFamily="34" charset="0"/>
              </a:rPr>
              <a:t>Retirement System Statistics</a:t>
            </a:r>
          </a:p>
        </p:txBody>
      </p:sp>
      <p:sp>
        <p:nvSpPr>
          <p:cNvPr id="7" name="Slide Number Placeholder 6"/>
          <p:cNvSpPr>
            <a:spLocks noGrp="1"/>
          </p:cNvSpPr>
          <p:nvPr>
            <p:ph type="sldNum" sz="quarter" idx="12"/>
          </p:nvPr>
        </p:nvSpPr>
        <p:spPr/>
        <p:txBody>
          <a:bodyPr>
            <a:normAutofit/>
          </a:bodyPr>
          <a:lstStyle/>
          <a:p>
            <a:pPr>
              <a:defRPr/>
            </a:pPr>
            <a:fld id="{CBDD7928-7170-4C79-AD39-76FA5D59B8C9}" type="slidenum">
              <a:rPr lang="en-US" smtClean="0">
                <a:solidFill>
                  <a:prstClr val="black">
                    <a:tint val="75000"/>
                  </a:prstClr>
                </a:solidFill>
              </a:rPr>
              <a:pPr>
                <a:defRPr/>
              </a:pPr>
              <a:t>4</a:t>
            </a:fld>
            <a:endParaRPr lang="en-US" dirty="0">
              <a:solidFill>
                <a:prstClr val="black">
                  <a:tint val="75000"/>
                </a:prstClr>
              </a:solidFill>
            </a:endParaRPr>
          </a:p>
        </p:txBody>
      </p:sp>
      <p:sp>
        <p:nvSpPr>
          <p:cNvPr id="6147" name="Rectangle 3"/>
          <p:cNvSpPr>
            <a:spLocks noChangeArrowheads="1"/>
          </p:cNvSpPr>
          <p:nvPr/>
        </p:nvSpPr>
        <p:spPr bwMode="auto">
          <a:xfrm>
            <a:off x="98078" y="1804309"/>
            <a:ext cx="7981181" cy="4308872"/>
          </a:xfrm>
          <a:prstGeom prst="rect">
            <a:avLst/>
          </a:prstGeom>
          <a:noFill/>
          <a:ln w="12700">
            <a:noFill/>
            <a:miter lim="800000"/>
            <a:headEnd type="none" w="sm" len="sm"/>
            <a:tailEnd type="none" w="sm" len="sm"/>
          </a:ln>
        </p:spPr>
        <p:txBody>
          <a:bodyPr wrap="square">
            <a:spAutoFit/>
          </a:bodyPr>
          <a:lstStyle/>
          <a:p>
            <a:pPr>
              <a:spcBef>
                <a:spcPts val="1200"/>
              </a:spcBef>
              <a:spcAft>
                <a:spcPct val="20000"/>
              </a:spcAft>
            </a:pPr>
            <a:r>
              <a:rPr lang="en-US" sz="3200" b="1" dirty="0">
                <a:solidFill>
                  <a:srgbClr val="5B9BD5">
                    <a:lumMod val="50000"/>
                  </a:srgbClr>
                </a:solidFill>
              </a:rPr>
              <a:t> </a:t>
            </a:r>
            <a:r>
              <a:rPr lang="en-US" sz="3200" b="1" dirty="0" smtClean="0">
                <a:solidFill>
                  <a:srgbClr val="5B9BD5">
                    <a:lumMod val="50000"/>
                  </a:srgbClr>
                </a:solidFill>
              </a:rPr>
              <a:t>  USPS Career Employment Jan. 2020</a:t>
            </a:r>
          </a:p>
          <a:p>
            <a:pPr>
              <a:spcBef>
                <a:spcPts val="1200"/>
              </a:spcBef>
              <a:spcAft>
                <a:spcPct val="20000"/>
              </a:spcAft>
            </a:pPr>
            <a:r>
              <a:rPr lang="en-US" sz="3200" b="1" dirty="0">
                <a:solidFill>
                  <a:srgbClr val="5B9BD5">
                    <a:lumMod val="50000"/>
                  </a:srgbClr>
                </a:solidFill>
              </a:rPr>
              <a:t>	</a:t>
            </a:r>
            <a:r>
              <a:rPr lang="en-US" sz="3200" b="1" dirty="0" smtClean="0">
                <a:solidFill>
                  <a:srgbClr val="5B9BD5">
                    <a:lumMod val="50000"/>
                  </a:srgbClr>
                </a:solidFill>
              </a:rPr>
              <a:t>FERS	 475,902		96.6%</a:t>
            </a:r>
            <a:endParaRPr lang="en-US" sz="3200" b="1" dirty="0">
              <a:solidFill>
                <a:srgbClr val="5B9BD5">
                  <a:lumMod val="50000"/>
                </a:srgbClr>
              </a:solidFill>
            </a:endParaRPr>
          </a:p>
          <a:p>
            <a:pPr>
              <a:spcBef>
                <a:spcPts val="1200"/>
              </a:spcBef>
              <a:spcAft>
                <a:spcPct val="20000"/>
              </a:spcAft>
            </a:pPr>
            <a:r>
              <a:rPr lang="en-US" sz="3200" b="1" dirty="0" smtClean="0">
                <a:solidFill>
                  <a:srgbClr val="5B9BD5">
                    <a:lumMod val="50000"/>
                  </a:srgbClr>
                </a:solidFill>
              </a:rPr>
              <a:t>	CSRS	   </a:t>
            </a:r>
            <a:r>
              <a:rPr lang="en-US" sz="3200" b="1" u="sng" dirty="0" smtClean="0">
                <a:solidFill>
                  <a:srgbClr val="5B9BD5">
                    <a:lumMod val="50000"/>
                  </a:srgbClr>
                </a:solidFill>
              </a:rPr>
              <a:t>17,030</a:t>
            </a:r>
            <a:r>
              <a:rPr lang="en-US" sz="3200" b="1" dirty="0" smtClean="0">
                <a:solidFill>
                  <a:srgbClr val="5B9BD5">
                    <a:lumMod val="50000"/>
                  </a:srgbClr>
                </a:solidFill>
              </a:rPr>
              <a:t>		3.4%</a:t>
            </a:r>
            <a:endParaRPr lang="en-US" sz="3200" b="1" u="sng" dirty="0">
              <a:solidFill>
                <a:srgbClr val="5B9BD5">
                  <a:lumMod val="50000"/>
                </a:srgbClr>
              </a:solidFill>
            </a:endParaRPr>
          </a:p>
          <a:p>
            <a:pPr>
              <a:spcBef>
                <a:spcPts val="1200"/>
              </a:spcBef>
              <a:spcAft>
                <a:spcPct val="20000"/>
              </a:spcAft>
            </a:pPr>
            <a:r>
              <a:rPr lang="en-US" sz="3200" b="1" dirty="0" smtClean="0">
                <a:solidFill>
                  <a:srgbClr val="5B9BD5">
                    <a:lumMod val="50000"/>
                  </a:srgbClr>
                </a:solidFill>
              </a:rPr>
              <a:t>	Total	 492,932</a:t>
            </a:r>
          </a:p>
          <a:p>
            <a:pPr>
              <a:spcBef>
                <a:spcPts val="1200"/>
              </a:spcBef>
              <a:spcAft>
                <a:spcPct val="20000"/>
              </a:spcAft>
            </a:pPr>
            <a:r>
              <a:rPr lang="en-US" sz="3200" b="1" dirty="0">
                <a:solidFill>
                  <a:prstClr val="black"/>
                </a:solidFill>
              </a:rPr>
              <a:t>	</a:t>
            </a:r>
          </a:p>
          <a:p>
            <a:pPr>
              <a:spcBef>
                <a:spcPts val="1200"/>
              </a:spcBef>
              <a:spcAft>
                <a:spcPct val="20000"/>
              </a:spcAft>
            </a:pPr>
            <a:endParaRPr lang="en-US" sz="3200" b="1" dirty="0">
              <a:solidFill>
                <a:prstClr val="black"/>
              </a:solidFill>
            </a:endParaRPr>
          </a:p>
        </p:txBody>
      </p:sp>
      <p:pic>
        <p:nvPicPr>
          <p:cNvPr id="2" name="Picture 1"/>
          <p:cNvPicPr>
            <a:picLocks noChangeAspect="1"/>
          </p:cNvPicPr>
          <p:nvPr/>
        </p:nvPicPr>
        <p:blipFill>
          <a:blip r:embed="rId3"/>
          <a:stretch>
            <a:fillRect/>
          </a:stretch>
        </p:blipFill>
        <p:spPr>
          <a:xfrm>
            <a:off x="5676733" y="4092876"/>
            <a:ext cx="2941369" cy="2263475"/>
          </a:xfrm>
          <a:prstGeom prst="rect">
            <a:avLst/>
          </a:prstGeom>
        </p:spPr>
      </p:pic>
    </p:spTree>
    <p:extLst>
      <p:ext uri="{BB962C8B-B14F-4D97-AF65-F5344CB8AC3E}">
        <p14:creationId xmlns:p14="http://schemas.microsoft.com/office/powerpoint/2010/main" val="39114810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927669" y="169335"/>
            <a:ext cx="7315200" cy="1189038"/>
          </a:xfrm>
        </p:spPr>
        <p:txBody>
          <a:bodyPr>
            <a:normAutofit fontScale="90000"/>
          </a:bodyPr>
          <a:lstStyle/>
          <a:p>
            <a:pPr algn="ctr"/>
            <a:r>
              <a:rPr lang="en-US" sz="4400" b="1" dirty="0" smtClean="0">
                <a:latin typeface="+mn-lt"/>
              </a:rPr>
              <a:t>Test Your Knowledge: FERS</a:t>
            </a:r>
            <a:br>
              <a:rPr lang="en-US" sz="4400" b="1" dirty="0" smtClean="0">
                <a:latin typeface="+mn-lt"/>
              </a:rPr>
            </a:br>
            <a:r>
              <a:rPr lang="en-US" sz="4400" b="1" dirty="0" smtClean="0">
                <a:latin typeface="+mn-lt"/>
              </a:rPr>
              <a:t>Example 1</a:t>
            </a:r>
          </a:p>
        </p:txBody>
      </p:sp>
      <p:sp>
        <p:nvSpPr>
          <p:cNvPr id="41987" name="Content Placeholder 2"/>
          <p:cNvSpPr>
            <a:spLocks noGrp="1"/>
          </p:cNvSpPr>
          <p:nvPr>
            <p:ph idx="1"/>
          </p:nvPr>
        </p:nvSpPr>
        <p:spPr>
          <a:xfrm>
            <a:off x="381447" y="1722530"/>
            <a:ext cx="8657967" cy="992331"/>
          </a:xfrm>
        </p:spPr>
        <p:txBody>
          <a:bodyPr>
            <a:normAutofit/>
          </a:bodyPr>
          <a:lstStyle/>
          <a:p>
            <a:pPr marL="0" lvl="0" indent="0">
              <a:buNone/>
            </a:pPr>
            <a:r>
              <a:rPr lang="en-US" sz="3200" b="1" dirty="0" smtClean="0"/>
              <a:t>Employee, age MRA of 57, has 30 years of service (Full Time) and High-3 average salary of $64,228</a:t>
            </a:r>
            <a:endParaRPr lang="en-US" sz="3200" b="1" dirty="0"/>
          </a:p>
          <a:p>
            <a:pPr marL="0" indent="0">
              <a:buFontTx/>
              <a:buNone/>
            </a:pPr>
            <a:endParaRPr lang="en-US" dirty="0" smtClean="0"/>
          </a:p>
          <a:p>
            <a:pPr marL="0" indent="0">
              <a:buFontTx/>
              <a:buNone/>
            </a:pPr>
            <a:endParaRPr lang="en-US" dirty="0"/>
          </a:p>
          <a:p>
            <a:pPr marL="0" indent="0">
              <a:buFontTx/>
              <a:buNone/>
            </a:pPr>
            <a:endParaRPr lang="en-US" dirty="0" smtClean="0"/>
          </a:p>
          <a:p>
            <a:pPr marL="0" indent="0">
              <a:buFontTx/>
              <a:buNone/>
            </a:pPr>
            <a:endParaRPr lang="en-US" dirty="0"/>
          </a:p>
          <a:p>
            <a:pPr marL="0" indent="0">
              <a:buFontTx/>
              <a:buNone/>
            </a:pPr>
            <a:endParaRPr lang="en-US" dirty="0" smtClean="0"/>
          </a:p>
          <a:p>
            <a:pPr marL="0" indent="0">
              <a:buFontTx/>
              <a:buNone/>
            </a:pPr>
            <a:endParaRPr lang="en-US" dirty="0"/>
          </a:p>
          <a:p>
            <a:pPr marL="0" indent="0">
              <a:buFontTx/>
              <a:buNone/>
            </a:pPr>
            <a:endParaRPr lang="en-US" dirty="0" smtClean="0"/>
          </a:p>
          <a:p>
            <a:pPr marL="0" indent="0">
              <a:buFontTx/>
              <a:buNone/>
            </a:pPr>
            <a:endParaRPr lang="en-US" dirty="0" smtClean="0"/>
          </a:p>
        </p:txBody>
      </p:sp>
      <p:sp>
        <p:nvSpPr>
          <p:cNvPr id="6" name="TextBox 5"/>
          <p:cNvSpPr txBox="1"/>
          <p:nvPr/>
        </p:nvSpPr>
        <p:spPr>
          <a:xfrm>
            <a:off x="1139629" y="3240693"/>
            <a:ext cx="6621156" cy="1425005"/>
          </a:xfrm>
          <a:prstGeom prst="rect">
            <a:avLst/>
          </a:prstGeom>
          <a:solidFill>
            <a:schemeClr val="bg1"/>
          </a:solidFill>
        </p:spPr>
        <p:txBody>
          <a:bodyPr wrap="square" rtlCol="0">
            <a:spAutoFit/>
          </a:bodyPr>
          <a:lstStyle/>
          <a:p>
            <a:pPr algn="ctr" defTabSz="685800" fontAlgn="auto">
              <a:lnSpc>
                <a:spcPct val="90000"/>
              </a:lnSpc>
              <a:spcAft>
                <a:spcPts val="0"/>
              </a:spcAft>
            </a:pPr>
            <a:endParaRPr lang="en-US" b="1" dirty="0" smtClean="0">
              <a:solidFill>
                <a:srgbClr val="5B9BD5">
                  <a:lumMod val="50000"/>
                </a:srgbClr>
              </a:solidFill>
              <a:latin typeface="Calibri" panose="020F0502020204030204"/>
            </a:endParaRPr>
          </a:p>
          <a:p>
            <a:pPr algn="ctr" defTabSz="685800" fontAlgn="auto">
              <a:lnSpc>
                <a:spcPct val="90000"/>
              </a:lnSpc>
              <a:spcAft>
                <a:spcPts val="0"/>
              </a:spcAft>
            </a:pPr>
            <a:r>
              <a:rPr lang="en-US" sz="3600" b="1" dirty="0" smtClean="0">
                <a:solidFill>
                  <a:srgbClr val="5B9BD5">
                    <a:lumMod val="50000"/>
                  </a:srgbClr>
                </a:solidFill>
                <a:latin typeface="Calibri" panose="020F0502020204030204"/>
              </a:rPr>
              <a:t>_.</a:t>
            </a:r>
            <a:r>
              <a:rPr lang="en-US" sz="3600" b="1" dirty="0">
                <a:solidFill>
                  <a:srgbClr val="5B9BD5">
                    <a:lumMod val="50000"/>
                  </a:srgbClr>
                </a:solidFill>
                <a:latin typeface="Calibri" panose="020F0502020204030204"/>
              </a:rPr>
              <a:t>_</a:t>
            </a:r>
            <a:r>
              <a:rPr lang="en-US" sz="3600" b="1" dirty="0" smtClean="0">
                <a:solidFill>
                  <a:srgbClr val="5B9BD5">
                    <a:lumMod val="50000"/>
                  </a:srgbClr>
                </a:solidFill>
                <a:latin typeface="Calibri" panose="020F0502020204030204"/>
              </a:rPr>
              <a:t>% </a:t>
            </a:r>
            <a:r>
              <a:rPr lang="en-US" sz="3600" b="1" dirty="0">
                <a:solidFill>
                  <a:srgbClr val="5B9BD5">
                    <a:lumMod val="50000"/>
                  </a:srgbClr>
                </a:solidFill>
                <a:latin typeface="Calibri" panose="020F0502020204030204"/>
              </a:rPr>
              <a:t>of </a:t>
            </a:r>
            <a:r>
              <a:rPr lang="en-US" sz="3600" b="1" dirty="0" smtClean="0">
                <a:solidFill>
                  <a:srgbClr val="5B9BD5">
                    <a:lumMod val="50000"/>
                  </a:srgbClr>
                </a:solidFill>
                <a:latin typeface="Calibri" panose="020F0502020204030204"/>
              </a:rPr>
              <a:t>$_ _,_ _ _ </a:t>
            </a:r>
            <a:r>
              <a:rPr lang="en-US" sz="3600" b="1" dirty="0">
                <a:solidFill>
                  <a:srgbClr val="5B9BD5">
                    <a:lumMod val="50000"/>
                  </a:srgbClr>
                </a:solidFill>
                <a:latin typeface="Calibri" panose="020F0502020204030204"/>
              </a:rPr>
              <a:t>x </a:t>
            </a:r>
            <a:r>
              <a:rPr lang="en-US" sz="3600" b="1" dirty="0" smtClean="0">
                <a:solidFill>
                  <a:srgbClr val="5B9BD5">
                    <a:lumMod val="50000"/>
                  </a:srgbClr>
                </a:solidFill>
                <a:latin typeface="Calibri" panose="020F0502020204030204"/>
              </a:rPr>
              <a:t>30 = </a:t>
            </a:r>
            <a:r>
              <a:rPr lang="en-US" sz="3600" b="1" dirty="0">
                <a:solidFill>
                  <a:srgbClr val="5B9BD5">
                    <a:lumMod val="50000"/>
                  </a:srgbClr>
                </a:solidFill>
                <a:latin typeface="Calibri" panose="020F0502020204030204"/>
              </a:rPr>
              <a:t>$</a:t>
            </a:r>
            <a:r>
              <a:rPr lang="en-US" sz="3600" b="1" dirty="0" smtClean="0">
                <a:solidFill>
                  <a:srgbClr val="5B9BD5">
                    <a:lumMod val="50000"/>
                  </a:srgbClr>
                </a:solidFill>
                <a:latin typeface="Calibri" panose="020F0502020204030204"/>
              </a:rPr>
              <a:t>19,_ _ _</a:t>
            </a:r>
          </a:p>
          <a:p>
            <a:pPr algn="ctr" defTabSz="685800" fontAlgn="auto">
              <a:lnSpc>
                <a:spcPct val="90000"/>
              </a:lnSpc>
              <a:spcAft>
                <a:spcPts val="0"/>
              </a:spcAft>
            </a:pPr>
            <a:endParaRPr lang="en-US" sz="2000" b="1" dirty="0">
              <a:solidFill>
                <a:srgbClr val="5B9BD5">
                  <a:lumMod val="50000"/>
                </a:srgbClr>
              </a:solidFill>
              <a:latin typeface="Calibri" panose="020F0502020204030204"/>
            </a:endParaRPr>
          </a:p>
          <a:p>
            <a:endParaRPr lang="en-US" sz="2000" b="1" dirty="0">
              <a:solidFill>
                <a:prstClr val="black"/>
              </a:solidFill>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40</a:t>
            </a:fld>
            <a:endParaRPr lang="en-US" dirty="0">
              <a:solidFill>
                <a:prstClr val="black">
                  <a:tint val="75000"/>
                </a:prstClr>
              </a:solidFill>
            </a:endParaRPr>
          </a:p>
        </p:txBody>
      </p:sp>
      <p:sp>
        <p:nvSpPr>
          <p:cNvPr id="2" name="Rectangle 1"/>
          <p:cNvSpPr/>
          <p:nvPr/>
        </p:nvSpPr>
        <p:spPr>
          <a:xfrm>
            <a:off x="399101" y="5337947"/>
            <a:ext cx="8437310" cy="584775"/>
          </a:xfrm>
          <a:prstGeom prst="rect">
            <a:avLst/>
          </a:prstGeom>
        </p:spPr>
        <p:txBody>
          <a:bodyPr wrap="none">
            <a:spAutoFit/>
          </a:bodyPr>
          <a:lstStyle/>
          <a:p>
            <a:r>
              <a:rPr lang="en-US" sz="3200" b="1" dirty="0" smtClean="0">
                <a:solidFill>
                  <a:srgbClr val="5B9BD5">
                    <a:lumMod val="50000"/>
                  </a:srgbClr>
                </a:solidFill>
                <a:latin typeface="Calibri" panose="020F0502020204030204"/>
                <a:cs typeface="+mn-cs"/>
              </a:rPr>
              <a:t>Eligible for the FERS Special Annuity Supplement</a:t>
            </a:r>
            <a:endParaRPr lang="en-US" dirty="0"/>
          </a:p>
        </p:txBody>
      </p:sp>
    </p:spTree>
    <p:extLst>
      <p:ext uri="{BB962C8B-B14F-4D97-AF65-F5344CB8AC3E}">
        <p14:creationId xmlns:p14="http://schemas.microsoft.com/office/powerpoint/2010/main" val="1276965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88443" y="126676"/>
            <a:ext cx="7315200" cy="1189038"/>
          </a:xfrm>
        </p:spPr>
        <p:txBody>
          <a:bodyPr>
            <a:normAutofit fontScale="90000"/>
          </a:bodyPr>
          <a:lstStyle/>
          <a:p>
            <a:pPr algn="ctr"/>
            <a:r>
              <a:rPr lang="en-US" sz="4000" b="1" dirty="0" smtClean="0">
                <a:latin typeface="+mn-lt"/>
              </a:rPr>
              <a:t/>
            </a:r>
            <a:br>
              <a:rPr lang="en-US" sz="4000" b="1" dirty="0" smtClean="0">
                <a:latin typeface="+mn-lt"/>
              </a:rPr>
            </a:br>
            <a:r>
              <a:rPr lang="en-US" sz="4000" b="1" dirty="0" smtClean="0">
                <a:latin typeface="+mn-lt"/>
              </a:rPr>
              <a:t>Test Your Knowledge: FERS </a:t>
            </a:r>
            <a:br>
              <a:rPr lang="en-US" sz="4000" b="1" dirty="0" smtClean="0">
                <a:latin typeface="+mn-lt"/>
              </a:rPr>
            </a:br>
            <a:r>
              <a:rPr lang="en-US" sz="4000" b="1" dirty="0" smtClean="0">
                <a:latin typeface="+mn-lt"/>
              </a:rPr>
              <a:t>Example 2</a:t>
            </a:r>
          </a:p>
        </p:txBody>
      </p:sp>
      <p:sp>
        <p:nvSpPr>
          <p:cNvPr id="41987" name="Content Placeholder 2"/>
          <p:cNvSpPr>
            <a:spLocks noGrp="1"/>
          </p:cNvSpPr>
          <p:nvPr>
            <p:ph idx="1"/>
          </p:nvPr>
        </p:nvSpPr>
        <p:spPr>
          <a:xfrm>
            <a:off x="431242" y="1853543"/>
            <a:ext cx="8229600" cy="4502807"/>
          </a:xfrm>
        </p:spPr>
        <p:txBody>
          <a:bodyPr>
            <a:normAutofit lnSpcReduction="10000"/>
          </a:bodyPr>
          <a:lstStyle/>
          <a:p>
            <a:pPr marL="0" lvl="0" indent="0">
              <a:buNone/>
            </a:pPr>
            <a:r>
              <a:rPr lang="en-US" sz="3200" b="1" dirty="0" smtClean="0"/>
              <a:t>Employee, age 62, has 30 years of service (Full Time) and high-3 average salary of $64,228</a:t>
            </a:r>
          </a:p>
          <a:p>
            <a:pPr lvl="0"/>
            <a:endParaRPr lang="en-US" sz="3200" b="1" dirty="0"/>
          </a:p>
          <a:p>
            <a:pPr lvl="0"/>
            <a:endParaRPr lang="en-US" sz="3200" b="1" dirty="0" smtClean="0"/>
          </a:p>
          <a:p>
            <a:pPr lvl="0"/>
            <a:endParaRPr lang="en-US" sz="3200" b="1" dirty="0"/>
          </a:p>
          <a:p>
            <a:pPr lvl="0"/>
            <a:endParaRPr lang="en-US" sz="3200" b="1" dirty="0" smtClean="0"/>
          </a:p>
          <a:p>
            <a:pPr marL="0" lvl="0" indent="0">
              <a:buNone/>
            </a:pPr>
            <a:r>
              <a:rPr lang="en-US" sz="3200" b="1" dirty="0" smtClean="0"/>
              <a:t>*use appropriate age 62 and ≥ 20y formula</a:t>
            </a:r>
          </a:p>
          <a:p>
            <a:pPr marL="0" lvl="0" indent="0">
              <a:buNone/>
            </a:pPr>
            <a:r>
              <a:rPr lang="en-US" sz="3200" b="1" dirty="0" smtClean="0"/>
              <a:t>**FERS Special Annuity Supplement not payable after 62</a:t>
            </a:r>
          </a:p>
          <a:p>
            <a:pPr lvl="0"/>
            <a:endParaRPr lang="en-US" sz="3200" b="1" dirty="0"/>
          </a:p>
          <a:p>
            <a:pPr lvl="0"/>
            <a:endParaRPr lang="en-US" sz="3200" b="1" dirty="0" smtClean="0"/>
          </a:p>
          <a:p>
            <a:pPr lvl="0"/>
            <a:endParaRPr lang="en-US" sz="3200" b="1" dirty="0"/>
          </a:p>
          <a:p>
            <a:pPr lvl="0"/>
            <a:endParaRPr lang="en-US" sz="3200" b="1" dirty="0" smtClean="0"/>
          </a:p>
          <a:p>
            <a:pPr lvl="0"/>
            <a:endParaRPr lang="en-US" sz="3200" b="1" dirty="0" smtClean="0"/>
          </a:p>
          <a:p>
            <a:pPr lvl="0"/>
            <a:endParaRPr lang="en-US" sz="3200" b="1" dirty="0"/>
          </a:p>
          <a:p>
            <a:pPr lvl="0"/>
            <a:endParaRPr lang="en-US" sz="3200" b="1" dirty="0" smtClean="0"/>
          </a:p>
          <a:p>
            <a:pPr lvl="0"/>
            <a:endParaRPr lang="en-US" sz="3200" b="1" dirty="0"/>
          </a:p>
          <a:p>
            <a:pPr lvl="0"/>
            <a:endParaRPr lang="en-US" sz="3200" b="1" dirty="0" smtClean="0"/>
          </a:p>
          <a:p>
            <a:pPr lvl="0"/>
            <a:endParaRPr lang="en-US" sz="3200" b="1" dirty="0"/>
          </a:p>
          <a:p>
            <a:pPr lvl="0"/>
            <a:endParaRPr lang="en-US" sz="3200" b="1" dirty="0"/>
          </a:p>
          <a:p>
            <a:pPr marL="0" indent="0">
              <a:buFontTx/>
              <a:buNone/>
            </a:pPr>
            <a:endParaRPr lang="en-US" b="1" dirty="0" smtClean="0"/>
          </a:p>
        </p:txBody>
      </p:sp>
      <p:sp>
        <p:nvSpPr>
          <p:cNvPr id="6" name="TextBox 5"/>
          <p:cNvSpPr txBox="1"/>
          <p:nvPr/>
        </p:nvSpPr>
        <p:spPr>
          <a:xfrm>
            <a:off x="1259878" y="2964144"/>
            <a:ext cx="6572327" cy="1594283"/>
          </a:xfrm>
          <a:prstGeom prst="rect">
            <a:avLst/>
          </a:prstGeom>
          <a:solidFill>
            <a:schemeClr val="bg1"/>
          </a:solidFill>
        </p:spPr>
        <p:txBody>
          <a:bodyPr wrap="square" rtlCol="0">
            <a:spAutoFit/>
          </a:bodyPr>
          <a:lstStyle/>
          <a:p>
            <a:endParaRPr lang="en-US" sz="2000" b="1" dirty="0" smtClean="0">
              <a:solidFill>
                <a:prstClr val="black"/>
              </a:solidFill>
            </a:endParaRPr>
          </a:p>
          <a:p>
            <a:pPr algn="ctr" defTabSz="685800" fontAlgn="auto">
              <a:lnSpc>
                <a:spcPct val="90000"/>
              </a:lnSpc>
              <a:spcAft>
                <a:spcPts val="0"/>
              </a:spcAft>
            </a:pPr>
            <a:r>
              <a:rPr lang="en-US" sz="3200" b="1" dirty="0" smtClean="0">
                <a:solidFill>
                  <a:srgbClr val="5B9BD5">
                    <a:lumMod val="50000"/>
                  </a:srgbClr>
                </a:solidFill>
                <a:latin typeface="Calibri" panose="020F0502020204030204"/>
              </a:rPr>
              <a:t>_.</a:t>
            </a:r>
            <a:r>
              <a:rPr lang="en-US" sz="3200" b="1" dirty="0">
                <a:solidFill>
                  <a:srgbClr val="5B9BD5">
                    <a:lumMod val="50000"/>
                  </a:srgbClr>
                </a:solidFill>
                <a:latin typeface="Calibri" panose="020F0502020204030204"/>
              </a:rPr>
              <a:t>_</a:t>
            </a:r>
            <a:r>
              <a:rPr lang="en-US" sz="3200" b="1" dirty="0" smtClean="0">
                <a:solidFill>
                  <a:srgbClr val="5B9BD5">
                    <a:lumMod val="50000"/>
                  </a:srgbClr>
                </a:solidFill>
                <a:latin typeface="Calibri" panose="020F0502020204030204"/>
              </a:rPr>
              <a:t>% </a:t>
            </a:r>
            <a:r>
              <a:rPr lang="en-US" sz="3200" b="1" dirty="0">
                <a:solidFill>
                  <a:srgbClr val="5B9BD5">
                    <a:lumMod val="50000"/>
                  </a:srgbClr>
                </a:solidFill>
                <a:latin typeface="Calibri" panose="020F0502020204030204"/>
              </a:rPr>
              <a:t>of </a:t>
            </a:r>
            <a:r>
              <a:rPr lang="en-US" sz="3200" b="1" dirty="0" smtClean="0">
                <a:solidFill>
                  <a:srgbClr val="5B9BD5">
                    <a:lumMod val="50000"/>
                  </a:srgbClr>
                </a:solidFill>
                <a:latin typeface="Calibri" panose="020F0502020204030204"/>
              </a:rPr>
              <a:t>$</a:t>
            </a:r>
            <a:r>
              <a:rPr lang="en-US" sz="3200" b="1" dirty="0" smtClean="0">
                <a:solidFill>
                  <a:srgbClr val="44546A"/>
                </a:solidFill>
                <a:latin typeface="Calibri" panose="020F0502020204030204"/>
              </a:rPr>
              <a:t>_ _,_ _ _ </a:t>
            </a:r>
            <a:r>
              <a:rPr lang="en-US" sz="3200" b="1" dirty="0" smtClean="0">
                <a:solidFill>
                  <a:srgbClr val="5B9BD5">
                    <a:lumMod val="50000"/>
                  </a:srgbClr>
                </a:solidFill>
                <a:latin typeface="Calibri" panose="020F0502020204030204"/>
              </a:rPr>
              <a:t>x </a:t>
            </a:r>
            <a:r>
              <a:rPr lang="en-US" sz="3200" b="1" dirty="0">
                <a:solidFill>
                  <a:srgbClr val="5B9BD5">
                    <a:lumMod val="50000"/>
                  </a:srgbClr>
                </a:solidFill>
                <a:latin typeface="Calibri" panose="020F0502020204030204"/>
              </a:rPr>
              <a:t>30 = </a:t>
            </a:r>
            <a:r>
              <a:rPr lang="en-US" sz="3200" b="1" dirty="0" smtClean="0">
                <a:solidFill>
                  <a:srgbClr val="5B9BD5">
                    <a:lumMod val="50000"/>
                  </a:srgbClr>
                </a:solidFill>
                <a:latin typeface="Calibri" panose="020F0502020204030204"/>
              </a:rPr>
              <a:t>$_ _,_ _ _ </a:t>
            </a:r>
            <a:endParaRPr lang="en-US" sz="3200" b="1" dirty="0">
              <a:solidFill>
                <a:srgbClr val="5B9BD5">
                  <a:lumMod val="50000"/>
                </a:srgbClr>
              </a:solidFill>
              <a:latin typeface="Calibri" panose="020F0502020204030204"/>
            </a:endParaRPr>
          </a:p>
          <a:p>
            <a:pPr algn="ctr" defTabSz="685800" fontAlgn="auto">
              <a:lnSpc>
                <a:spcPct val="90000"/>
              </a:lnSpc>
              <a:spcAft>
                <a:spcPts val="0"/>
              </a:spcAft>
            </a:pPr>
            <a:r>
              <a:rPr lang="en-US" sz="3200" b="1" dirty="0">
                <a:solidFill>
                  <a:srgbClr val="5B9BD5">
                    <a:lumMod val="50000"/>
                  </a:srgbClr>
                </a:solidFill>
                <a:latin typeface="Calibri" panose="020F0502020204030204"/>
              </a:rPr>
              <a:t>			</a:t>
            </a:r>
          </a:p>
          <a:p>
            <a:endParaRPr lang="en-US" sz="2000" b="1" dirty="0">
              <a:solidFill>
                <a:prstClr val="black"/>
              </a:solidFill>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41</a:t>
            </a:fld>
            <a:endParaRPr lang="en-US" dirty="0">
              <a:solidFill>
                <a:prstClr val="black">
                  <a:tint val="75000"/>
                </a:prstClr>
              </a:solidFill>
            </a:endParaRPr>
          </a:p>
        </p:txBody>
      </p:sp>
    </p:spTree>
    <p:extLst>
      <p:ext uri="{BB962C8B-B14F-4D97-AF65-F5344CB8AC3E}">
        <p14:creationId xmlns:p14="http://schemas.microsoft.com/office/powerpoint/2010/main" val="6170577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a:spLocks noGrp="1" noChangeArrowheads="1"/>
          </p:cNvSpPr>
          <p:nvPr>
            <p:ph type="title"/>
          </p:nvPr>
        </p:nvSpPr>
        <p:spPr>
          <a:xfrm>
            <a:off x="745423" y="359562"/>
            <a:ext cx="7315200" cy="1223249"/>
          </a:xfrm>
        </p:spPr>
        <p:txBody>
          <a:bodyPr anchor="t">
            <a:noAutofit/>
          </a:bodyPr>
          <a:lstStyle/>
          <a:p>
            <a:pPr lvl="0" algn="ctr" defTabSz="914400" eaLnBrk="0" fontAlgn="base" hangingPunct="0">
              <a:lnSpc>
                <a:spcPct val="100000"/>
              </a:lnSpc>
              <a:spcAft>
                <a:spcPts val="1200"/>
              </a:spcAft>
            </a:pPr>
            <a:r>
              <a:rPr lang="en-US" sz="4000" b="1" dirty="0" smtClean="0">
                <a:latin typeface="+mn-lt"/>
              </a:rPr>
              <a:t>FERS Age Reduction</a:t>
            </a:r>
            <a:r>
              <a:rPr lang="en-US" sz="4400" b="1" dirty="0" smtClean="0">
                <a:latin typeface="+mn-lt"/>
              </a:rPr>
              <a:t/>
            </a:r>
            <a:br>
              <a:rPr lang="en-US" sz="4400" b="1" dirty="0" smtClean="0">
                <a:latin typeface="+mn-lt"/>
              </a:rPr>
            </a:br>
            <a:r>
              <a:rPr lang="en-US" sz="4000" b="1" dirty="0" smtClean="0">
                <a:solidFill>
                  <a:srgbClr val="5B9BD5">
                    <a:lumMod val="50000"/>
                  </a:srgbClr>
                </a:solidFill>
                <a:latin typeface="Calibri" panose="020F0502020204030204"/>
                <a:ea typeface="+mn-ea"/>
                <a:cs typeface="Arial" charset="0"/>
              </a:rPr>
              <a:t>MRA </a:t>
            </a:r>
            <a:r>
              <a:rPr lang="en-US" sz="4000" b="1" dirty="0">
                <a:solidFill>
                  <a:srgbClr val="5B9BD5">
                    <a:lumMod val="50000"/>
                  </a:srgbClr>
                </a:solidFill>
                <a:latin typeface="Calibri" panose="020F0502020204030204"/>
                <a:ea typeface="+mn-ea"/>
                <a:cs typeface="Arial" charset="0"/>
              </a:rPr>
              <a:t>+ 10 </a:t>
            </a:r>
            <a:r>
              <a:rPr lang="en-US" sz="4000" b="1" dirty="0" smtClean="0">
                <a:solidFill>
                  <a:srgbClr val="5B9BD5">
                    <a:lumMod val="50000"/>
                  </a:srgbClr>
                </a:solidFill>
                <a:latin typeface="Calibri" panose="020F0502020204030204"/>
                <a:ea typeface="+mn-ea"/>
                <a:cs typeface="Arial" charset="0"/>
              </a:rPr>
              <a:t>Retirement </a:t>
            </a:r>
            <a:r>
              <a:rPr lang="en-US" sz="4400" b="1" dirty="0" smtClean="0">
                <a:latin typeface="+mn-lt"/>
              </a:rPr>
              <a:t/>
            </a:r>
            <a:br>
              <a:rPr lang="en-US" sz="4400" b="1" dirty="0" smtClean="0">
                <a:latin typeface="+mn-lt"/>
              </a:rPr>
            </a:br>
            <a:endParaRPr lang="en-US" sz="1200" b="1" dirty="0" smtClean="0">
              <a:latin typeface="+mn-lt"/>
            </a:endParaRPr>
          </a:p>
        </p:txBody>
      </p:sp>
      <p:sp>
        <p:nvSpPr>
          <p:cNvPr id="50179" name="Rectangle 3"/>
          <p:cNvSpPr>
            <a:spLocks noChangeArrowheads="1"/>
          </p:cNvSpPr>
          <p:nvPr/>
        </p:nvSpPr>
        <p:spPr bwMode="auto">
          <a:xfrm>
            <a:off x="294121" y="1896604"/>
            <a:ext cx="8657966" cy="4370427"/>
          </a:xfrm>
          <a:prstGeom prst="rect">
            <a:avLst/>
          </a:prstGeom>
          <a:noFill/>
          <a:ln w="12700">
            <a:noFill/>
            <a:miter lim="800000"/>
            <a:headEnd type="none" w="sm" len="sm"/>
            <a:tailEnd type="none" w="sm" len="sm"/>
          </a:ln>
        </p:spPr>
        <p:txBody>
          <a:bodyPr wrap="square">
            <a:spAutoFit/>
          </a:bodyPr>
          <a:lstStyle/>
          <a:p>
            <a:pPr marL="231775" indent="-231775" eaLnBrk="0" hangingPunct="0">
              <a:spcAft>
                <a:spcPts val="1200"/>
              </a:spcAft>
              <a:buFontTx/>
              <a:buChar char="•"/>
            </a:pPr>
            <a:r>
              <a:rPr lang="en-US" sz="3200" b="1" dirty="0" smtClean="0">
                <a:solidFill>
                  <a:schemeClr val="accent1">
                    <a:lumMod val="50000"/>
                  </a:schemeClr>
                </a:solidFill>
                <a:latin typeface="+mn-lt"/>
                <a:sym typeface="Symbol" pitchFamily="18" charset="2"/>
              </a:rPr>
              <a:t>Employee has MRA and at least 10 years of service but less than 30 (&amp; also does not have age 60 with ≥ 20 years of service) and begins </a:t>
            </a:r>
            <a:r>
              <a:rPr lang="en-US" sz="3200" b="1" dirty="0">
                <a:solidFill>
                  <a:schemeClr val="accent1">
                    <a:lumMod val="50000"/>
                  </a:schemeClr>
                </a:solidFill>
                <a:latin typeface="+mn-lt"/>
                <a:sym typeface="Symbol" pitchFamily="18" charset="2"/>
              </a:rPr>
              <a:t>receiving annuity before age </a:t>
            </a:r>
            <a:r>
              <a:rPr lang="en-US" sz="3200" b="1" dirty="0" smtClean="0">
                <a:solidFill>
                  <a:schemeClr val="accent1">
                    <a:lumMod val="50000"/>
                  </a:schemeClr>
                </a:solidFill>
                <a:latin typeface="+mn-lt"/>
                <a:sym typeface="Symbol" pitchFamily="18" charset="2"/>
              </a:rPr>
              <a:t>62.</a:t>
            </a:r>
          </a:p>
          <a:p>
            <a:pPr eaLnBrk="0" hangingPunct="0">
              <a:spcAft>
                <a:spcPts val="1200"/>
              </a:spcAft>
            </a:pPr>
            <a:r>
              <a:rPr lang="en-US" sz="2400" b="1" i="1" dirty="0" smtClean="0">
                <a:solidFill>
                  <a:schemeClr val="accent1">
                    <a:lumMod val="50000"/>
                  </a:schemeClr>
                </a:solidFill>
                <a:latin typeface="+mn-lt"/>
                <a:sym typeface="Symbol" pitchFamily="18" charset="2"/>
              </a:rPr>
              <a:t>Doubly undesirable:</a:t>
            </a:r>
            <a:endParaRPr lang="en-US" sz="2400" b="1" i="1" dirty="0">
              <a:solidFill>
                <a:schemeClr val="accent1">
                  <a:lumMod val="50000"/>
                </a:schemeClr>
              </a:solidFill>
              <a:latin typeface="+mn-lt"/>
              <a:sym typeface="Symbol" pitchFamily="18" charset="2"/>
            </a:endParaRPr>
          </a:p>
          <a:p>
            <a:pPr marL="231775" indent="-231775" eaLnBrk="0" hangingPunct="0">
              <a:spcAft>
                <a:spcPts val="1200"/>
              </a:spcAft>
              <a:buFontTx/>
              <a:buChar char="•"/>
            </a:pPr>
            <a:r>
              <a:rPr lang="en-US" sz="3200" b="1" dirty="0" smtClean="0">
                <a:solidFill>
                  <a:schemeClr val="accent1">
                    <a:lumMod val="50000"/>
                  </a:schemeClr>
                </a:solidFill>
                <a:latin typeface="+mn-lt"/>
              </a:rPr>
              <a:t>There is an </a:t>
            </a:r>
            <a:r>
              <a:rPr lang="en-US" sz="3200" b="1" dirty="0">
                <a:solidFill>
                  <a:schemeClr val="accent1">
                    <a:lumMod val="50000"/>
                  </a:schemeClr>
                </a:solidFill>
                <a:latin typeface="+mn-lt"/>
              </a:rPr>
              <a:t>age </a:t>
            </a:r>
            <a:r>
              <a:rPr lang="en-US" sz="3200" b="1" dirty="0" smtClean="0">
                <a:solidFill>
                  <a:schemeClr val="accent1">
                    <a:lumMod val="50000"/>
                  </a:schemeClr>
                </a:solidFill>
                <a:latin typeface="+mn-lt"/>
              </a:rPr>
              <a:t>reduction of 5% for each full year under age 62 and it’s permanent</a:t>
            </a:r>
            <a:endParaRPr lang="en-US" sz="3200" b="1" dirty="0">
              <a:solidFill>
                <a:schemeClr val="accent1">
                  <a:lumMod val="50000"/>
                </a:schemeClr>
              </a:solidFill>
              <a:latin typeface="+mn-lt"/>
            </a:endParaRPr>
          </a:p>
          <a:p>
            <a:pPr marL="231775" indent="-231775" eaLnBrk="0" hangingPunct="0">
              <a:spcAft>
                <a:spcPts val="1200"/>
              </a:spcAft>
              <a:buFontTx/>
              <a:buChar char="•"/>
            </a:pPr>
            <a:r>
              <a:rPr lang="en-US" sz="3200" b="1" dirty="0">
                <a:solidFill>
                  <a:schemeClr val="accent1">
                    <a:lumMod val="50000"/>
                  </a:schemeClr>
                </a:solidFill>
                <a:latin typeface="+mn-lt"/>
              </a:rPr>
              <a:t> </a:t>
            </a:r>
            <a:r>
              <a:rPr lang="en-US" sz="3200" b="1" dirty="0" smtClean="0">
                <a:solidFill>
                  <a:schemeClr val="accent1">
                    <a:lumMod val="50000"/>
                  </a:schemeClr>
                </a:solidFill>
                <a:latin typeface="+mn-lt"/>
              </a:rPr>
              <a:t>FERS Special Annuity </a:t>
            </a:r>
            <a:r>
              <a:rPr lang="en-US" sz="3200" b="1" dirty="0">
                <a:solidFill>
                  <a:schemeClr val="accent1">
                    <a:lumMod val="50000"/>
                  </a:schemeClr>
                </a:solidFill>
                <a:latin typeface="+mn-lt"/>
              </a:rPr>
              <a:t>Supplement is not </a:t>
            </a:r>
            <a:r>
              <a:rPr lang="en-US" sz="3200" b="1" dirty="0" smtClean="0">
                <a:solidFill>
                  <a:schemeClr val="accent1">
                    <a:lumMod val="50000"/>
                  </a:schemeClr>
                </a:solidFill>
                <a:latin typeface="+mn-lt"/>
              </a:rPr>
              <a:t>paid</a:t>
            </a:r>
            <a:endParaRPr lang="en-US" sz="3200" b="1" dirty="0">
              <a:solidFill>
                <a:schemeClr val="accent1">
                  <a:lumMod val="50000"/>
                </a:schemeClr>
              </a:solidFill>
              <a:latin typeface="+mn-lt"/>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42</a:t>
            </a:fld>
            <a:endParaRPr lang="en-US" dirty="0"/>
          </a:p>
        </p:txBody>
      </p:sp>
    </p:spTree>
    <p:extLst>
      <p:ext uri="{BB962C8B-B14F-4D97-AF65-F5344CB8AC3E}">
        <p14:creationId xmlns:p14="http://schemas.microsoft.com/office/powerpoint/2010/main" val="36443921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374527" y="103992"/>
            <a:ext cx="8256233" cy="993729"/>
          </a:xfrm>
        </p:spPr>
        <p:txBody>
          <a:bodyPr>
            <a:normAutofit/>
          </a:bodyPr>
          <a:lstStyle/>
          <a:p>
            <a:pPr algn="ctr"/>
            <a:r>
              <a:rPr lang="en-US" sz="4000" b="1" dirty="0" smtClean="0">
                <a:latin typeface="+mn-lt"/>
              </a:rPr>
              <a:t>Test Your Knowledge: FERS Example 3</a:t>
            </a:r>
          </a:p>
        </p:txBody>
      </p:sp>
      <p:sp>
        <p:nvSpPr>
          <p:cNvPr id="41987" name="Content Placeholder 2"/>
          <p:cNvSpPr>
            <a:spLocks noGrp="1"/>
          </p:cNvSpPr>
          <p:nvPr>
            <p:ph idx="1"/>
          </p:nvPr>
        </p:nvSpPr>
        <p:spPr>
          <a:xfrm>
            <a:off x="374527" y="905522"/>
            <a:ext cx="8229600" cy="2159493"/>
          </a:xfrm>
        </p:spPr>
        <p:txBody>
          <a:bodyPr>
            <a:normAutofit fontScale="70000" lnSpcReduction="20000"/>
          </a:bodyPr>
          <a:lstStyle/>
          <a:p>
            <a:pPr marL="0" lvl="0" indent="0">
              <a:buNone/>
            </a:pPr>
            <a:r>
              <a:rPr lang="en-US" sz="3200" b="1" dirty="0" smtClean="0"/>
              <a:t>                      </a:t>
            </a:r>
            <a:r>
              <a:rPr lang="en-US" sz="4200" b="1" dirty="0" smtClean="0"/>
              <a:t>MRA+10 (reduced) retirement</a:t>
            </a:r>
          </a:p>
          <a:p>
            <a:pPr marL="0" lvl="0" indent="0">
              <a:buNone/>
            </a:pPr>
            <a:r>
              <a:rPr lang="en-US" sz="4200" b="1" dirty="0" smtClean="0"/>
              <a:t>                  a.k.a. the FERS Age Reduction</a:t>
            </a:r>
            <a:r>
              <a:rPr lang="en-US" sz="3200" b="1" dirty="0" smtClean="0"/>
              <a:t> </a:t>
            </a:r>
          </a:p>
          <a:p>
            <a:pPr marL="0" lvl="0" indent="0">
              <a:buNone/>
            </a:pPr>
            <a:endParaRPr lang="en-US" sz="1100" b="1" dirty="0" smtClean="0"/>
          </a:p>
          <a:p>
            <a:pPr marL="0" lvl="0" indent="0">
              <a:buNone/>
            </a:pPr>
            <a:r>
              <a:rPr lang="en-US" sz="4000" b="1" dirty="0" smtClean="0"/>
              <a:t>Employee age MRA of 56 has 29 years, 11 months of service (Full Time) and high-3 average salary of $64,228</a:t>
            </a:r>
          </a:p>
          <a:p>
            <a:pPr marL="0" indent="0">
              <a:buFontTx/>
              <a:buNone/>
            </a:pPr>
            <a:endParaRPr lang="en-US" b="1" dirty="0" smtClean="0"/>
          </a:p>
        </p:txBody>
      </p:sp>
      <p:sp>
        <p:nvSpPr>
          <p:cNvPr id="6" name="TextBox 5"/>
          <p:cNvSpPr txBox="1"/>
          <p:nvPr/>
        </p:nvSpPr>
        <p:spPr>
          <a:xfrm>
            <a:off x="466909" y="3173941"/>
            <a:ext cx="8071467" cy="3182410"/>
          </a:xfrm>
          <a:prstGeom prst="rect">
            <a:avLst/>
          </a:prstGeom>
          <a:solidFill>
            <a:schemeClr val="bg1"/>
          </a:solidFill>
        </p:spPr>
        <p:txBody>
          <a:bodyPr wrap="square" rtlCol="0">
            <a:spAutoFit/>
          </a:bodyPr>
          <a:lstStyle/>
          <a:p>
            <a:endParaRPr lang="en-US" sz="2000" b="1" dirty="0" smtClean="0">
              <a:solidFill>
                <a:prstClr val="black"/>
              </a:solidFill>
            </a:endParaRPr>
          </a:p>
          <a:p>
            <a:pPr algn="ctr" defTabSz="685800" fontAlgn="auto">
              <a:lnSpc>
                <a:spcPct val="90000"/>
              </a:lnSpc>
              <a:spcAft>
                <a:spcPts val="0"/>
              </a:spcAft>
            </a:pPr>
            <a:r>
              <a:rPr lang="en-US" sz="3200" b="1" dirty="0" smtClean="0">
                <a:solidFill>
                  <a:srgbClr val="5B9BD5">
                    <a:lumMod val="50000"/>
                  </a:srgbClr>
                </a:solidFill>
                <a:latin typeface="Calibri" panose="020F0502020204030204"/>
              </a:rPr>
              <a:t>1</a:t>
            </a:r>
            <a:r>
              <a:rPr lang="en-US" sz="3200" b="1" dirty="0">
                <a:solidFill>
                  <a:srgbClr val="5B9BD5">
                    <a:lumMod val="50000"/>
                  </a:srgbClr>
                </a:solidFill>
                <a:latin typeface="Calibri" panose="020F0502020204030204"/>
              </a:rPr>
              <a:t>% of </a:t>
            </a:r>
            <a:r>
              <a:rPr lang="en-US" sz="3200" b="1" dirty="0" smtClean="0">
                <a:solidFill>
                  <a:srgbClr val="5B9BD5">
                    <a:lumMod val="50000"/>
                  </a:srgbClr>
                </a:solidFill>
                <a:latin typeface="Calibri" panose="020F0502020204030204"/>
              </a:rPr>
              <a:t>$</a:t>
            </a:r>
            <a:r>
              <a:rPr lang="en-US" sz="3200" b="1" dirty="0" smtClean="0">
                <a:solidFill>
                  <a:srgbClr val="44546A"/>
                </a:solidFill>
                <a:latin typeface="Calibri" panose="020F0502020204030204"/>
              </a:rPr>
              <a:t>64,228 </a:t>
            </a:r>
            <a:r>
              <a:rPr lang="en-US" sz="3200" b="1" dirty="0" smtClean="0">
                <a:solidFill>
                  <a:srgbClr val="5B9BD5">
                    <a:lumMod val="50000"/>
                  </a:srgbClr>
                </a:solidFill>
                <a:latin typeface="Calibri" panose="020F0502020204030204"/>
              </a:rPr>
              <a:t>x 29 11/12 </a:t>
            </a:r>
            <a:r>
              <a:rPr lang="en-US" sz="3200" b="1" dirty="0">
                <a:solidFill>
                  <a:srgbClr val="5B9BD5">
                    <a:lumMod val="50000"/>
                  </a:srgbClr>
                </a:solidFill>
                <a:latin typeface="Calibri" panose="020F0502020204030204"/>
              </a:rPr>
              <a:t>= </a:t>
            </a:r>
            <a:r>
              <a:rPr lang="en-US" sz="3200" b="1" dirty="0" smtClean="0">
                <a:solidFill>
                  <a:srgbClr val="5B9BD5">
                    <a:lumMod val="50000"/>
                  </a:srgbClr>
                </a:solidFill>
                <a:latin typeface="Calibri" panose="020F0502020204030204"/>
              </a:rPr>
              <a:t>$19,215 </a:t>
            </a:r>
            <a:endParaRPr lang="en-US" sz="3200" b="1" dirty="0">
              <a:solidFill>
                <a:srgbClr val="5B9BD5">
                  <a:lumMod val="50000"/>
                </a:srgbClr>
              </a:solidFill>
              <a:latin typeface="Calibri" panose="020F0502020204030204"/>
            </a:endParaRPr>
          </a:p>
          <a:p>
            <a:pPr algn="ctr" defTabSz="685800" fontAlgn="auto">
              <a:lnSpc>
                <a:spcPct val="150000"/>
              </a:lnSpc>
              <a:spcAft>
                <a:spcPts val="0"/>
              </a:spcAft>
            </a:pPr>
            <a:r>
              <a:rPr lang="en-US" sz="2800" b="1" dirty="0" smtClean="0">
                <a:solidFill>
                  <a:srgbClr val="5B9BD5">
                    <a:lumMod val="50000"/>
                  </a:srgbClr>
                </a:solidFill>
                <a:latin typeface="Calibri" panose="020F0502020204030204"/>
              </a:rPr>
              <a:t>Minus 5% for each year under age 62</a:t>
            </a:r>
          </a:p>
          <a:p>
            <a:pPr algn="ctr" defTabSz="685800" fontAlgn="auto">
              <a:lnSpc>
                <a:spcPct val="150000"/>
              </a:lnSpc>
              <a:spcAft>
                <a:spcPts val="0"/>
              </a:spcAft>
            </a:pPr>
            <a:r>
              <a:rPr lang="en-US" sz="2800" b="1" dirty="0" smtClean="0">
                <a:solidFill>
                  <a:srgbClr val="5B9BD5">
                    <a:lumMod val="50000"/>
                  </a:srgbClr>
                </a:solidFill>
                <a:latin typeface="Calibri" panose="020F0502020204030204"/>
              </a:rPr>
              <a:t>_ _% of $19,215 = $_,_ _ _</a:t>
            </a:r>
          </a:p>
          <a:p>
            <a:pPr algn="ctr" defTabSz="685800" fontAlgn="auto">
              <a:lnSpc>
                <a:spcPct val="150000"/>
              </a:lnSpc>
              <a:spcAft>
                <a:spcPts val="0"/>
              </a:spcAft>
            </a:pPr>
            <a:r>
              <a:rPr lang="en-US" sz="3200" b="1" dirty="0" smtClean="0">
                <a:solidFill>
                  <a:srgbClr val="5B9BD5">
                    <a:lumMod val="50000"/>
                  </a:srgbClr>
                </a:solidFill>
                <a:latin typeface="Calibri" panose="020F0502020204030204"/>
              </a:rPr>
              <a:t>$19,215 - $_,_ _ _ = </a:t>
            </a:r>
            <a:r>
              <a:rPr lang="en-US" sz="3200" b="1" u="sng" dirty="0" smtClean="0">
                <a:solidFill>
                  <a:srgbClr val="5B9BD5">
                    <a:lumMod val="50000"/>
                  </a:srgbClr>
                </a:solidFill>
                <a:latin typeface="Calibri" panose="020F0502020204030204"/>
              </a:rPr>
              <a:t>$_ _,_ _ _</a:t>
            </a:r>
          </a:p>
          <a:p>
            <a:endParaRPr lang="en-US" sz="2000" b="1" dirty="0">
              <a:solidFill>
                <a:prstClr val="black"/>
              </a:solidFill>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43</a:t>
            </a:fld>
            <a:endParaRPr lang="en-US" dirty="0">
              <a:solidFill>
                <a:prstClr val="black">
                  <a:tint val="75000"/>
                </a:prstClr>
              </a:solidFill>
            </a:endParaRPr>
          </a:p>
        </p:txBody>
      </p:sp>
    </p:spTree>
    <p:extLst>
      <p:ext uri="{BB962C8B-B14F-4D97-AF65-F5344CB8AC3E}">
        <p14:creationId xmlns:p14="http://schemas.microsoft.com/office/powerpoint/2010/main" val="2003320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987890" y="500742"/>
            <a:ext cx="7527459" cy="762000"/>
          </a:xfrm>
        </p:spPr>
        <p:txBody>
          <a:bodyPr>
            <a:noAutofit/>
          </a:bodyPr>
          <a:lstStyle/>
          <a:p>
            <a:pPr algn="ctr" eaLnBrk="1" hangingPunct="1"/>
            <a:r>
              <a:rPr lang="en-US" sz="4000" b="1" dirty="0" smtClean="0">
                <a:latin typeface="+mn-lt"/>
              </a:rPr>
              <a:t>FERS Special Annuity Supplement</a:t>
            </a:r>
          </a:p>
        </p:txBody>
      </p:sp>
      <p:sp>
        <p:nvSpPr>
          <p:cNvPr id="46083" name="Rectangle 3"/>
          <p:cNvSpPr>
            <a:spLocks noGrp="1"/>
          </p:cNvSpPr>
          <p:nvPr>
            <p:ph idx="1"/>
          </p:nvPr>
        </p:nvSpPr>
        <p:spPr>
          <a:xfrm>
            <a:off x="263611" y="1883226"/>
            <a:ext cx="8410831" cy="4038600"/>
          </a:xfrm>
        </p:spPr>
        <p:txBody>
          <a:bodyPr>
            <a:normAutofit/>
          </a:bodyPr>
          <a:lstStyle/>
          <a:p>
            <a:pPr marL="231775" indent="-231775" eaLnBrk="1" hangingPunct="1">
              <a:spcAft>
                <a:spcPct val="20000"/>
              </a:spcAft>
            </a:pPr>
            <a:r>
              <a:rPr lang="en-US" sz="2800" b="1" dirty="0" smtClean="0"/>
              <a:t>Intended to substitute for the Social Security part of the total FERS benefit until age 62</a:t>
            </a:r>
          </a:p>
          <a:p>
            <a:pPr marL="231775" indent="-231775" eaLnBrk="1" hangingPunct="1">
              <a:spcBef>
                <a:spcPct val="30000"/>
              </a:spcBef>
              <a:spcAft>
                <a:spcPct val="5000"/>
              </a:spcAft>
            </a:pPr>
            <a:r>
              <a:rPr lang="en-US" sz="2800" b="1" dirty="0" smtClean="0"/>
              <a:t>Approximates the Social Security benefit earned under FERS</a:t>
            </a:r>
          </a:p>
          <a:p>
            <a:pPr marL="231775" indent="-231775" eaLnBrk="1" hangingPunct="1">
              <a:spcBef>
                <a:spcPct val="30000"/>
              </a:spcBef>
              <a:spcAft>
                <a:spcPct val="5000"/>
              </a:spcAft>
            </a:pPr>
            <a:r>
              <a:rPr lang="en-US" sz="2800" b="1" dirty="0" smtClean="0"/>
              <a:t>It is paid by OPM, not Social Security</a:t>
            </a:r>
          </a:p>
          <a:p>
            <a:pPr marL="231775" indent="-231775">
              <a:spcBef>
                <a:spcPct val="30000"/>
              </a:spcBef>
              <a:spcAft>
                <a:spcPct val="5000"/>
              </a:spcAft>
            </a:pPr>
            <a:r>
              <a:rPr lang="en-US" sz="2800" b="1" dirty="0" smtClean="0"/>
              <a:t>Subject to earnings test</a:t>
            </a:r>
            <a:endParaRPr lang="en-US" sz="2800" b="1" dirty="0"/>
          </a:p>
          <a:p>
            <a:pPr marL="231775" indent="-231775" eaLnBrk="1" hangingPunct="1">
              <a:spcBef>
                <a:spcPct val="30000"/>
              </a:spcBef>
              <a:spcAft>
                <a:spcPct val="5000"/>
              </a:spcAft>
            </a:pPr>
            <a:r>
              <a:rPr lang="en-US" sz="2800" b="1" dirty="0" smtClean="0"/>
              <a:t>No COLAs</a:t>
            </a:r>
          </a:p>
          <a:p>
            <a:pPr marL="231775" indent="-231775" eaLnBrk="1" hangingPunct="1">
              <a:spcBef>
                <a:spcPct val="30000"/>
              </a:spcBef>
              <a:spcAft>
                <a:spcPct val="5000"/>
              </a:spcAft>
            </a:pPr>
            <a:r>
              <a:rPr lang="en-US" sz="2800" b="1" dirty="0" smtClean="0"/>
              <a:t>Ends at age 62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8985" y="4338516"/>
            <a:ext cx="3587261" cy="2389116"/>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44</a:t>
            </a:fld>
            <a:endParaRPr lang="en-US" dirty="0">
              <a:solidFill>
                <a:prstClr val="black">
                  <a:tint val="75000"/>
                </a:prstClr>
              </a:solidFill>
            </a:endParaRPr>
          </a:p>
        </p:txBody>
      </p:sp>
    </p:spTree>
    <p:extLst>
      <p:ext uri="{BB962C8B-B14F-4D97-AF65-F5344CB8AC3E}">
        <p14:creationId xmlns:p14="http://schemas.microsoft.com/office/powerpoint/2010/main" val="363015082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132605" y="386178"/>
            <a:ext cx="9276605" cy="762000"/>
          </a:xfrm>
        </p:spPr>
        <p:txBody>
          <a:bodyPr>
            <a:noAutofit/>
          </a:bodyPr>
          <a:lstStyle/>
          <a:p>
            <a:pPr algn="ctr" eaLnBrk="1" hangingPunct="1"/>
            <a:r>
              <a:rPr lang="en-US" sz="4000" b="1" dirty="0" smtClean="0">
                <a:latin typeface="+mn-lt"/>
              </a:rPr>
              <a:t>FERS Special Annuity Supplement (SAS)</a:t>
            </a:r>
          </a:p>
        </p:txBody>
      </p:sp>
      <p:sp>
        <p:nvSpPr>
          <p:cNvPr id="47107" name="Rectangle 3"/>
          <p:cNvSpPr>
            <a:spLocks noGrp="1"/>
          </p:cNvSpPr>
          <p:nvPr>
            <p:ph idx="1"/>
          </p:nvPr>
        </p:nvSpPr>
        <p:spPr>
          <a:xfrm>
            <a:off x="107092" y="1600200"/>
            <a:ext cx="8699157" cy="5257800"/>
          </a:xfrm>
        </p:spPr>
        <p:txBody>
          <a:bodyPr>
            <a:normAutofit/>
          </a:bodyPr>
          <a:lstStyle/>
          <a:p>
            <a:pPr marL="231775" indent="-231775" eaLnBrk="1" hangingPunct="1">
              <a:spcAft>
                <a:spcPct val="20000"/>
              </a:spcAft>
              <a:buFont typeface="Wingdings" pitchFamily="2" charset="2"/>
              <a:buNone/>
            </a:pPr>
            <a:r>
              <a:rPr lang="en-US" sz="2800" b="1" dirty="0" smtClean="0">
                <a:latin typeface="Arial" pitchFamily="34" charset="0"/>
                <a:cs typeface="Arial" pitchFamily="34" charset="0"/>
              </a:rPr>
              <a:t>To be eligible for the Supplement:</a:t>
            </a:r>
          </a:p>
          <a:p>
            <a:pPr marL="231775" indent="-231775" eaLnBrk="1" hangingPunct="1">
              <a:spcAft>
                <a:spcPct val="20000"/>
              </a:spcAft>
              <a:buFont typeface="Wingdings" pitchFamily="2" charset="2"/>
              <a:buNone/>
            </a:pPr>
            <a:endParaRPr lang="en-US" sz="2400" b="1" dirty="0" smtClean="0">
              <a:latin typeface="Arial" pitchFamily="34" charset="0"/>
              <a:cs typeface="Arial" pitchFamily="34" charset="0"/>
            </a:endParaRPr>
          </a:p>
          <a:p>
            <a:pPr marL="231775" indent="-231775" eaLnBrk="1" hangingPunct="1">
              <a:spcBef>
                <a:spcPct val="25000"/>
              </a:spcBef>
              <a:spcAft>
                <a:spcPct val="20000"/>
              </a:spcAft>
            </a:pPr>
            <a:r>
              <a:rPr lang="en-US" sz="2800" b="1" dirty="0" smtClean="0"/>
              <a:t>Employee must have 1 full calendar year of deductions under FERS, and</a:t>
            </a:r>
          </a:p>
          <a:p>
            <a:pPr marL="231775" indent="-231775" eaLnBrk="1" hangingPunct="1">
              <a:spcBef>
                <a:spcPct val="25000"/>
              </a:spcBef>
              <a:spcAft>
                <a:spcPct val="20000"/>
              </a:spcAft>
            </a:pPr>
            <a:endParaRPr lang="en-US" sz="1200" b="1" dirty="0" smtClean="0"/>
          </a:p>
          <a:p>
            <a:pPr marL="231775" indent="-231775" eaLnBrk="1" hangingPunct="1">
              <a:spcBef>
                <a:spcPct val="30000"/>
              </a:spcBef>
              <a:spcAft>
                <a:spcPct val="5000"/>
              </a:spcAft>
            </a:pPr>
            <a:r>
              <a:rPr lang="en-US" sz="2800" b="1" dirty="0" smtClean="0"/>
              <a:t>Must qualify for an immediate, unreduced, non-disability retirement </a:t>
            </a:r>
          </a:p>
          <a:p>
            <a:pPr marL="231775" indent="-231775" eaLnBrk="1" hangingPunct="1">
              <a:spcBef>
                <a:spcPct val="30000"/>
              </a:spcBef>
              <a:spcAft>
                <a:spcPct val="5000"/>
              </a:spcAft>
            </a:pPr>
            <a:endParaRPr lang="en-US" sz="1800" b="1" dirty="0" smtClean="0"/>
          </a:p>
          <a:p>
            <a:pPr marL="231775" indent="-231775" eaLnBrk="1" hangingPunct="1">
              <a:spcBef>
                <a:spcPct val="30000"/>
              </a:spcBef>
              <a:spcAft>
                <a:spcPct val="5000"/>
              </a:spcAft>
            </a:pPr>
            <a:r>
              <a:rPr lang="en-US" sz="2800" b="1" dirty="0"/>
              <a:t>M</a:t>
            </a:r>
            <a:r>
              <a:rPr lang="en-US" sz="2800" b="1" dirty="0" smtClean="0"/>
              <a:t>RA+10 retirement does </a:t>
            </a:r>
            <a:r>
              <a:rPr lang="en-US" sz="2800" b="1" u="sng" dirty="0" smtClean="0"/>
              <a:t>not</a:t>
            </a:r>
            <a:r>
              <a:rPr lang="en-US" sz="2800" b="1" dirty="0" smtClean="0"/>
              <a:t> receive Special Annuity Supplement</a:t>
            </a: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45</a:t>
            </a:fld>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22422" y="198407"/>
            <a:ext cx="8633254" cy="6324600"/>
          </a:xfrm>
        </p:spPr>
        <p:txBody>
          <a:bodyPr>
            <a:normAutofit fontScale="92500" lnSpcReduction="10000"/>
          </a:bodyPr>
          <a:lstStyle/>
          <a:p>
            <a:pPr marL="0" indent="0" algn="ctr">
              <a:buNone/>
            </a:pPr>
            <a:r>
              <a:rPr lang="en-US" sz="4000" b="1" dirty="0" smtClean="0"/>
              <a:t>Special Annuity Supplement (SAS) </a:t>
            </a:r>
          </a:p>
          <a:p>
            <a:pPr marL="0" indent="0">
              <a:buNone/>
            </a:pPr>
            <a:endParaRPr lang="en-US" sz="2400" b="1" dirty="0" smtClean="0"/>
          </a:p>
          <a:p>
            <a:pPr marL="0" indent="0">
              <a:buNone/>
            </a:pPr>
            <a:r>
              <a:rPr lang="en-US" sz="2800" b="1" dirty="0" smtClean="0"/>
              <a:t>Subject to earnings test.</a:t>
            </a:r>
          </a:p>
          <a:p>
            <a:pPr marL="0" indent="0">
              <a:buNone/>
            </a:pPr>
            <a:endParaRPr lang="en-US" sz="2600" b="1" dirty="0" smtClean="0"/>
          </a:p>
          <a:p>
            <a:pPr lvl="1"/>
            <a:r>
              <a:rPr lang="en-US" sz="2800" b="1" dirty="0" smtClean="0"/>
              <a:t>Earnings are wages, including self-employment.</a:t>
            </a:r>
          </a:p>
          <a:p>
            <a:pPr lvl="1"/>
            <a:endParaRPr lang="en-US" sz="2800" b="1" dirty="0" smtClean="0"/>
          </a:p>
          <a:p>
            <a:pPr lvl="1"/>
            <a:r>
              <a:rPr lang="en-US" sz="2800" b="1" dirty="0" smtClean="0"/>
              <a:t>Earnings do </a:t>
            </a:r>
            <a:r>
              <a:rPr lang="en-US" sz="2800" b="1" u="sng" dirty="0" smtClean="0"/>
              <a:t>not</a:t>
            </a:r>
            <a:r>
              <a:rPr lang="en-US" sz="2800" b="1" dirty="0" smtClean="0"/>
              <a:t> include investment gains, interest, pensions, TSP withdrawals, etc.</a:t>
            </a:r>
          </a:p>
          <a:p>
            <a:pPr lvl="1"/>
            <a:endParaRPr lang="en-US" sz="2800" b="1" dirty="0" smtClean="0"/>
          </a:p>
          <a:p>
            <a:pPr lvl="1"/>
            <a:r>
              <a:rPr lang="en-US" sz="2800" b="1" dirty="0" smtClean="0"/>
              <a:t>If you earn more than $18,240* in 2020, SAS will be reduced in 2021 by $1 for each $2 earned above that $18,240.</a:t>
            </a:r>
          </a:p>
          <a:p>
            <a:pPr lvl="1"/>
            <a:endParaRPr lang="en-US" sz="2800" b="1" dirty="0" smtClean="0"/>
          </a:p>
          <a:p>
            <a:pPr lvl="1"/>
            <a:r>
              <a:rPr lang="en-US" sz="2800" b="1" dirty="0" smtClean="0"/>
              <a:t>Must report earnings each year to OPM.</a:t>
            </a:r>
          </a:p>
          <a:p>
            <a:pPr marL="457200" lvl="1" indent="0">
              <a:buNone/>
            </a:pPr>
            <a:endParaRPr lang="en-US" sz="2800" b="1" dirty="0"/>
          </a:p>
          <a:p>
            <a:pPr marL="457200" lvl="1" indent="0">
              <a:buNone/>
            </a:pPr>
            <a:r>
              <a:rPr lang="en-US" sz="2800" b="1" dirty="0" smtClean="0"/>
              <a:t>* Exempt amount may increase each year and is aligned with Social Security earnings limitation.</a:t>
            </a:r>
            <a:endParaRPr lang="en-US" sz="28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46</a:t>
            </a:fld>
            <a:endParaRPr lang="en-US" dirty="0"/>
          </a:p>
        </p:txBody>
      </p:sp>
    </p:spTree>
    <p:extLst>
      <p:ext uri="{BB962C8B-B14F-4D97-AF65-F5344CB8AC3E}">
        <p14:creationId xmlns:p14="http://schemas.microsoft.com/office/powerpoint/2010/main" val="34529028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296562" y="695701"/>
            <a:ext cx="8310421" cy="762000"/>
          </a:xfrm>
        </p:spPr>
        <p:txBody>
          <a:bodyPr>
            <a:noAutofit/>
          </a:bodyPr>
          <a:lstStyle/>
          <a:p>
            <a:pPr algn="ctr" eaLnBrk="1" hangingPunct="1"/>
            <a:r>
              <a:rPr lang="en-US" sz="4000" b="1" dirty="0" smtClean="0">
                <a:latin typeface="+mn-lt"/>
              </a:rPr>
              <a:t>Calculate Approximate Estimate of</a:t>
            </a:r>
            <a:r>
              <a:rPr lang="en-US" sz="4000" b="1" dirty="0">
                <a:latin typeface="+mn-lt"/>
              </a:rPr>
              <a:t/>
            </a:r>
            <a:br>
              <a:rPr lang="en-US" sz="4000" b="1" dirty="0">
                <a:latin typeface="+mn-lt"/>
              </a:rPr>
            </a:br>
            <a:r>
              <a:rPr lang="en-US" sz="4000" b="1" dirty="0" smtClean="0">
                <a:latin typeface="+mn-lt"/>
              </a:rPr>
              <a:t>Special Annuity Supplement</a:t>
            </a:r>
          </a:p>
        </p:txBody>
      </p:sp>
      <p:sp>
        <p:nvSpPr>
          <p:cNvPr id="47107" name="Rectangle 3"/>
          <p:cNvSpPr>
            <a:spLocks noGrp="1"/>
          </p:cNvSpPr>
          <p:nvPr>
            <p:ph idx="1"/>
          </p:nvPr>
        </p:nvSpPr>
        <p:spPr>
          <a:xfrm>
            <a:off x="227482" y="1205503"/>
            <a:ext cx="8839199" cy="4038600"/>
          </a:xfrm>
        </p:spPr>
        <p:txBody>
          <a:bodyPr>
            <a:noAutofit/>
          </a:bodyPr>
          <a:lstStyle/>
          <a:p>
            <a:pPr marL="231775" indent="-231775" eaLnBrk="1" hangingPunct="1">
              <a:spcBef>
                <a:spcPct val="25000"/>
              </a:spcBef>
              <a:spcAft>
                <a:spcPct val="20000"/>
              </a:spcAft>
            </a:pPr>
            <a:endParaRPr lang="en-US" sz="2800" b="1" dirty="0" smtClean="0"/>
          </a:p>
          <a:p>
            <a:pPr marL="231775" indent="-231775" eaLnBrk="1" hangingPunct="1">
              <a:spcBef>
                <a:spcPct val="25000"/>
              </a:spcBef>
              <a:spcAft>
                <a:spcPct val="20000"/>
              </a:spcAft>
            </a:pPr>
            <a:r>
              <a:rPr lang="en-US" sz="2800" b="1" dirty="0" smtClean="0"/>
              <a:t>Get Social Security estimate of projected age-62 benefit</a:t>
            </a:r>
          </a:p>
          <a:p>
            <a:pPr marL="231775" indent="-231775" eaLnBrk="1" hangingPunct="1">
              <a:spcBef>
                <a:spcPct val="25000"/>
              </a:spcBef>
              <a:spcAft>
                <a:spcPct val="20000"/>
              </a:spcAft>
            </a:pPr>
            <a:endParaRPr lang="en-US" sz="1200" b="1" dirty="0" smtClean="0"/>
          </a:p>
          <a:p>
            <a:pPr marL="231775" indent="-231775" eaLnBrk="1" hangingPunct="1">
              <a:spcBef>
                <a:spcPct val="30000"/>
              </a:spcBef>
              <a:spcAft>
                <a:spcPct val="5000"/>
              </a:spcAft>
            </a:pPr>
            <a:r>
              <a:rPr lang="en-US" sz="2800" b="1" dirty="0" smtClean="0"/>
              <a:t>Multiply by years of FERS coverage (rounded to nearest whole number)</a:t>
            </a:r>
          </a:p>
          <a:p>
            <a:pPr marL="742950" lvl="1" indent="-342900">
              <a:spcBef>
                <a:spcPct val="30000"/>
              </a:spcBef>
              <a:spcAft>
                <a:spcPct val="5000"/>
              </a:spcAft>
              <a:buFont typeface="Courier New" panose="02070309020205020404" pitchFamily="49" charset="0"/>
              <a:buChar char="o"/>
            </a:pPr>
            <a:r>
              <a:rPr lang="en-US" sz="2400" b="1" dirty="0" smtClean="0"/>
              <a:t>DO NOT INCLUDE BANKED SICK LEAVE, MILITARY, ETC</a:t>
            </a:r>
          </a:p>
          <a:p>
            <a:pPr marL="231775" indent="-231775" eaLnBrk="1" hangingPunct="1">
              <a:spcBef>
                <a:spcPct val="30000"/>
              </a:spcBef>
              <a:spcAft>
                <a:spcPct val="5000"/>
              </a:spcAft>
            </a:pPr>
            <a:r>
              <a:rPr lang="en-US" sz="2800" b="1" dirty="0" smtClean="0"/>
              <a:t>Divide by 40</a:t>
            </a:r>
          </a:p>
          <a:p>
            <a:pPr marL="0" lvl="0" indent="0">
              <a:spcBef>
                <a:spcPct val="25000"/>
              </a:spcBef>
              <a:spcAft>
                <a:spcPct val="20000"/>
              </a:spcAft>
              <a:buNone/>
            </a:pPr>
            <a:r>
              <a:rPr lang="en-US" sz="2800" b="1" dirty="0">
                <a:solidFill>
                  <a:srgbClr val="5B9BD5">
                    <a:lumMod val="50000"/>
                  </a:srgbClr>
                </a:solidFill>
              </a:rPr>
              <a:t>*One fault to this method is that Social Security estimate wages include overtime. The actual computation is done by OPM, is not based on Social Security’s estimate, is based only on FERS earnings and doesn’t include OT.</a:t>
            </a:r>
          </a:p>
          <a:p>
            <a:pPr marL="231775" indent="-231775" eaLnBrk="1" hangingPunct="1">
              <a:spcBef>
                <a:spcPct val="30000"/>
              </a:spcBef>
              <a:spcAft>
                <a:spcPct val="5000"/>
              </a:spcAft>
            </a:pPr>
            <a:endParaRPr lang="en-US" sz="2800" b="1" dirty="0" smtClean="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47</a:t>
            </a:fld>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296562" y="695701"/>
            <a:ext cx="8310421" cy="762000"/>
          </a:xfrm>
        </p:spPr>
        <p:txBody>
          <a:bodyPr>
            <a:noAutofit/>
          </a:bodyPr>
          <a:lstStyle/>
          <a:p>
            <a:pPr algn="ctr" eaLnBrk="1" hangingPunct="1"/>
            <a:r>
              <a:rPr lang="en-US" sz="3200" b="1" dirty="0" smtClean="0">
                <a:latin typeface="+mn-lt"/>
              </a:rPr>
              <a:t>Sample Calculation of Special Annuity Supplement Using Ballpark Formula</a:t>
            </a:r>
          </a:p>
        </p:txBody>
      </p:sp>
      <p:sp>
        <p:nvSpPr>
          <p:cNvPr id="47107" name="Rectangle 3"/>
          <p:cNvSpPr>
            <a:spLocks noGrp="1"/>
          </p:cNvSpPr>
          <p:nvPr>
            <p:ph idx="1"/>
          </p:nvPr>
        </p:nvSpPr>
        <p:spPr>
          <a:xfrm>
            <a:off x="369525" y="1076701"/>
            <a:ext cx="8839199" cy="4038600"/>
          </a:xfrm>
        </p:spPr>
        <p:txBody>
          <a:bodyPr>
            <a:noAutofit/>
          </a:bodyPr>
          <a:lstStyle/>
          <a:p>
            <a:pPr marL="231775" indent="-231775" eaLnBrk="1" hangingPunct="1">
              <a:spcBef>
                <a:spcPct val="25000"/>
              </a:spcBef>
              <a:spcAft>
                <a:spcPct val="20000"/>
              </a:spcAft>
            </a:pPr>
            <a:endParaRPr lang="en-US" sz="2800" b="1" dirty="0" smtClean="0"/>
          </a:p>
          <a:p>
            <a:pPr marL="0" indent="0" eaLnBrk="1" hangingPunct="1">
              <a:spcBef>
                <a:spcPct val="25000"/>
              </a:spcBef>
              <a:spcAft>
                <a:spcPct val="20000"/>
              </a:spcAft>
              <a:buNone/>
            </a:pPr>
            <a:r>
              <a:rPr lang="en-US" sz="2800" b="1" dirty="0" smtClean="0"/>
              <a:t>Social Security projected age-62 benefit is</a:t>
            </a:r>
          </a:p>
          <a:p>
            <a:pPr marL="0" indent="0" eaLnBrk="1" hangingPunct="1">
              <a:spcBef>
                <a:spcPct val="25000"/>
              </a:spcBef>
              <a:spcAft>
                <a:spcPct val="20000"/>
              </a:spcAft>
              <a:buNone/>
            </a:pPr>
            <a:r>
              <a:rPr lang="en-US" sz="2800" b="1" dirty="0" smtClean="0"/>
              <a:t>$1,815   X   31 years under FERS  /  40 = $1,406</a:t>
            </a:r>
          </a:p>
          <a:p>
            <a:pPr marL="0" indent="0">
              <a:spcBef>
                <a:spcPct val="25000"/>
              </a:spcBef>
              <a:spcAft>
                <a:spcPct val="20000"/>
              </a:spcAft>
              <a:buNone/>
            </a:pPr>
            <a:endParaRPr lang="en-US" sz="1200" b="1" dirty="0" smtClean="0"/>
          </a:p>
          <a:p>
            <a:pPr marL="231775" indent="-231775" eaLnBrk="1" hangingPunct="1">
              <a:spcBef>
                <a:spcPct val="30000"/>
              </a:spcBef>
              <a:spcAft>
                <a:spcPct val="5000"/>
              </a:spcAft>
            </a:pPr>
            <a:endParaRPr lang="en-US" sz="2800" b="1" dirty="0" smtClean="0"/>
          </a:p>
        </p:txBody>
      </p:sp>
      <p:sp>
        <p:nvSpPr>
          <p:cNvPr id="2" name="Slide Number Placeholder 1"/>
          <p:cNvSpPr>
            <a:spLocks noGrp="1"/>
          </p:cNvSpPr>
          <p:nvPr>
            <p:ph type="sldNum" sz="quarter" idx="12"/>
          </p:nvPr>
        </p:nvSpPr>
        <p:spPr>
          <a:xfrm>
            <a:off x="6404684" y="6114658"/>
            <a:ext cx="2057400" cy="365125"/>
          </a:xfrm>
        </p:spPr>
        <p:txBody>
          <a:bodyPr/>
          <a:lstStyle/>
          <a:p>
            <a:pPr>
              <a:defRPr/>
            </a:pPr>
            <a:fld id="{CBDD7928-7170-4C79-AD39-76FA5D59B8C9}" type="slidenum">
              <a:rPr lang="en-US" smtClean="0">
                <a:solidFill>
                  <a:prstClr val="black">
                    <a:tint val="75000"/>
                  </a:prstClr>
                </a:solidFill>
              </a:rPr>
              <a:pPr>
                <a:defRPr/>
              </a:pPr>
              <a:t>48</a:t>
            </a:fld>
            <a:endParaRPr lang="en-US" dirty="0">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01" y="2733997"/>
            <a:ext cx="7537142" cy="3844031"/>
          </a:xfrm>
          <a:prstGeom prst="rect">
            <a:avLst/>
          </a:prstGeom>
        </p:spPr>
      </p:pic>
      <p:sp>
        <p:nvSpPr>
          <p:cNvPr id="4" name="Oval 3"/>
          <p:cNvSpPr/>
          <p:nvPr/>
        </p:nvSpPr>
        <p:spPr>
          <a:xfrm>
            <a:off x="6094142" y="2109485"/>
            <a:ext cx="1642369" cy="5892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748130" y="6244280"/>
            <a:ext cx="1472213" cy="2946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20448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27" y="185880"/>
            <a:ext cx="7443883" cy="6232675"/>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49</a:t>
            </a:fld>
            <a:endParaRPr lang="en-US" dirty="0"/>
          </a:p>
        </p:txBody>
      </p:sp>
    </p:spTree>
    <p:extLst>
      <p:ext uri="{BB962C8B-B14F-4D97-AF65-F5344CB8AC3E}">
        <p14:creationId xmlns:p14="http://schemas.microsoft.com/office/powerpoint/2010/main" val="1444599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8855" y="103695"/>
            <a:ext cx="8196733" cy="6089715"/>
          </a:xfrm>
        </p:spPr>
        <p:txBody>
          <a:bodyPr>
            <a:normAutofit fontScale="92500" lnSpcReduction="10000"/>
          </a:bodyPr>
          <a:lstStyle/>
          <a:p>
            <a:pPr marL="0" indent="0" algn="ctr">
              <a:lnSpc>
                <a:spcPct val="100000"/>
              </a:lnSpc>
              <a:buNone/>
            </a:pPr>
            <a:endParaRPr lang="en-US" b="1" dirty="0">
              <a:latin typeface="Arial" panose="020B0604020202020204" pitchFamily="34" charset="0"/>
              <a:cs typeface="Arial" panose="020B0604020202020204" pitchFamily="34" charset="0"/>
            </a:endParaRPr>
          </a:p>
          <a:p>
            <a:pPr marL="0" indent="0" algn="ctr">
              <a:lnSpc>
                <a:spcPct val="100000"/>
              </a:lnSpc>
              <a:buNone/>
            </a:pPr>
            <a:r>
              <a:rPr lang="en-US" sz="3600" b="1" dirty="0">
                <a:latin typeface="Arial" panose="020B0604020202020204" pitchFamily="34" charset="0"/>
                <a:cs typeface="Arial" panose="020B0604020202020204" pitchFamily="34" charset="0"/>
              </a:rPr>
              <a:t>Types of Retirement</a:t>
            </a:r>
          </a:p>
          <a:p>
            <a:pPr marL="0" indent="0">
              <a:lnSpc>
                <a:spcPct val="160000"/>
              </a:lnSpc>
              <a:buNone/>
            </a:pPr>
            <a:r>
              <a:rPr lang="en-US" sz="32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Regular/Optional (Immediate/Voluntary)</a:t>
            </a:r>
          </a:p>
          <a:p>
            <a:pPr marL="0" indent="0">
              <a:lnSpc>
                <a:spcPct val="160000"/>
              </a:lnSpc>
              <a:buNone/>
            </a:pPr>
            <a:r>
              <a:rPr lang="en-US" sz="2800" b="1" dirty="0">
                <a:latin typeface="Arial" panose="020B0604020202020204" pitchFamily="34" charset="0"/>
                <a:cs typeface="Arial" panose="020B0604020202020204" pitchFamily="34" charset="0"/>
              </a:rPr>
              <a:t>•	Early/MRA + 10 (FERS only)</a:t>
            </a:r>
          </a:p>
          <a:p>
            <a:pPr marL="0" indent="0">
              <a:lnSpc>
                <a:spcPct val="160000"/>
              </a:lnSpc>
              <a:buNone/>
            </a:pP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Deferred</a:t>
            </a:r>
            <a:endParaRPr lang="en-US" sz="2800" b="1" dirty="0">
              <a:latin typeface="Arial" panose="020B0604020202020204" pitchFamily="34" charset="0"/>
              <a:cs typeface="Arial" panose="020B0604020202020204" pitchFamily="34" charset="0"/>
            </a:endParaRPr>
          </a:p>
          <a:p>
            <a:pPr marL="0" indent="0">
              <a:lnSpc>
                <a:spcPct val="160000"/>
              </a:lnSpc>
              <a:buNone/>
            </a:pPr>
            <a:r>
              <a:rPr lang="en-US" sz="2800" b="1" dirty="0">
                <a:latin typeface="Arial" panose="020B0604020202020204" pitchFamily="34" charset="0"/>
                <a:cs typeface="Arial" panose="020B0604020202020204" pitchFamily="34" charset="0"/>
              </a:rPr>
              <a:t>•	Disability</a:t>
            </a:r>
          </a:p>
          <a:p>
            <a:pPr marL="0" indent="0">
              <a:lnSpc>
                <a:spcPct val="160000"/>
              </a:lnSpc>
              <a:buNone/>
            </a:pPr>
            <a:r>
              <a:rPr lang="en-US" sz="2800" b="1" dirty="0">
                <a:latin typeface="Arial" panose="020B0604020202020204" pitchFamily="34" charset="0"/>
                <a:cs typeface="Arial" panose="020B0604020202020204" pitchFamily="34" charset="0"/>
              </a:rPr>
              <a:t>•	AFA, or </a:t>
            </a:r>
            <a:r>
              <a:rPr lang="en-US" sz="2800" b="1" dirty="0" smtClean="0">
                <a:latin typeface="Arial" panose="020B0604020202020204" pitchFamily="34" charset="0"/>
                <a:cs typeface="Arial" panose="020B0604020202020204" pitchFamily="34" charset="0"/>
              </a:rPr>
              <a:t>Alternative </a:t>
            </a:r>
            <a:r>
              <a:rPr lang="en-US" sz="2800" b="1" dirty="0">
                <a:latin typeface="Arial" panose="020B0604020202020204" pitchFamily="34" charset="0"/>
                <a:cs typeface="Arial" panose="020B0604020202020204" pitchFamily="34" charset="0"/>
              </a:rPr>
              <a:t>Form of Annuity</a:t>
            </a:r>
          </a:p>
          <a:p>
            <a:pPr marL="0" indent="0">
              <a:lnSpc>
                <a:spcPct val="160000"/>
              </a:lnSpc>
              <a:buNone/>
            </a:pPr>
            <a:r>
              <a:rPr lang="en-US" sz="2800" b="1" dirty="0">
                <a:latin typeface="Arial" panose="020B0604020202020204" pitchFamily="34" charset="0"/>
                <a:cs typeface="Arial" panose="020B0604020202020204" pitchFamily="34" charset="0"/>
              </a:rPr>
              <a:t>•	“Early Out” (VER) (not applicable at this time)</a:t>
            </a:r>
          </a:p>
          <a:p>
            <a:pPr marL="0" indent="0">
              <a:lnSpc>
                <a:spcPct val="160000"/>
              </a:lnSpc>
              <a:buNone/>
            </a:pPr>
            <a:r>
              <a:rPr lang="en-US" sz="2800" b="1" dirty="0">
                <a:latin typeface="Arial" panose="020B0604020202020204" pitchFamily="34" charset="0"/>
                <a:cs typeface="Arial" panose="020B0604020202020204" pitchFamily="34" charset="0"/>
              </a:rPr>
              <a:t>•	Phased (not applicable to USPS at this time)</a:t>
            </a:r>
          </a:p>
          <a:p>
            <a:pPr marL="0" indent="0">
              <a:lnSpc>
                <a:spcPct val="100000"/>
              </a:lnSpc>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406082" y="1909903"/>
            <a:ext cx="3085113" cy="1965250"/>
          </a:xfrm>
          <a:prstGeom prst="rect">
            <a:avLst/>
          </a:prstGeom>
        </p:spPr>
      </p:pic>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5</a:t>
            </a:fld>
            <a:endParaRPr lang="en-US" dirty="0"/>
          </a:p>
        </p:txBody>
      </p:sp>
    </p:spTree>
    <p:extLst>
      <p:ext uri="{BB962C8B-B14F-4D97-AF65-F5344CB8AC3E}">
        <p14:creationId xmlns:p14="http://schemas.microsoft.com/office/powerpoint/2010/main" val="11340033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p:cNvSpPr>
          <p:nvPr>
            <p:ph idx="1"/>
          </p:nvPr>
        </p:nvSpPr>
        <p:spPr>
          <a:xfrm>
            <a:off x="261255" y="1304921"/>
            <a:ext cx="8200827" cy="5904142"/>
          </a:xfrm>
        </p:spPr>
        <p:txBody>
          <a:bodyPr>
            <a:normAutofit fontScale="32500" lnSpcReduction="20000"/>
          </a:bodyPr>
          <a:lstStyle/>
          <a:p>
            <a:pPr marL="231775" indent="-231775" eaLnBrk="1" hangingPunct="1">
              <a:spcBef>
                <a:spcPct val="25000"/>
              </a:spcBef>
              <a:spcAft>
                <a:spcPct val="20000"/>
              </a:spcAft>
            </a:pPr>
            <a:endParaRPr lang="en-US" sz="2800" dirty="0" smtClean="0"/>
          </a:p>
          <a:p>
            <a:pPr>
              <a:spcBef>
                <a:spcPct val="25000"/>
              </a:spcBef>
              <a:spcAft>
                <a:spcPct val="20000"/>
              </a:spcAft>
            </a:pPr>
            <a:r>
              <a:rPr lang="en-US" sz="7400" dirty="0" smtClean="0"/>
              <a:t>My Ballpark Estimate is $1,406</a:t>
            </a:r>
          </a:p>
          <a:p>
            <a:pPr>
              <a:spcBef>
                <a:spcPct val="25000"/>
              </a:spcBef>
              <a:spcAft>
                <a:spcPct val="20000"/>
              </a:spcAft>
            </a:pPr>
            <a:r>
              <a:rPr lang="en-US" sz="7400" dirty="0" smtClean="0"/>
              <a:t>HRSSC’s Annuity Estimate is $1,248</a:t>
            </a:r>
          </a:p>
          <a:p>
            <a:pPr>
              <a:spcBef>
                <a:spcPct val="25000"/>
              </a:spcBef>
              <a:spcAft>
                <a:spcPct val="20000"/>
              </a:spcAft>
            </a:pPr>
            <a:r>
              <a:rPr lang="en-US" sz="7400" dirty="0" smtClean="0"/>
              <a:t>OPM’s computation </a:t>
            </a:r>
            <a:r>
              <a:rPr lang="en-US" sz="7400" u="sng" dirty="0" smtClean="0"/>
              <a:t>will be even different </a:t>
            </a:r>
            <a:r>
              <a:rPr lang="en-US" sz="7400" dirty="0" smtClean="0"/>
              <a:t>from that.</a:t>
            </a:r>
          </a:p>
          <a:p>
            <a:pPr>
              <a:spcBef>
                <a:spcPct val="25000"/>
              </a:spcBef>
              <a:spcAft>
                <a:spcPct val="20000"/>
              </a:spcAft>
            </a:pPr>
            <a:r>
              <a:rPr lang="en-US" sz="7400" dirty="0" smtClean="0"/>
              <a:t>The Ballpark Estimate and HRSSC’s Annuity Estimate are based on one’s Social Security age-62 projection, which is high. In reality you will not be working at your current level of earning until age 62.</a:t>
            </a:r>
          </a:p>
          <a:p>
            <a:pPr>
              <a:spcBef>
                <a:spcPct val="25000"/>
              </a:spcBef>
              <a:spcAft>
                <a:spcPct val="20000"/>
              </a:spcAft>
            </a:pPr>
            <a:r>
              <a:rPr lang="en-US" sz="7400" dirty="0" smtClean="0"/>
              <a:t>Also, your Social Security earnings for your years of FERS service include overtime, which </a:t>
            </a:r>
            <a:r>
              <a:rPr lang="en-US" sz="7400" u="sng" dirty="0" smtClean="0"/>
              <a:t>OPM</a:t>
            </a:r>
            <a:r>
              <a:rPr lang="en-US" sz="7400" dirty="0" smtClean="0"/>
              <a:t> does not include.</a:t>
            </a:r>
          </a:p>
          <a:p>
            <a:pPr>
              <a:spcBef>
                <a:spcPct val="25000"/>
              </a:spcBef>
              <a:spcAft>
                <a:spcPct val="20000"/>
              </a:spcAft>
            </a:pPr>
            <a:r>
              <a:rPr lang="en-US" sz="7400" u="sng" dirty="0" smtClean="0"/>
              <a:t>OPM</a:t>
            </a:r>
            <a:r>
              <a:rPr lang="en-US" sz="7400" dirty="0" smtClean="0"/>
              <a:t> computes what you would be getting from Social Security based only on your base salary during the time worked under FERS, then applies a more complicated formula that indexes those earnings.</a:t>
            </a:r>
          </a:p>
          <a:p>
            <a:pPr marL="231775" indent="-231775" eaLnBrk="1" hangingPunct="1">
              <a:spcBef>
                <a:spcPct val="30000"/>
              </a:spcBef>
              <a:spcAft>
                <a:spcPct val="5000"/>
              </a:spcAft>
              <a:buNone/>
            </a:pPr>
            <a:endParaRPr lang="en-US" sz="2800" dirty="0" smtClean="0"/>
          </a:p>
        </p:txBody>
      </p:sp>
      <p:sp>
        <p:nvSpPr>
          <p:cNvPr id="7" name="Slide Number Placeholder 6"/>
          <p:cNvSpPr>
            <a:spLocks noGrp="1"/>
          </p:cNvSpPr>
          <p:nvPr>
            <p:ph type="sldNum" sz="quarter" idx="12"/>
          </p:nvPr>
        </p:nvSpPr>
        <p:spPr/>
        <p:txBody>
          <a:bodyPr>
            <a:normAutofit/>
          </a:bodyPr>
          <a:lstStyle/>
          <a:p>
            <a:pPr>
              <a:defRPr/>
            </a:pPr>
            <a:fld id="{CBDD7928-7170-4C79-AD39-76FA5D59B8C9}" type="slidenum">
              <a:rPr lang="en-US" smtClean="0"/>
              <a:pPr>
                <a:defRPr/>
              </a:pPr>
              <a:t>50</a:t>
            </a:fld>
            <a:endParaRPr lang="en-US"/>
          </a:p>
        </p:txBody>
      </p:sp>
      <p:sp>
        <p:nvSpPr>
          <p:cNvPr id="5" name="Rectangle 2"/>
          <p:cNvSpPr txBox="1">
            <a:spLocks/>
          </p:cNvSpPr>
          <p:nvPr/>
        </p:nvSpPr>
        <p:spPr>
          <a:xfrm>
            <a:off x="206457" y="346979"/>
            <a:ext cx="8310421"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smtClean="0"/>
              <a:t>OPM’s Supplement Calculation</a:t>
            </a:r>
            <a:r>
              <a:rPr lang="en-US" sz="3200" b="1" dirty="0"/>
              <a:t>:</a:t>
            </a:r>
            <a:br>
              <a:rPr lang="en-US" sz="3200" b="1" dirty="0"/>
            </a:br>
            <a:r>
              <a:rPr lang="en-US" sz="3200" b="1" dirty="0" smtClean="0">
                <a:latin typeface="+mn-lt"/>
              </a:rPr>
              <a:t> </a:t>
            </a:r>
            <a:r>
              <a:rPr lang="en-US" sz="3200" b="1" dirty="0" smtClean="0"/>
              <a:t>Why </a:t>
            </a:r>
            <a:r>
              <a:rPr lang="en-US" sz="3200" b="1" dirty="0"/>
              <a:t>is there a Difference?</a:t>
            </a:r>
            <a:endParaRPr lang="en-US" sz="3200" b="1" dirty="0" smtClean="0">
              <a:latin typeface="+mn-lt"/>
            </a:endParaRPr>
          </a:p>
        </p:txBody>
      </p:sp>
    </p:spTree>
    <p:extLst>
      <p:ext uri="{BB962C8B-B14F-4D97-AF65-F5344CB8AC3E}">
        <p14:creationId xmlns:p14="http://schemas.microsoft.com/office/powerpoint/2010/main" val="169617183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616195" y="544284"/>
            <a:ext cx="7666037" cy="685800"/>
          </a:xfrm>
        </p:spPr>
        <p:txBody>
          <a:bodyPr>
            <a:noAutofit/>
          </a:bodyPr>
          <a:lstStyle/>
          <a:p>
            <a:pPr algn="ctr" eaLnBrk="1" hangingPunct="1"/>
            <a:r>
              <a:rPr lang="en-US" sz="4400" b="1" dirty="0" smtClean="0">
                <a:latin typeface="+mn-lt"/>
              </a:rPr>
              <a:t>Maximum Annuity</a:t>
            </a:r>
          </a:p>
        </p:txBody>
      </p:sp>
      <p:sp>
        <p:nvSpPr>
          <p:cNvPr id="56323" name="Rectangle 3"/>
          <p:cNvSpPr>
            <a:spLocks noChangeArrowheads="1"/>
          </p:cNvSpPr>
          <p:nvPr/>
        </p:nvSpPr>
        <p:spPr bwMode="auto">
          <a:xfrm>
            <a:off x="107092" y="2709695"/>
            <a:ext cx="4807115" cy="3231654"/>
          </a:xfrm>
          <a:prstGeom prst="rect">
            <a:avLst/>
          </a:prstGeom>
          <a:noFill/>
          <a:ln w="12700">
            <a:noFill/>
            <a:miter lim="800000"/>
            <a:headEnd type="none" w="sm" len="sm"/>
            <a:tailEnd type="none" w="sm" len="sm"/>
          </a:ln>
        </p:spPr>
        <p:txBody>
          <a:bodyPr wrap="square">
            <a:spAutoFit/>
          </a:bodyPr>
          <a:lstStyle/>
          <a:p>
            <a:pPr marL="231775" indent="-231775" eaLnBrk="0" hangingPunct="0">
              <a:buFontTx/>
              <a:buChar char="•"/>
            </a:pPr>
            <a:r>
              <a:rPr lang="en-US" sz="2800" b="1" dirty="0">
                <a:solidFill>
                  <a:schemeClr val="accent1">
                    <a:lumMod val="50000"/>
                  </a:schemeClr>
                </a:solidFill>
                <a:latin typeface="+mn-lt"/>
              </a:rPr>
              <a:t>80% of the high-3 average </a:t>
            </a:r>
            <a:r>
              <a:rPr lang="en-US" sz="2800" b="1" dirty="0" smtClean="0">
                <a:solidFill>
                  <a:schemeClr val="accent1">
                    <a:lumMod val="50000"/>
                  </a:schemeClr>
                </a:solidFill>
                <a:latin typeface="+mn-lt"/>
              </a:rPr>
              <a:t>salary</a:t>
            </a:r>
          </a:p>
          <a:p>
            <a:pPr marL="231775" indent="-231775" eaLnBrk="0" hangingPunct="0">
              <a:buFontTx/>
              <a:buChar char="•"/>
            </a:pPr>
            <a:endParaRPr lang="en-US" sz="1600" b="1" dirty="0">
              <a:solidFill>
                <a:schemeClr val="accent1">
                  <a:lumMod val="50000"/>
                </a:schemeClr>
              </a:solidFill>
              <a:latin typeface="+mn-lt"/>
            </a:endParaRPr>
          </a:p>
          <a:p>
            <a:pPr marL="231775" indent="-231775" eaLnBrk="0" hangingPunct="0">
              <a:buFontTx/>
              <a:buChar char="•"/>
            </a:pPr>
            <a:r>
              <a:rPr lang="en-US" sz="2800" b="1" dirty="0">
                <a:solidFill>
                  <a:schemeClr val="accent1">
                    <a:lumMod val="50000"/>
                  </a:schemeClr>
                </a:solidFill>
                <a:latin typeface="+mn-lt"/>
              </a:rPr>
              <a:t>Equivalent to </a:t>
            </a:r>
            <a:r>
              <a:rPr lang="en-US" sz="2800" b="1" dirty="0" smtClean="0">
                <a:solidFill>
                  <a:schemeClr val="accent1">
                    <a:lumMod val="50000"/>
                  </a:schemeClr>
                </a:solidFill>
                <a:latin typeface="+mn-lt"/>
              </a:rPr>
              <a:t>41 years </a:t>
            </a:r>
            <a:r>
              <a:rPr lang="en-US" sz="2800" b="1" dirty="0">
                <a:solidFill>
                  <a:schemeClr val="accent1">
                    <a:lumMod val="50000"/>
                  </a:schemeClr>
                </a:solidFill>
                <a:latin typeface="+mn-lt"/>
              </a:rPr>
              <a:t>and </a:t>
            </a:r>
            <a:r>
              <a:rPr lang="en-US" sz="2800" b="1" dirty="0" smtClean="0">
                <a:solidFill>
                  <a:schemeClr val="accent1">
                    <a:lumMod val="50000"/>
                  </a:schemeClr>
                </a:solidFill>
                <a:latin typeface="+mn-lt"/>
              </a:rPr>
              <a:t>11 months service</a:t>
            </a:r>
          </a:p>
          <a:p>
            <a:pPr marL="231775" indent="-231775" eaLnBrk="0" hangingPunct="0">
              <a:buFontTx/>
              <a:buChar char="•"/>
            </a:pPr>
            <a:endParaRPr lang="en-US" b="1" dirty="0">
              <a:solidFill>
                <a:schemeClr val="accent1">
                  <a:lumMod val="50000"/>
                </a:schemeClr>
              </a:solidFill>
              <a:latin typeface="+mn-lt"/>
            </a:endParaRPr>
          </a:p>
          <a:p>
            <a:pPr marL="231775" indent="-231775" eaLnBrk="0" hangingPunct="0">
              <a:buFontTx/>
              <a:buChar char="•"/>
            </a:pPr>
            <a:r>
              <a:rPr lang="en-US" sz="2800" b="1" dirty="0" smtClean="0">
                <a:solidFill>
                  <a:schemeClr val="accent1">
                    <a:lumMod val="50000"/>
                  </a:schemeClr>
                </a:solidFill>
                <a:latin typeface="+mn-lt"/>
              </a:rPr>
              <a:t>Limit </a:t>
            </a:r>
            <a:r>
              <a:rPr lang="en-US" sz="2800" b="1" dirty="0">
                <a:solidFill>
                  <a:schemeClr val="accent1">
                    <a:lumMod val="50000"/>
                  </a:schemeClr>
                </a:solidFill>
                <a:latin typeface="+mn-lt"/>
              </a:rPr>
              <a:t>may be exceeded with </a:t>
            </a:r>
            <a:r>
              <a:rPr lang="en-US" sz="2800" b="1" dirty="0" smtClean="0">
                <a:solidFill>
                  <a:schemeClr val="accent1">
                    <a:lumMod val="50000"/>
                  </a:schemeClr>
                </a:solidFill>
                <a:latin typeface="+mn-lt"/>
              </a:rPr>
              <a:t>sick </a:t>
            </a:r>
            <a:r>
              <a:rPr lang="en-US" sz="2800" b="1" dirty="0">
                <a:solidFill>
                  <a:schemeClr val="accent1">
                    <a:lumMod val="50000"/>
                  </a:schemeClr>
                </a:solidFill>
                <a:latin typeface="+mn-lt"/>
              </a:rPr>
              <a:t>leave </a:t>
            </a:r>
            <a:r>
              <a:rPr lang="en-US" sz="2800" b="1" dirty="0" smtClean="0">
                <a:solidFill>
                  <a:schemeClr val="accent1">
                    <a:lumMod val="50000"/>
                  </a:schemeClr>
                </a:solidFill>
                <a:latin typeface="+mn-lt"/>
              </a:rPr>
              <a:t>credits</a:t>
            </a:r>
            <a:endParaRPr lang="en-US" sz="2800" dirty="0"/>
          </a:p>
        </p:txBody>
      </p:sp>
      <p:sp>
        <p:nvSpPr>
          <p:cNvPr id="56324" name="Line 4"/>
          <p:cNvSpPr>
            <a:spLocks noChangeShapeType="1"/>
          </p:cNvSpPr>
          <p:nvPr/>
        </p:nvSpPr>
        <p:spPr bwMode="auto">
          <a:xfrm flipH="1">
            <a:off x="4963887" y="1930846"/>
            <a:ext cx="8860" cy="3715200"/>
          </a:xfrm>
          <a:prstGeom prst="line">
            <a:avLst/>
          </a:prstGeom>
          <a:noFill/>
          <a:ln w="76200">
            <a:solidFill>
              <a:srgbClr val="0033CC"/>
            </a:solidFill>
            <a:round/>
            <a:headEnd type="none" w="sm" len="sm"/>
            <a:tailEnd type="none" w="sm" len="sm"/>
          </a:ln>
        </p:spPr>
        <p:txBody>
          <a:bodyPr/>
          <a:lstStyle/>
          <a:p>
            <a:endParaRPr lang="en-US" dirty="0"/>
          </a:p>
        </p:txBody>
      </p:sp>
      <p:sp>
        <p:nvSpPr>
          <p:cNvPr id="56325" name="Text Box 5"/>
          <p:cNvSpPr txBox="1">
            <a:spLocks noChangeArrowheads="1"/>
          </p:cNvSpPr>
          <p:nvPr/>
        </p:nvSpPr>
        <p:spPr bwMode="auto">
          <a:xfrm>
            <a:off x="241534" y="1677502"/>
            <a:ext cx="40005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CSRS</a:t>
            </a:r>
          </a:p>
        </p:txBody>
      </p:sp>
      <p:sp>
        <p:nvSpPr>
          <p:cNvPr id="56326" name="Text Box 6"/>
          <p:cNvSpPr txBox="1">
            <a:spLocks noChangeArrowheads="1"/>
          </p:cNvSpPr>
          <p:nvPr/>
        </p:nvSpPr>
        <p:spPr bwMode="auto">
          <a:xfrm>
            <a:off x="5190568" y="1738366"/>
            <a:ext cx="3875087"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56327" name="Text Box 7"/>
          <p:cNvSpPr txBox="1">
            <a:spLocks noChangeArrowheads="1"/>
          </p:cNvSpPr>
          <p:nvPr/>
        </p:nvSpPr>
        <p:spPr bwMode="auto">
          <a:xfrm>
            <a:off x="5190568" y="2939130"/>
            <a:ext cx="3689821" cy="954107"/>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a:solidFill>
                  <a:schemeClr val="accent1">
                    <a:lumMod val="50000"/>
                  </a:schemeClr>
                </a:solidFill>
                <a:latin typeface="+mn-lt"/>
              </a:rPr>
              <a:t>There is no maximum annuity under FERS</a:t>
            </a: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51</a:t>
            </a:fld>
            <a:endParaRPr lang="en-US" dirty="0"/>
          </a:p>
        </p:txBody>
      </p:sp>
    </p:spTree>
    <p:extLst>
      <p:ext uri="{BB962C8B-B14F-4D97-AF65-F5344CB8AC3E}">
        <p14:creationId xmlns:p14="http://schemas.microsoft.com/office/powerpoint/2010/main" val="42562431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527222" y="183070"/>
            <a:ext cx="8147222" cy="914400"/>
          </a:xfrm>
        </p:spPr>
        <p:txBody>
          <a:bodyPr lIns="46038" tIns="46038" rIns="46038" bIns="46038">
            <a:noAutofit/>
          </a:bodyPr>
          <a:lstStyle/>
          <a:p>
            <a:pPr algn="ctr" eaLnBrk="1" hangingPunct="1"/>
            <a:r>
              <a:rPr lang="en-US" sz="4400" b="1" dirty="0" smtClean="0">
                <a:latin typeface="+mn-lt"/>
              </a:rPr>
              <a:t>Reduction for Survivor Annuity</a:t>
            </a:r>
          </a:p>
        </p:txBody>
      </p:sp>
      <p:sp>
        <p:nvSpPr>
          <p:cNvPr id="51202" name="Rectangle 2"/>
          <p:cNvSpPr>
            <a:spLocks noGrp="1" noChangeArrowheads="1"/>
          </p:cNvSpPr>
          <p:nvPr>
            <p:ph type="body" sz="half" idx="1"/>
          </p:nvPr>
        </p:nvSpPr>
        <p:spPr>
          <a:xfrm>
            <a:off x="164198" y="872566"/>
            <a:ext cx="8616778" cy="5907012"/>
          </a:xfrm>
        </p:spPr>
        <p:txBody>
          <a:bodyPr lIns="92075" tIns="46038" rIns="92075" bIns="46038"/>
          <a:lstStyle/>
          <a:p>
            <a:pPr marL="0" indent="0">
              <a:spcBef>
                <a:spcPct val="0"/>
              </a:spcBef>
              <a:buNone/>
            </a:pPr>
            <a:r>
              <a:rPr lang="en-US" sz="2800" b="1" dirty="0" smtClean="0"/>
              <a:t>Applies if an employee:</a:t>
            </a:r>
          </a:p>
          <a:p>
            <a:pPr marL="0" indent="0">
              <a:spcBef>
                <a:spcPct val="0"/>
              </a:spcBef>
              <a:buNone/>
            </a:pPr>
            <a:endParaRPr lang="en-US" sz="2800" b="1" dirty="0" smtClean="0"/>
          </a:p>
          <a:p>
            <a:pPr eaLnBrk="1" hangingPunct="1">
              <a:spcBef>
                <a:spcPct val="0"/>
              </a:spcBef>
            </a:pPr>
            <a:r>
              <a:rPr lang="en-US" sz="2800" b="1" dirty="0" smtClean="0"/>
              <a:t>Elects a survivor annuity for a spouse and/or former spouse</a:t>
            </a:r>
          </a:p>
          <a:p>
            <a:pPr eaLnBrk="1" hangingPunct="1">
              <a:spcBef>
                <a:spcPct val="0"/>
              </a:spcBef>
            </a:pPr>
            <a:endParaRPr lang="en-US" sz="2800" b="1" dirty="0" smtClean="0"/>
          </a:p>
          <a:p>
            <a:pPr eaLnBrk="1" hangingPunct="1">
              <a:spcBef>
                <a:spcPct val="0"/>
              </a:spcBef>
            </a:pPr>
            <a:r>
              <a:rPr lang="en-US" sz="2800" b="1" dirty="0" smtClean="0"/>
              <a:t>Has a former spouse entitled to a survivor annuity based on a valid court order, and/or</a:t>
            </a:r>
          </a:p>
          <a:p>
            <a:pPr eaLnBrk="1" hangingPunct="1">
              <a:spcBef>
                <a:spcPct val="0"/>
              </a:spcBef>
            </a:pPr>
            <a:endParaRPr lang="en-US" sz="2800" b="1" dirty="0" smtClean="0"/>
          </a:p>
          <a:p>
            <a:pPr eaLnBrk="1" hangingPunct="1">
              <a:spcBef>
                <a:spcPct val="0"/>
              </a:spcBef>
            </a:pPr>
            <a:r>
              <a:rPr lang="en-US" sz="2800" b="1" dirty="0" smtClean="0"/>
              <a:t>Elects to provide someone with an insurable interest annuity</a:t>
            </a:r>
          </a:p>
          <a:p>
            <a:pPr eaLnBrk="1" hangingPunct="1">
              <a:spcBef>
                <a:spcPct val="0"/>
              </a:spcBef>
            </a:pPr>
            <a:endParaRPr lang="en-US" sz="2800" b="1" dirty="0" smtClean="0"/>
          </a:p>
          <a:p>
            <a:pPr eaLnBrk="1" hangingPunct="1">
              <a:spcBef>
                <a:spcPct val="0"/>
              </a:spcBef>
            </a:pPr>
            <a:endParaRPr lang="en-US" sz="2800" b="1" dirty="0" smtClean="0"/>
          </a:p>
          <a:p>
            <a:pPr marL="342900" lvl="1" indent="0">
              <a:buNone/>
            </a:pPr>
            <a:r>
              <a:rPr lang="en-US" sz="2000" b="1" i="1" dirty="0">
                <a:solidFill>
                  <a:srgbClr val="5B9BD5">
                    <a:lumMod val="50000"/>
                  </a:srgbClr>
                </a:solidFill>
              </a:rPr>
              <a:t>NOTE: A SURVIVING SPOUSE CAN CONTINUE FEHB COVERAGE AFTER AN ANNUITANT’S DEATH ONLY IF A SURVIVOR ELECTION WAS MADE AND THE SPOUSE WAS ACTIVELY COVERED AT THE TIME OF DEATH.</a:t>
            </a:r>
          </a:p>
          <a:p>
            <a:pPr eaLnBrk="1" hangingPunct="1">
              <a:spcBef>
                <a:spcPct val="0"/>
              </a:spcBef>
            </a:pPr>
            <a:endParaRPr lang="en-US" sz="2800" b="1" dirty="0" smtClean="0"/>
          </a:p>
        </p:txBody>
      </p:sp>
      <p:pic>
        <p:nvPicPr>
          <p:cNvPr id="3" name="Picture 2"/>
          <p:cNvPicPr>
            <a:picLocks noChangeAspect="1"/>
          </p:cNvPicPr>
          <p:nvPr/>
        </p:nvPicPr>
        <p:blipFill>
          <a:blip r:embed="rId3"/>
          <a:stretch>
            <a:fillRect/>
          </a:stretch>
        </p:blipFill>
        <p:spPr>
          <a:xfrm>
            <a:off x="4247839" y="4352671"/>
            <a:ext cx="3919617" cy="1182902"/>
          </a:xfrm>
          <a:prstGeom prst="rect">
            <a:avLst/>
          </a:prstGeom>
        </p:spPr>
      </p:pic>
      <p:sp>
        <p:nvSpPr>
          <p:cNvPr id="2" name="Slide Number Placeholder 1"/>
          <p:cNvSpPr>
            <a:spLocks noGrp="1"/>
          </p:cNvSpPr>
          <p:nvPr>
            <p:ph type="sldNum" sz="quarter" idx="12"/>
          </p:nvPr>
        </p:nvSpPr>
        <p:spPr/>
        <p:txBody>
          <a:bodyPr/>
          <a:lstStyle/>
          <a:p>
            <a:pPr>
              <a:defRPr/>
            </a:pPr>
            <a:fld id="{AB8A7E8B-98FB-4D3F-ABA6-8B31D0FDF1A9}" type="slidenum">
              <a:rPr lang="en-US" smtClean="0"/>
              <a:pPr>
                <a:defRPr/>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584677" y="361599"/>
            <a:ext cx="8033117" cy="869950"/>
          </a:xfrm>
        </p:spPr>
        <p:txBody>
          <a:bodyPr>
            <a:noAutofit/>
          </a:bodyPr>
          <a:lstStyle/>
          <a:p>
            <a:pPr algn="ctr"/>
            <a:r>
              <a:rPr lang="en-US" sz="4000" b="1" dirty="0" smtClean="0">
                <a:latin typeface="+mn-lt"/>
              </a:rPr>
              <a:t>Cost of Survivor Annuity Reduction </a:t>
            </a:r>
          </a:p>
        </p:txBody>
      </p:sp>
      <p:sp>
        <p:nvSpPr>
          <p:cNvPr id="52227" name="Rectangle 3"/>
          <p:cNvSpPr>
            <a:spLocks noGrp="1" noChangeArrowheads="1"/>
          </p:cNvSpPr>
          <p:nvPr>
            <p:ph idx="1"/>
          </p:nvPr>
        </p:nvSpPr>
        <p:spPr>
          <a:xfrm>
            <a:off x="588059" y="1647645"/>
            <a:ext cx="3345083" cy="679170"/>
          </a:xfrm>
        </p:spPr>
        <p:txBody>
          <a:bodyPr lIns="92075" tIns="46038" rIns="92075" bIns="46038" anchor="ctr">
            <a:normAutofit fontScale="32500" lnSpcReduction="20000"/>
          </a:bodyPr>
          <a:lstStyle/>
          <a:p>
            <a:pPr algn="ctr" eaLnBrk="1" hangingPunct="1">
              <a:spcBef>
                <a:spcPct val="25000"/>
              </a:spcBef>
              <a:buFontTx/>
              <a:buNone/>
            </a:pPr>
            <a:r>
              <a:rPr lang="en-US" sz="9800" b="1" dirty="0" smtClean="0">
                <a:latin typeface="Arial" pitchFamily="34" charset="0"/>
                <a:cs typeface="Arial" pitchFamily="34" charset="0"/>
              </a:rPr>
              <a:t>CSRS</a:t>
            </a:r>
          </a:p>
          <a:p>
            <a:pPr algn="ctr" eaLnBrk="1" hangingPunct="1">
              <a:spcBef>
                <a:spcPct val="25000"/>
              </a:spcBef>
              <a:buFontTx/>
              <a:buNone/>
            </a:pPr>
            <a:r>
              <a:rPr lang="en-US" sz="3200" dirty="0" smtClean="0"/>
              <a:t> </a:t>
            </a:r>
          </a:p>
        </p:txBody>
      </p:sp>
      <p:sp>
        <p:nvSpPr>
          <p:cNvPr id="52228" name="Text Box 4"/>
          <p:cNvSpPr txBox="1">
            <a:spLocks noChangeArrowheads="1"/>
          </p:cNvSpPr>
          <p:nvPr/>
        </p:nvSpPr>
        <p:spPr bwMode="auto">
          <a:xfrm>
            <a:off x="228765" y="2326815"/>
            <a:ext cx="4110891" cy="3539430"/>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smtClean="0">
                <a:solidFill>
                  <a:schemeClr val="accent1">
                    <a:lumMod val="50000"/>
                  </a:schemeClr>
                </a:solidFill>
              </a:rPr>
              <a:t>2.5% </a:t>
            </a:r>
            <a:r>
              <a:rPr lang="en-US" sz="2800" b="1" dirty="0">
                <a:solidFill>
                  <a:schemeClr val="accent1">
                    <a:lumMod val="50000"/>
                  </a:schemeClr>
                </a:solidFill>
              </a:rPr>
              <a:t>x $3600</a:t>
            </a:r>
          </a:p>
          <a:p>
            <a:pPr algn="ctr" eaLnBrk="0" hangingPunct="0"/>
            <a:r>
              <a:rPr lang="en-US" sz="2800" b="1" dirty="0">
                <a:solidFill>
                  <a:schemeClr val="accent1">
                    <a:lumMod val="50000"/>
                  </a:schemeClr>
                </a:solidFill>
              </a:rPr>
              <a:t>+</a:t>
            </a:r>
          </a:p>
          <a:p>
            <a:pPr algn="ctr" eaLnBrk="0" hangingPunct="0"/>
            <a:r>
              <a:rPr lang="en-US" sz="2800" b="1" dirty="0" smtClean="0">
                <a:solidFill>
                  <a:schemeClr val="accent1">
                    <a:lumMod val="50000"/>
                  </a:schemeClr>
                </a:solidFill>
              </a:rPr>
              <a:t>10% </a:t>
            </a:r>
            <a:r>
              <a:rPr lang="en-US" sz="2800" b="1" dirty="0">
                <a:solidFill>
                  <a:schemeClr val="accent1">
                    <a:lumMod val="50000"/>
                  </a:schemeClr>
                </a:solidFill>
              </a:rPr>
              <a:t>x Amount of base in excess of $3600</a:t>
            </a:r>
          </a:p>
          <a:p>
            <a:pPr algn="ctr" eaLnBrk="0" hangingPunct="0"/>
            <a:endParaRPr lang="en-US" sz="2800" b="1" dirty="0">
              <a:solidFill>
                <a:schemeClr val="accent1">
                  <a:lumMod val="50000"/>
                </a:schemeClr>
              </a:solidFill>
            </a:endParaRPr>
          </a:p>
          <a:p>
            <a:pPr algn="ctr" eaLnBrk="0" hangingPunct="0"/>
            <a:r>
              <a:rPr lang="en-US" sz="2800" b="1" dirty="0">
                <a:solidFill>
                  <a:schemeClr val="accent1">
                    <a:lumMod val="50000"/>
                  </a:schemeClr>
                </a:solidFill>
              </a:rPr>
              <a:t>Survivor receives 55% of the base elected by retiree</a:t>
            </a:r>
          </a:p>
        </p:txBody>
      </p:sp>
      <p:sp>
        <p:nvSpPr>
          <p:cNvPr id="52229" name="Line 5"/>
          <p:cNvSpPr>
            <a:spLocks noChangeShapeType="1"/>
          </p:cNvSpPr>
          <p:nvPr/>
        </p:nvSpPr>
        <p:spPr bwMode="auto">
          <a:xfrm flipH="1">
            <a:off x="4746171" y="1857829"/>
            <a:ext cx="14515" cy="4252682"/>
          </a:xfrm>
          <a:prstGeom prst="line">
            <a:avLst/>
          </a:prstGeom>
          <a:noFill/>
          <a:ln w="76200">
            <a:solidFill>
              <a:srgbClr val="0033CC"/>
            </a:solidFill>
            <a:round/>
            <a:headEnd type="none" w="sm" len="sm"/>
            <a:tailEnd type="none" w="sm" len="sm"/>
          </a:ln>
        </p:spPr>
        <p:txBody>
          <a:bodyPr/>
          <a:lstStyle/>
          <a:p>
            <a:endParaRPr lang="en-US" dirty="0"/>
          </a:p>
        </p:txBody>
      </p:sp>
      <p:sp>
        <p:nvSpPr>
          <p:cNvPr id="52230" name="Text Box 6"/>
          <p:cNvSpPr txBox="1">
            <a:spLocks noChangeArrowheads="1"/>
          </p:cNvSpPr>
          <p:nvPr/>
        </p:nvSpPr>
        <p:spPr bwMode="auto">
          <a:xfrm>
            <a:off x="5308834" y="1584323"/>
            <a:ext cx="3646487"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solidFill>
                  <a:schemeClr val="accent1">
                    <a:lumMod val="50000"/>
                  </a:schemeClr>
                </a:solidFill>
              </a:rPr>
              <a:t>FERS</a:t>
            </a:r>
          </a:p>
        </p:txBody>
      </p:sp>
      <p:sp>
        <p:nvSpPr>
          <p:cNvPr id="52231" name="Text Box 7"/>
          <p:cNvSpPr txBox="1">
            <a:spLocks noChangeArrowheads="1"/>
          </p:cNvSpPr>
          <p:nvPr/>
        </p:nvSpPr>
        <p:spPr bwMode="auto">
          <a:xfrm>
            <a:off x="5152685" y="2542259"/>
            <a:ext cx="3802636" cy="3108543"/>
          </a:xfrm>
          <a:prstGeom prst="rect">
            <a:avLst/>
          </a:prstGeom>
          <a:noFill/>
          <a:ln w="12700">
            <a:noFill/>
            <a:miter lim="800000"/>
            <a:headEnd type="none" w="sm" len="sm"/>
            <a:tailEnd type="none" w="sm" len="sm"/>
          </a:ln>
        </p:spPr>
        <p:txBody>
          <a:bodyPr wrap="square">
            <a:spAutoFit/>
          </a:bodyPr>
          <a:lstStyle/>
          <a:p>
            <a:pPr algn="ctr" eaLnBrk="0" hangingPunct="0"/>
            <a:r>
              <a:rPr lang="en-US" sz="2800" b="1" dirty="0">
                <a:solidFill>
                  <a:schemeClr val="accent1">
                    <a:lumMod val="50000"/>
                  </a:schemeClr>
                </a:solidFill>
              </a:rPr>
              <a:t>Full survivor annuity (50%)</a:t>
            </a:r>
          </a:p>
          <a:p>
            <a:pPr algn="ctr" eaLnBrk="0" hangingPunct="0"/>
            <a:r>
              <a:rPr lang="en-US" sz="2800" dirty="0">
                <a:solidFill>
                  <a:schemeClr val="accent1">
                    <a:lumMod val="50000"/>
                  </a:schemeClr>
                </a:solidFill>
              </a:rPr>
              <a:t>10% of annuity</a:t>
            </a:r>
          </a:p>
          <a:p>
            <a:pPr algn="ctr" eaLnBrk="0" hangingPunct="0"/>
            <a:endParaRPr lang="en-US" sz="2800" dirty="0">
              <a:solidFill>
                <a:schemeClr val="accent1">
                  <a:lumMod val="50000"/>
                </a:schemeClr>
              </a:solidFill>
            </a:endParaRPr>
          </a:p>
          <a:p>
            <a:pPr algn="ctr" eaLnBrk="0" hangingPunct="0"/>
            <a:r>
              <a:rPr lang="en-US" sz="2800" b="1" dirty="0">
                <a:solidFill>
                  <a:schemeClr val="accent1">
                    <a:lumMod val="50000"/>
                  </a:schemeClr>
                </a:solidFill>
              </a:rPr>
              <a:t>Partial survivor annuity (25%)</a:t>
            </a:r>
          </a:p>
          <a:p>
            <a:pPr algn="ctr" eaLnBrk="0" hangingPunct="0"/>
            <a:r>
              <a:rPr lang="en-US" sz="2800" dirty="0">
                <a:solidFill>
                  <a:schemeClr val="accent1">
                    <a:lumMod val="50000"/>
                  </a:schemeClr>
                </a:solidFill>
              </a:rPr>
              <a:t>5% of annuity</a:t>
            </a: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482233" y="99113"/>
            <a:ext cx="8033117" cy="869950"/>
          </a:xfrm>
        </p:spPr>
        <p:txBody>
          <a:bodyPr>
            <a:noAutofit/>
          </a:bodyPr>
          <a:lstStyle/>
          <a:p>
            <a:pPr algn="ctr"/>
            <a:r>
              <a:rPr lang="en-US" sz="3200" b="1" dirty="0">
                <a:latin typeface="+mn-lt"/>
              </a:rPr>
              <a:t>Test Your </a:t>
            </a:r>
            <a:r>
              <a:rPr lang="en-US" sz="3200" b="1" dirty="0" smtClean="0">
                <a:latin typeface="+mn-lt"/>
              </a:rPr>
              <a:t>Understanding: </a:t>
            </a:r>
            <a:r>
              <a:rPr lang="en-US" sz="3200" b="1" dirty="0">
                <a:latin typeface="+mn-lt"/>
              </a:rPr>
              <a:t>Survivor Annuity</a:t>
            </a:r>
            <a:endParaRPr lang="en-US" sz="3200" b="1" dirty="0" smtClean="0">
              <a:latin typeface="+mn-lt"/>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solidFill>
                  <a:prstClr val="black">
                    <a:tint val="75000"/>
                  </a:prstClr>
                </a:solidFill>
              </a:rPr>
              <a:pPr>
                <a:defRPr/>
              </a:pPr>
              <a:t>54</a:t>
            </a:fld>
            <a:endParaRPr lang="en-US" dirty="0">
              <a:solidFill>
                <a:prstClr val="black">
                  <a:tint val="75000"/>
                </a:prstClr>
              </a:solidFill>
            </a:endParaRPr>
          </a:p>
        </p:txBody>
      </p:sp>
      <p:sp>
        <p:nvSpPr>
          <p:cNvPr id="3" name="Content Placeholder 2"/>
          <p:cNvSpPr>
            <a:spLocks noGrp="1"/>
          </p:cNvSpPr>
          <p:nvPr>
            <p:ph idx="1"/>
          </p:nvPr>
        </p:nvSpPr>
        <p:spPr>
          <a:xfrm>
            <a:off x="302078" y="824593"/>
            <a:ext cx="8213271" cy="5896884"/>
          </a:xfrm>
        </p:spPr>
        <p:txBody>
          <a:bodyPr>
            <a:normAutofit fontScale="92500" lnSpcReduction="10000"/>
          </a:bodyPr>
          <a:lstStyle/>
          <a:p>
            <a:r>
              <a:rPr lang="en-US" sz="2400" dirty="0"/>
              <a:t>On this FERS Annuity Estimate, what is the amount of Survivor’s gross monthly annuity?  $_ _ _</a:t>
            </a:r>
          </a:p>
          <a:p>
            <a:r>
              <a:rPr lang="en-US" sz="2400" dirty="0"/>
              <a:t>Is the amount of said Survivor’s gross monthly annuity shown a </a:t>
            </a:r>
            <a:r>
              <a:rPr lang="en-US" sz="2400" u="sng" dirty="0"/>
              <a:t>Full </a:t>
            </a:r>
            <a:r>
              <a:rPr lang="en-US" sz="2400" dirty="0"/>
              <a:t>Survivor Annuity or a </a:t>
            </a:r>
            <a:r>
              <a:rPr lang="en-US" sz="2400" u="sng" dirty="0"/>
              <a:t>Partial</a:t>
            </a:r>
            <a:r>
              <a:rPr lang="en-US" sz="2400" dirty="0"/>
              <a:t> Survivor Annuity? _________</a:t>
            </a:r>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How </a:t>
            </a:r>
            <a:r>
              <a:rPr lang="en-US" sz="2400" dirty="0"/>
              <a:t>is the monthly REDUCTION (not shown) for this survivor annuity computed?  _ _% of _,_ _ _ </a:t>
            </a:r>
          </a:p>
          <a:p>
            <a:r>
              <a:rPr lang="en-US" sz="2400" dirty="0"/>
              <a:t>How much would </a:t>
            </a:r>
            <a:r>
              <a:rPr lang="en-US" sz="2400" dirty="0" smtClean="0"/>
              <a:t>the </a:t>
            </a:r>
            <a:r>
              <a:rPr lang="en-US" sz="2400" dirty="0"/>
              <a:t>annuitant receive, monthly, if she elected a Full Survivor Annuity for her spouse? $_,_ _ _ per month </a:t>
            </a:r>
          </a:p>
          <a:p>
            <a:endParaRPr lang="en-US" dirty="0"/>
          </a:p>
        </p:txBody>
      </p:sp>
      <p:pic>
        <p:nvPicPr>
          <p:cNvPr id="4" name="Picture 3"/>
          <p:cNvPicPr>
            <a:picLocks noChangeAspect="1"/>
          </p:cNvPicPr>
          <p:nvPr/>
        </p:nvPicPr>
        <p:blipFill>
          <a:blip r:embed="rId3"/>
          <a:stretch>
            <a:fillRect/>
          </a:stretch>
        </p:blipFill>
        <p:spPr>
          <a:xfrm>
            <a:off x="302077" y="2219549"/>
            <a:ext cx="8431499" cy="3054361"/>
          </a:xfrm>
          <a:prstGeom prst="rect">
            <a:avLst/>
          </a:prstGeom>
        </p:spPr>
      </p:pic>
    </p:spTree>
    <p:extLst>
      <p:ext uri="{BB962C8B-B14F-4D97-AF65-F5344CB8AC3E}">
        <p14:creationId xmlns:p14="http://schemas.microsoft.com/office/powerpoint/2010/main" val="24539575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8897" y="298040"/>
            <a:ext cx="8641493" cy="6324600"/>
          </a:xfrm>
        </p:spPr>
        <p:txBody>
          <a:bodyPr>
            <a:normAutofit/>
          </a:bodyPr>
          <a:lstStyle/>
          <a:p>
            <a:pPr marL="0" indent="0" algn="ctr">
              <a:buNone/>
            </a:pPr>
            <a:r>
              <a:rPr lang="en-US" sz="3800" b="1" dirty="0" smtClean="0"/>
              <a:t>Reduction for Insurable Interest Annuity</a:t>
            </a:r>
          </a:p>
          <a:p>
            <a:pPr marL="0" indent="0" algn="ctr">
              <a:buNone/>
            </a:pPr>
            <a:endParaRPr lang="en-US" b="1" dirty="0" smtClean="0"/>
          </a:p>
          <a:p>
            <a:pPr marL="0" indent="0">
              <a:buNone/>
            </a:pPr>
            <a:r>
              <a:rPr lang="en-US" sz="2400" b="1" dirty="0" smtClean="0"/>
              <a:t>“Insurable </a:t>
            </a:r>
            <a:r>
              <a:rPr lang="en-US" sz="2400" b="1" dirty="0"/>
              <a:t>interest" is an insurance term which applies to someone who would reasonably expect to derive financial benefit from your continued </a:t>
            </a:r>
            <a:r>
              <a:rPr lang="en-US" sz="2400" b="1" dirty="0" smtClean="0"/>
              <a:t>life.</a:t>
            </a:r>
          </a:p>
          <a:p>
            <a:pPr marL="0" indent="0">
              <a:buNone/>
            </a:pPr>
            <a:r>
              <a:rPr lang="en-US" sz="2400" b="1" dirty="0" smtClean="0"/>
              <a:t>It is presumed </a:t>
            </a:r>
            <a:r>
              <a:rPr lang="en-US" sz="2400" b="1" dirty="0"/>
              <a:t>to exist if you name as beneficiary of the insurable interest, any of the following individuals</a:t>
            </a:r>
            <a:r>
              <a:rPr lang="en-US" sz="2400" b="1" dirty="0" smtClean="0"/>
              <a:t>:</a:t>
            </a:r>
          </a:p>
          <a:p>
            <a:pPr marL="0" indent="0">
              <a:buNone/>
            </a:pPr>
            <a:endParaRPr lang="en-US" sz="2000" b="1" dirty="0"/>
          </a:p>
          <a:p>
            <a:pPr lvl="1">
              <a:lnSpc>
                <a:spcPct val="110000"/>
              </a:lnSpc>
            </a:pPr>
            <a:r>
              <a:rPr lang="en-US" sz="2400" b="1" dirty="0"/>
              <a:t>a spouse; </a:t>
            </a:r>
          </a:p>
          <a:p>
            <a:pPr lvl="1">
              <a:lnSpc>
                <a:spcPct val="110000"/>
              </a:lnSpc>
            </a:pPr>
            <a:r>
              <a:rPr lang="en-US" sz="2400" b="1" dirty="0"/>
              <a:t>a blood or adopted relative closer than first cousins; </a:t>
            </a:r>
          </a:p>
          <a:p>
            <a:pPr lvl="1">
              <a:lnSpc>
                <a:spcPct val="110000"/>
              </a:lnSpc>
            </a:pPr>
            <a:r>
              <a:rPr lang="en-US" sz="2400" b="1" dirty="0"/>
              <a:t>an ex-spouse; </a:t>
            </a:r>
          </a:p>
          <a:p>
            <a:pPr lvl="1">
              <a:lnSpc>
                <a:spcPct val="110000"/>
              </a:lnSpc>
            </a:pPr>
            <a:r>
              <a:rPr lang="en-US" sz="2400" b="1" dirty="0"/>
              <a:t>a person to whom you are engaged to be married; or </a:t>
            </a:r>
          </a:p>
          <a:p>
            <a:pPr lvl="1">
              <a:lnSpc>
                <a:spcPct val="110000"/>
              </a:lnSpc>
            </a:pPr>
            <a:r>
              <a:rPr lang="en-US" sz="2400" b="1" dirty="0"/>
              <a:t>a person with whom you are living in a relationship that would constitute a common-law marriage in a jurisdiction that recognizes common-law marriages. </a:t>
            </a:r>
          </a:p>
          <a:p>
            <a:pPr marL="0" indent="0">
              <a:buNone/>
            </a:pPr>
            <a:endParaRPr lang="en-US" sz="2400" b="1" dirty="0" smtClean="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55</a:t>
            </a:fld>
            <a:endParaRPr lang="en-US" dirty="0"/>
          </a:p>
        </p:txBody>
      </p:sp>
    </p:spTree>
    <p:extLst>
      <p:ext uri="{BB962C8B-B14F-4D97-AF65-F5344CB8AC3E}">
        <p14:creationId xmlns:p14="http://schemas.microsoft.com/office/powerpoint/2010/main" val="40958565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5902" y="250166"/>
            <a:ext cx="9078097" cy="6324600"/>
          </a:xfrm>
        </p:spPr>
        <p:txBody>
          <a:bodyPr>
            <a:normAutofit lnSpcReduction="10000"/>
          </a:bodyPr>
          <a:lstStyle/>
          <a:p>
            <a:pPr marL="0" indent="0" algn="ctr">
              <a:buNone/>
            </a:pPr>
            <a:r>
              <a:rPr lang="en-US" sz="4000" b="1" dirty="0" smtClean="0"/>
              <a:t>Reduction for Insurable Interest Annuity</a:t>
            </a:r>
          </a:p>
          <a:p>
            <a:pPr marL="0" indent="0" algn="ctr">
              <a:buNone/>
            </a:pPr>
            <a:endParaRPr lang="en-US" dirty="0" smtClean="0"/>
          </a:p>
          <a:p>
            <a:pPr marL="0" indent="0">
              <a:buNone/>
            </a:pPr>
            <a:r>
              <a:rPr lang="en-US" sz="2800" b="1" dirty="0"/>
              <a:t>If the person named is not one of the above, you should submit affidavits with your retirement application from one or more people with knowledge of the individual's insurable interest. The affidavits should state</a:t>
            </a:r>
            <a:r>
              <a:rPr lang="en-US" sz="2800" b="1" dirty="0" smtClean="0"/>
              <a:t>:</a:t>
            </a:r>
          </a:p>
          <a:p>
            <a:pPr marL="0" indent="0">
              <a:buNone/>
            </a:pPr>
            <a:endParaRPr lang="en-US" sz="2800" b="1" dirty="0"/>
          </a:p>
          <a:p>
            <a:pPr lvl="1"/>
            <a:r>
              <a:rPr lang="en-US" sz="2800" b="1" dirty="0"/>
              <a:t>the relationship between </a:t>
            </a:r>
            <a:r>
              <a:rPr lang="en-US" sz="2800" b="1" dirty="0" smtClean="0"/>
              <a:t>you;</a:t>
            </a:r>
          </a:p>
          <a:p>
            <a:pPr lvl="1"/>
            <a:endParaRPr lang="en-US" sz="2800" b="1" dirty="0"/>
          </a:p>
          <a:p>
            <a:pPr lvl="1"/>
            <a:r>
              <a:rPr lang="en-US" sz="2800" b="1" dirty="0" smtClean="0"/>
              <a:t>the </a:t>
            </a:r>
            <a:r>
              <a:rPr lang="en-US" sz="2800" b="1" dirty="0"/>
              <a:t>extent to which the person named is dependent on you; </a:t>
            </a:r>
            <a:endParaRPr lang="en-US" sz="2800" b="1" dirty="0" smtClean="0"/>
          </a:p>
          <a:p>
            <a:pPr lvl="1"/>
            <a:endParaRPr lang="en-US" sz="2800" b="1" dirty="0"/>
          </a:p>
          <a:p>
            <a:pPr lvl="1"/>
            <a:r>
              <a:rPr lang="en-US" sz="2800" b="1" dirty="0" smtClean="0"/>
              <a:t>the </a:t>
            </a:r>
            <a:r>
              <a:rPr lang="en-US" sz="2800" b="1" dirty="0"/>
              <a:t>reasons why the person named might reasonably expect to derive financial benefit from your continued life. </a:t>
            </a:r>
          </a:p>
          <a:p>
            <a:pPr marL="0" indent="0">
              <a:buNone/>
            </a:pPr>
            <a:endParaRPr lang="en-US" sz="2400" dirty="0" smtClean="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56</a:t>
            </a:fld>
            <a:endParaRPr lang="en-US" dirty="0"/>
          </a:p>
        </p:txBody>
      </p:sp>
    </p:spTree>
    <p:extLst>
      <p:ext uri="{BB962C8B-B14F-4D97-AF65-F5344CB8AC3E}">
        <p14:creationId xmlns:p14="http://schemas.microsoft.com/office/powerpoint/2010/main" val="21126988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82378" y="215661"/>
            <a:ext cx="9152238" cy="6324600"/>
          </a:xfrm>
        </p:spPr>
        <p:txBody>
          <a:bodyPr>
            <a:normAutofit/>
          </a:bodyPr>
          <a:lstStyle/>
          <a:p>
            <a:pPr marL="0" indent="0" algn="ctr">
              <a:buNone/>
            </a:pPr>
            <a:r>
              <a:rPr lang="en-US" sz="3200" b="1" dirty="0" smtClean="0"/>
              <a:t>Cost of Reduction for Insurable Interest Annuity</a:t>
            </a:r>
          </a:p>
          <a:p>
            <a:pPr marL="0" indent="0" algn="ctr">
              <a:buNone/>
            </a:pPr>
            <a:endParaRPr lang="en-US" dirty="0" smtClean="0"/>
          </a:p>
          <a:p>
            <a:pPr marL="0" indent="0">
              <a:buNone/>
            </a:pPr>
            <a:r>
              <a:rPr lang="en-US" sz="2800" b="1" dirty="0" smtClean="0"/>
              <a:t>Age of person named in relation to age of retiring employee:</a:t>
            </a:r>
          </a:p>
          <a:p>
            <a:pPr marL="0" indent="0">
              <a:buNone/>
            </a:pPr>
            <a:endParaRPr lang="en-US" sz="2800" b="1" dirty="0" smtClean="0"/>
          </a:p>
          <a:p>
            <a:pPr>
              <a:lnSpc>
                <a:spcPct val="100000"/>
              </a:lnSpc>
            </a:pPr>
            <a:r>
              <a:rPr lang="en-US" sz="2600" b="1" dirty="0" smtClean="0"/>
              <a:t>older</a:t>
            </a:r>
            <a:r>
              <a:rPr lang="en-US" sz="2600" b="1" dirty="0"/>
              <a:t>, </a:t>
            </a:r>
            <a:r>
              <a:rPr lang="en-US" sz="2600" b="1" dirty="0" smtClean="0"/>
              <a:t>same </a:t>
            </a:r>
            <a:r>
              <a:rPr lang="en-US" sz="2600" b="1" dirty="0"/>
              <a:t>age, or less than 5 years </a:t>
            </a:r>
            <a:r>
              <a:rPr lang="en-US" sz="2600" b="1" dirty="0" smtClean="0"/>
              <a:t>younger	  10 %</a:t>
            </a:r>
            <a:endParaRPr lang="en-US" sz="2600" b="1" dirty="0"/>
          </a:p>
          <a:p>
            <a:pPr>
              <a:lnSpc>
                <a:spcPct val="100000"/>
              </a:lnSpc>
            </a:pPr>
            <a:r>
              <a:rPr lang="en-US" sz="2600" b="1" dirty="0" smtClean="0"/>
              <a:t>5 </a:t>
            </a:r>
            <a:r>
              <a:rPr lang="en-US" sz="2600" b="1" dirty="0"/>
              <a:t>but less than 10 years younger </a:t>
            </a:r>
            <a:r>
              <a:rPr lang="en-US" sz="2600" b="1" dirty="0" smtClean="0"/>
              <a:t>			           15% </a:t>
            </a:r>
            <a:endParaRPr lang="en-US" sz="2600" b="1" dirty="0"/>
          </a:p>
          <a:p>
            <a:pPr>
              <a:lnSpc>
                <a:spcPct val="100000"/>
              </a:lnSpc>
            </a:pPr>
            <a:r>
              <a:rPr lang="en-US" sz="2600" b="1" dirty="0" smtClean="0"/>
              <a:t>10 </a:t>
            </a:r>
            <a:r>
              <a:rPr lang="en-US" sz="2600" b="1" dirty="0"/>
              <a:t>but less than 15 years </a:t>
            </a:r>
            <a:r>
              <a:rPr lang="en-US" sz="2600" b="1" dirty="0" smtClean="0"/>
              <a:t>younger		                    20%</a:t>
            </a:r>
            <a:endParaRPr lang="en-US" sz="2600" b="1" dirty="0"/>
          </a:p>
          <a:p>
            <a:pPr>
              <a:lnSpc>
                <a:spcPct val="100000"/>
              </a:lnSpc>
            </a:pPr>
            <a:r>
              <a:rPr lang="en-US" sz="2600" b="1" dirty="0" smtClean="0"/>
              <a:t>15 </a:t>
            </a:r>
            <a:r>
              <a:rPr lang="en-US" sz="2600" b="1" dirty="0"/>
              <a:t>but less than 20 years younger </a:t>
            </a:r>
            <a:r>
              <a:rPr lang="en-US" sz="2600" b="1" dirty="0" smtClean="0"/>
              <a:t>	                    25%</a:t>
            </a:r>
            <a:endParaRPr lang="en-US" sz="2600" b="1" dirty="0"/>
          </a:p>
          <a:p>
            <a:pPr>
              <a:lnSpc>
                <a:spcPct val="100000"/>
              </a:lnSpc>
            </a:pPr>
            <a:r>
              <a:rPr lang="en-US" sz="2600" b="1" dirty="0" smtClean="0"/>
              <a:t>20 </a:t>
            </a:r>
            <a:r>
              <a:rPr lang="en-US" sz="2600" b="1" dirty="0"/>
              <a:t>but less than 25 years </a:t>
            </a:r>
            <a:r>
              <a:rPr lang="en-US" sz="2600" b="1" dirty="0" smtClean="0"/>
              <a:t>younger			          30%</a:t>
            </a:r>
            <a:endParaRPr lang="en-US" sz="2600" b="1" dirty="0"/>
          </a:p>
          <a:p>
            <a:pPr>
              <a:lnSpc>
                <a:spcPct val="100000"/>
              </a:lnSpc>
            </a:pPr>
            <a:r>
              <a:rPr lang="en-US" sz="2600" b="1" dirty="0" smtClean="0"/>
              <a:t>25 but less than 30 </a:t>
            </a:r>
            <a:r>
              <a:rPr lang="en-US" sz="2600" b="1" dirty="0"/>
              <a:t>years </a:t>
            </a:r>
            <a:r>
              <a:rPr lang="en-US" sz="2600" b="1" dirty="0" smtClean="0"/>
              <a:t>younger			          35%</a:t>
            </a:r>
          </a:p>
          <a:p>
            <a:pPr>
              <a:lnSpc>
                <a:spcPct val="100000"/>
              </a:lnSpc>
            </a:pPr>
            <a:r>
              <a:rPr lang="en-US" sz="2600" b="1" dirty="0" smtClean="0"/>
              <a:t>30 </a:t>
            </a:r>
            <a:r>
              <a:rPr lang="en-US" sz="2600" b="1" dirty="0"/>
              <a:t>or more years younger </a:t>
            </a:r>
            <a:r>
              <a:rPr lang="en-US" sz="2600" b="1" dirty="0" smtClean="0"/>
              <a:t>				          40%</a:t>
            </a:r>
            <a:endParaRPr lang="en-US" sz="2600" b="1" dirty="0"/>
          </a:p>
          <a:p>
            <a:pPr marL="0" indent="0">
              <a:buNone/>
            </a:pPr>
            <a:endParaRPr lang="en-US" sz="2000" dirty="0" smtClean="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57</a:t>
            </a:fld>
            <a:endParaRPr lang="en-US" dirty="0"/>
          </a:p>
        </p:txBody>
      </p:sp>
    </p:spTree>
    <p:extLst>
      <p:ext uri="{BB962C8B-B14F-4D97-AF65-F5344CB8AC3E}">
        <p14:creationId xmlns:p14="http://schemas.microsoft.com/office/powerpoint/2010/main" val="12706644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84709" y="127774"/>
            <a:ext cx="9008278" cy="6324600"/>
          </a:xfrm>
        </p:spPr>
        <p:txBody>
          <a:bodyPr>
            <a:normAutofit fontScale="92500" lnSpcReduction="10000"/>
          </a:bodyPr>
          <a:lstStyle/>
          <a:p>
            <a:pPr marL="0" indent="0">
              <a:buNone/>
            </a:pPr>
            <a:endParaRPr lang="en-US" sz="2000" dirty="0" smtClean="0"/>
          </a:p>
          <a:p>
            <a:pPr marL="2057400" lvl="6" indent="0">
              <a:buNone/>
            </a:pPr>
            <a:r>
              <a:rPr lang="en-US" sz="4050" b="1" dirty="0" smtClean="0"/>
              <a:t> </a:t>
            </a:r>
            <a:r>
              <a:rPr lang="en-US" sz="5200" b="1" u="sng" dirty="0" smtClean="0">
                <a:solidFill>
                  <a:schemeClr val="tx2"/>
                </a:solidFill>
              </a:rPr>
              <a:t>How to retire</a:t>
            </a:r>
          </a:p>
          <a:p>
            <a:pPr marL="0" indent="0" algn="ctr">
              <a:buNone/>
            </a:pPr>
            <a:endParaRPr lang="en-US" sz="2000" dirty="0" smtClean="0"/>
          </a:p>
          <a:p>
            <a:pPr lvl="1">
              <a:lnSpc>
                <a:spcPct val="150000"/>
              </a:lnSpc>
            </a:pPr>
            <a:r>
              <a:rPr lang="en-US" sz="2800" b="1" dirty="0"/>
              <a:t>Decide what day to retire</a:t>
            </a:r>
          </a:p>
          <a:p>
            <a:pPr lvl="1">
              <a:lnSpc>
                <a:spcPct val="150000"/>
              </a:lnSpc>
            </a:pPr>
            <a:r>
              <a:rPr lang="en-US" sz="2800" b="1" dirty="0" smtClean="0"/>
              <a:t>Get </a:t>
            </a:r>
            <a:r>
              <a:rPr lang="en-US" sz="2800" b="1" dirty="0"/>
              <a:t>annuity estimate</a:t>
            </a:r>
          </a:p>
          <a:p>
            <a:pPr lvl="1">
              <a:lnSpc>
                <a:spcPct val="150000"/>
              </a:lnSpc>
            </a:pPr>
            <a:r>
              <a:rPr lang="en-US" sz="2800" b="1" dirty="0" smtClean="0"/>
              <a:t>Get blue book</a:t>
            </a:r>
          </a:p>
          <a:p>
            <a:pPr lvl="1">
              <a:lnSpc>
                <a:spcPct val="150000"/>
              </a:lnSpc>
            </a:pPr>
            <a:r>
              <a:rPr lang="en-US" sz="2800" b="1" dirty="0" smtClean="0"/>
              <a:t>Copy blank forms in the blue book</a:t>
            </a:r>
          </a:p>
          <a:p>
            <a:pPr lvl="1">
              <a:lnSpc>
                <a:spcPct val="150000"/>
              </a:lnSpc>
            </a:pPr>
            <a:r>
              <a:rPr lang="en-US" sz="2800" b="1" dirty="0" smtClean="0"/>
              <a:t>Set up counseling with HRSSC</a:t>
            </a:r>
          </a:p>
          <a:p>
            <a:pPr lvl="1">
              <a:lnSpc>
                <a:spcPct val="150000"/>
              </a:lnSpc>
            </a:pPr>
            <a:r>
              <a:rPr lang="en-US" sz="2800" b="1" dirty="0" smtClean="0"/>
              <a:t>Ensure deposit is made for military time, if applicable</a:t>
            </a:r>
          </a:p>
          <a:p>
            <a:pPr lvl="1">
              <a:lnSpc>
                <a:spcPct val="150000"/>
              </a:lnSpc>
            </a:pPr>
            <a:r>
              <a:rPr lang="en-US" sz="2800" b="1" dirty="0" smtClean="0"/>
              <a:t>Complete forms</a:t>
            </a:r>
          </a:p>
          <a:p>
            <a:pPr lvl="1">
              <a:lnSpc>
                <a:spcPct val="150000"/>
              </a:lnSpc>
            </a:pPr>
            <a:r>
              <a:rPr lang="en-US" sz="2800" b="1" dirty="0" smtClean="0"/>
              <a:t>Send them in	</a:t>
            </a:r>
            <a:endParaRPr lang="en-US" sz="2800" b="1" dirty="0"/>
          </a:p>
        </p:txBody>
      </p:sp>
      <p:pic>
        <p:nvPicPr>
          <p:cNvPr id="3" name="Picture 2"/>
          <p:cNvPicPr>
            <a:picLocks noChangeAspect="1"/>
          </p:cNvPicPr>
          <p:nvPr/>
        </p:nvPicPr>
        <p:blipFill>
          <a:blip r:embed="rId3"/>
          <a:stretch>
            <a:fillRect/>
          </a:stretch>
        </p:blipFill>
        <p:spPr>
          <a:xfrm>
            <a:off x="6501236" y="586154"/>
            <a:ext cx="2203738" cy="2991603"/>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58</a:t>
            </a:fld>
            <a:endParaRPr lang="en-US" dirty="0"/>
          </a:p>
        </p:txBody>
      </p:sp>
    </p:spTree>
    <p:extLst>
      <p:ext uri="{BB962C8B-B14F-4D97-AF65-F5344CB8AC3E}">
        <p14:creationId xmlns:p14="http://schemas.microsoft.com/office/powerpoint/2010/main" val="30090424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0985" y="8879"/>
            <a:ext cx="7886700" cy="1325563"/>
          </a:xfrm>
        </p:spPr>
        <p:txBody>
          <a:bodyPr>
            <a:normAutofit/>
          </a:bodyPr>
          <a:lstStyle/>
          <a:p>
            <a:pPr algn="ctr"/>
            <a:r>
              <a:rPr lang="en-US" sz="4400" b="1" dirty="0" smtClean="0">
                <a:latin typeface="+mn-lt"/>
              </a:rPr>
              <a:t>What is the best date to retire?</a:t>
            </a:r>
            <a:endParaRPr lang="en-US" sz="4400" b="1" dirty="0">
              <a:latin typeface="+mn-lt"/>
            </a:endParaRPr>
          </a:p>
        </p:txBody>
      </p:sp>
      <p:sp>
        <p:nvSpPr>
          <p:cNvPr id="4" name="Content Placeholder 3"/>
          <p:cNvSpPr>
            <a:spLocks noGrp="1"/>
          </p:cNvSpPr>
          <p:nvPr>
            <p:ph idx="1"/>
          </p:nvPr>
        </p:nvSpPr>
        <p:spPr>
          <a:xfrm>
            <a:off x="208519" y="1133301"/>
            <a:ext cx="8935481" cy="4665662"/>
          </a:xfrm>
        </p:spPr>
        <p:txBody>
          <a:bodyPr>
            <a:noAutofit/>
          </a:bodyPr>
          <a:lstStyle/>
          <a:p>
            <a:pPr marL="0" indent="0">
              <a:buNone/>
            </a:pPr>
            <a:r>
              <a:rPr lang="en-US" sz="2800" b="1" dirty="0" smtClean="0"/>
              <a:t>Once you are eligible to retire, you have the absolute right to decide when to retire. There may be financial considerations:</a:t>
            </a:r>
          </a:p>
          <a:p>
            <a:r>
              <a:rPr lang="en-US" sz="2800" b="1" dirty="0" smtClean="0"/>
              <a:t>Entitlement to FERS annuity begins the first day of the month following the month in which you retire. Therefore, many letter carriers decide to retire the last day of a month.</a:t>
            </a:r>
          </a:p>
          <a:p>
            <a:r>
              <a:rPr lang="en-US" sz="2800" b="1" dirty="0" smtClean="0"/>
              <a:t> Under CSRS you can retire on </a:t>
            </a:r>
            <a:r>
              <a:rPr lang="en-US" sz="2800" b="1" dirty="0"/>
              <a:t>one of the first three days of a </a:t>
            </a:r>
            <a:r>
              <a:rPr lang="en-US" sz="2800" b="1" dirty="0" smtClean="0"/>
              <a:t>month and annuity commences the following day. </a:t>
            </a:r>
            <a:endParaRPr lang="en-US" sz="2800" b="1" dirty="0"/>
          </a:p>
          <a:p>
            <a:r>
              <a:rPr lang="en-US" sz="2800" b="1" dirty="0" smtClean="0"/>
              <a:t>Annual leave and sick leave are credited each pay period. But AL </a:t>
            </a:r>
            <a:r>
              <a:rPr lang="en-US" sz="2800" b="1" dirty="0"/>
              <a:t>o</a:t>
            </a:r>
            <a:r>
              <a:rPr lang="en-US" sz="2800" b="1" dirty="0" smtClean="0"/>
              <a:t>r SL are not prorated if an employee does not remain employed for an entire pay period. That is why some decide to retire on the last day of a pay period.</a:t>
            </a:r>
          </a:p>
          <a:p>
            <a:endParaRPr lang="en-US" sz="300" b="1" dirty="0" smtClean="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59</a:t>
            </a:fld>
            <a:endParaRPr lang="en-US" dirty="0"/>
          </a:p>
        </p:txBody>
      </p:sp>
    </p:spTree>
    <p:extLst>
      <p:ext uri="{BB962C8B-B14F-4D97-AF65-F5344CB8AC3E}">
        <p14:creationId xmlns:p14="http://schemas.microsoft.com/office/powerpoint/2010/main" val="1546182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5131" y="0"/>
            <a:ext cx="8680269" cy="6583680"/>
          </a:xfrm>
        </p:spPr>
        <p:txBody>
          <a:bodyPr/>
          <a:lstStyle/>
          <a:p>
            <a:pPr marL="0" indent="0" algn="ctr">
              <a:buNone/>
            </a:pPr>
            <a:r>
              <a:rPr lang="en-US" b="1" dirty="0" smtClean="0"/>
              <a:t>	</a:t>
            </a:r>
          </a:p>
          <a:p>
            <a:pPr marL="0" indent="0" algn="ctr">
              <a:buNone/>
            </a:pPr>
            <a:r>
              <a:rPr lang="en-US" sz="4400" b="1" dirty="0" smtClean="0"/>
              <a:t>This seminar focuses on</a:t>
            </a:r>
          </a:p>
          <a:p>
            <a:pPr marL="0" indent="0" algn="ctr">
              <a:buNone/>
            </a:pPr>
            <a:r>
              <a:rPr lang="en-US" sz="4400" b="1" dirty="0" smtClean="0"/>
              <a:t>Regular (Immediate) Retirement</a:t>
            </a:r>
          </a:p>
          <a:p>
            <a:pPr marL="0" indent="0" algn="ctr">
              <a:buNone/>
            </a:pPr>
            <a:endParaRPr lang="en-US" sz="1000" b="1" dirty="0" smtClean="0"/>
          </a:p>
          <a:p>
            <a:pPr marL="0" indent="0">
              <a:lnSpc>
                <a:spcPct val="100000"/>
              </a:lnSpc>
              <a:buNone/>
            </a:pPr>
            <a:r>
              <a:rPr lang="en-US" sz="3000" b="1" dirty="0" smtClean="0"/>
              <a:t>NALC members considering MRA+10, disability, or other types of retirement should obtain direct one-on-one advice from a branch officer, their NBA office, or the NALC HQ retirement department</a:t>
            </a:r>
            <a:r>
              <a:rPr lang="en-US" sz="3200" b="1" dirty="0" smtClean="0"/>
              <a:t>.</a:t>
            </a:r>
          </a:p>
        </p:txBody>
      </p:sp>
      <p:pic>
        <p:nvPicPr>
          <p:cNvPr id="4" name="Picture 3"/>
          <p:cNvPicPr>
            <a:picLocks noChangeAspect="1"/>
          </p:cNvPicPr>
          <p:nvPr/>
        </p:nvPicPr>
        <p:blipFill>
          <a:blip r:embed="rId3"/>
          <a:stretch>
            <a:fillRect/>
          </a:stretch>
        </p:blipFill>
        <p:spPr>
          <a:xfrm>
            <a:off x="1363757" y="4151870"/>
            <a:ext cx="6376085" cy="2706130"/>
          </a:xfrm>
          <a:prstGeom prst="rect">
            <a:avLst/>
          </a:prstGeom>
        </p:spPr>
      </p:pic>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6</a:t>
            </a:fld>
            <a:endParaRPr lang="en-US" dirty="0"/>
          </a:p>
        </p:txBody>
      </p:sp>
    </p:spTree>
    <p:extLst>
      <p:ext uri="{BB962C8B-B14F-4D97-AF65-F5344CB8AC3E}">
        <p14:creationId xmlns:p14="http://schemas.microsoft.com/office/powerpoint/2010/main" val="7803394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05946" y="86265"/>
            <a:ext cx="8625016" cy="6324600"/>
          </a:xfrm>
        </p:spPr>
        <p:txBody>
          <a:bodyPr/>
          <a:lstStyle/>
          <a:p>
            <a:pPr lvl="1"/>
            <a:endParaRPr lang="en-US" dirty="0" smtClean="0"/>
          </a:p>
          <a:p>
            <a:pPr marL="457200" lvl="1" indent="0" algn="ctr">
              <a:buNone/>
            </a:pPr>
            <a:r>
              <a:rPr lang="en-US" sz="4400" b="1" dirty="0" smtClean="0"/>
              <a:t>Get </a:t>
            </a:r>
            <a:r>
              <a:rPr lang="en-US" sz="4400" b="1" dirty="0"/>
              <a:t>annuity </a:t>
            </a:r>
            <a:r>
              <a:rPr lang="en-US" sz="4400" b="1" dirty="0" smtClean="0"/>
              <a:t>estimate</a:t>
            </a:r>
          </a:p>
          <a:p>
            <a:pPr marL="457200" lvl="1" indent="0" algn="ctr">
              <a:buNone/>
            </a:pPr>
            <a:endParaRPr lang="en-US" sz="900" dirty="0" smtClean="0"/>
          </a:p>
          <a:p>
            <a:pPr marL="457200" lvl="1" indent="0" algn="ctr">
              <a:buNone/>
            </a:pPr>
            <a:endParaRPr lang="en-US" dirty="0"/>
          </a:p>
          <a:p>
            <a:r>
              <a:rPr lang="en-US" sz="2800" b="1" dirty="0" smtClean="0"/>
              <a:t>Call USPS Shared </a:t>
            </a:r>
            <a:r>
              <a:rPr lang="en-US" sz="2800" b="1" dirty="0"/>
              <a:t>S</a:t>
            </a:r>
            <a:r>
              <a:rPr lang="en-US" sz="2800" b="1" dirty="0" smtClean="0"/>
              <a:t>ervices, give date you want to retire, ask for annuity estimate.</a:t>
            </a:r>
          </a:p>
          <a:p>
            <a:pPr marL="0" indent="0">
              <a:buNone/>
            </a:pPr>
            <a:endParaRPr lang="en-US" sz="2800" b="1" dirty="0" smtClean="0"/>
          </a:p>
          <a:p>
            <a:r>
              <a:rPr lang="en-US" sz="2800" b="1" dirty="0" smtClean="0"/>
              <a:t>Alternately, go on-line to USPS LiteBlue and enter data for a quicker estimate.</a:t>
            </a:r>
          </a:p>
          <a:p>
            <a:endParaRPr lang="en-US" sz="2800" b="1" dirty="0"/>
          </a:p>
          <a:p>
            <a:r>
              <a:rPr lang="en-US" sz="2800" b="1" dirty="0" smtClean="0"/>
              <a:t>Requests for estimates in no way bind you to retire on any requested date.</a:t>
            </a:r>
            <a:endParaRPr lang="en-US" sz="28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60</a:t>
            </a:fld>
            <a:endParaRPr lang="en-US" dirty="0"/>
          </a:p>
        </p:txBody>
      </p:sp>
    </p:spTree>
    <p:extLst>
      <p:ext uri="{BB962C8B-B14F-4D97-AF65-F5344CB8AC3E}">
        <p14:creationId xmlns:p14="http://schemas.microsoft.com/office/powerpoint/2010/main" val="28456593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64644" y="99381"/>
            <a:ext cx="1847877" cy="1754326"/>
          </a:xfrm>
          <a:prstGeom prst="rect">
            <a:avLst/>
          </a:prstGeom>
          <a:noFill/>
        </p:spPr>
        <p:txBody>
          <a:bodyPr wrap="none" rtlCol="0">
            <a:spAutoFit/>
          </a:bodyPr>
          <a:lstStyle/>
          <a:p>
            <a:pPr algn="ctr"/>
            <a:r>
              <a:rPr lang="en-US" sz="3600" b="1" dirty="0" smtClean="0">
                <a:solidFill>
                  <a:schemeClr val="accent1">
                    <a:lumMod val="50000"/>
                  </a:schemeClr>
                </a:solidFill>
                <a:latin typeface="+mn-lt"/>
              </a:rPr>
              <a:t>Sample </a:t>
            </a:r>
          </a:p>
          <a:p>
            <a:pPr algn="ctr"/>
            <a:r>
              <a:rPr lang="en-US" sz="3600" b="1" dirty="0" smtClean="0">
                <a:solidFill>
                  <a:schemeClr val="accent1">
                    <a:lumMod val="50000"/>
                  </a:schemeClr>
                </a:solidFill>
                <a:latin typeface="+mn-lt"/>
              </a:rPr>
              <a:t>Annuity </a:t>
            </a:r>
          </a:p>
          <a:p>
            <a:pPr algn="ctr"/>
            <a:r>
              <a:rPr lang="en-US" sz="3600" b="1" dirty="0" smtClean="0">
                <a:solidFill>
                  <a:schemeClr val="accent1">
                    <a:lumMod val="50000"/>
                  </a:schemeClr>
                </a:solidFill>
                <a:latin typeface="+mn-lt"/>
              </a:rPr>
              <a:t>Estimate</a:t>
            </a:r>
            <a:endParaRPr lang="en-US" sz="3600" b="1" dirty="0">
              <a:solidFill>
                <a:schemeClr val="accent1">
                  <a:lumMod val="50000"/>
                </a:schemeClr>
              </a:solidFill>
              <a:latin typeface="+mn-lt"/>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61</a:t>
            </a:fld>
            <a:endParaRPr lang="en-US" dirty="0"/>
          </a:p>
        </p:txBody>
      </p:sp>
      <p:pic>
        <p:nvPicPr>
          <p:cNvPr id="3" name="Picture 2"/>
          <p:cNvPicPr>
            <a:picLocks noChangeAspect="1"/>
          </p:cNvPicPr>
          <p:nvPr/>
        </p:nvPicPr>
        <p:blipFill>
          <a:blip r:embed="rId3"/>
          <a:stretch>
            <a:fillRect/>
          </a:stretch>
        </p:blipFill>
        <p:spPr>
          <a:xfrm>
            <a:off x="198505" y="0"/>
            <a:ext cx="6214722" cy="6858000"/>
          </a:xfrm>
          <a:prstGeom prst="rect">
            <a:avLst/>
          </a:prstGeom>
        </p:spPr>
      </p:pic>
    </p:spTree>
    <p:extLst>
      <p:ext uri="{BB962C8B-B14F-4D97-AF65-F5344CB8AC3E}">
        <p14:creationId xmlns:p14="http://schemas.microsoft.com/office/powerpoint/2010/main" val="13368772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23" y="0"/>
            <a:ext cx="7740553"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57" y="338648"/>
            <a:ext cx="7634796" cy="6102553"/>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62</a:t>
            </a:fld>
            <a:endParaRPr lang="en-US" dirty="0"/>
          </a:p>
        </p:txBody>
      </p:sp>
    </p:spTree>
    <p:extLst>
      <p:ext uri="{BB962C8B-B14F-4D97-AF65-F5344CB8AC3E}">
        <p14:creationId xmlns:p14="http://schemas.microsoft.com/office/powerpoint/2010/main" val="8521795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47" y="284085"/>
            <a:ext cx="8398136" cy="6146976"/>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63</a:t>
            </a:fld>
            <a:endParaRPr lang="en-US" dirty="0"/>
          </a:p>
        </p:txBody>
      </p:sp>
    </p:spTree>
    <p:extLst>
      <p:ext uri="{BB962C8B-B14F-4D97-AF65-F5344CB8AC3E}">
        <p14:creationId xmlns:p14="http://schemas.microsoft.com/office/powerpoint/2010/main" val="26645005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73" y="257452"/>
            <a:ext cx="8335839" cy="6336570"/>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64</a:t>
            </a:fld>
            <a:endParaRPr lang="en-US" dirty="0"/>
          </a:p>
        </p:txBody>
      </p:sp>
    </p:spTree>
    <p:extLst>
      <p:ext uri="{BB962C8B-B14F-4D97-AF65-F5344CB8AC3E}">
        <p14:creationId xmlns:p14="http://schemas.microsoft.com/office/powerpoint/2010/main" val="15583389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74" y="470517"/>
            <a:ext cx="8354264" cy="5885834"/>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65</a:t>
            </a:fld>
            <a:endParaRPr lang="en-US" dirty="0"/>
          </a:p>
        </p:txBody>
      </p:sp>
    </p:spTree>
    <p:extLst>
      <p:ext uri="{BB962C8B-B14F-4D97-AF65-F5344CB8AC3E}">
        <p14:creationId xmlns:p14="http://schemas.microsoft.com/office/powerpoint/2010/main" val="26659959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550" y="0"/>
            <a:ext cx="6704900" cy="6858000"/>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66</a:t>
            </a:fld>
            <a:endParaRPr lang="en-US" dirty="0"/>
          </a:p>
        </p:txBody>
      </p:sp>
    </p:spTree>
    <p:extLst>
      <p:ext uri="{BB962C8B-B14F-4D97-AF65-F5344CB8AC3E}">
        <p14:creationId xmlns:p14="http://schemas.microsoft.com/office/powerpoint/2010/main" val="14652053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27" y="185880"/>
            <a:ext cx="7443883" cy="6232675"/>
          </a:xfrm>
          <a:prstGeom prst="rect">
            <a:avLst/>
          </a:prstGeom>
        </p:spPr>
      </p:pic>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67</a:t>
            </a:fld>
            <a:endParaRPr lang="en-US" dirty="0"/>
          </a:p>
        </p:txBody>
      </p:sp>
    </p:spTree>
    <p:extLst>
      <p:ext uri="{BB962C8B-B14F-4D97-AF65-F5344CB8AC3E}">
        <p14:creationId xmlns:p14="http://schemas.microsoft.com/office/powerpoint/2010/main" val="14482101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0617" y="207034"/>
            <a:ext cx="8979242" cy="6324600"/>
          </a:xfrm>
        </p:spPr>
        <p:txBody>
          <a:bodyPr>
            <a:noAutofit/>
          </a:bodyPr>
          <a:lstStyle/>
          <a:p>
            <a:pPr marL="457200" lvl="1" indent="0" algn="ctr">
              <a:buNone/>
            </a:pPr>
            <a:r>
              <a:rPr lang="en-US" sz="4400" b="1" dirty="0"/>
              <a:t>Get blue book</a:t>
            </a:r>
            <a:endParaRPr lang="en-US" sz="3600" b="1" dirty="0" smtClean="0"/>
          </a:p>
          <a:p>
            <a:pPr marL="0" indent="0">
              <a:buNone/>
            </a:pPr>
            <a:endParaRPr lang="en-US" sz="1100" b="1" dirty="0" smtClean="0"/>
          </a:p>
          <a:p>
            <a:pPr marL="0" indent="0">
              <a:buNone/>
            </a:pPr>
            <a:r>
              <a:rPr lang="en-US" sz="2800" b="1" dirty="0" smtClean="0"/>
              <a:t>OPM requires that retirement applications of current employees be submitted through the employing agency.</a:t>
            </a:r>
          </a:p>
          <a:p>
            <a:pPr marL="0" indent="0">
              <a:buNone/>
            </a:pPr>
            <a:endParaRPr lang="en-US" sz="1400" b="1" dirty="0"/>
          </a:p>
          <a:p>
            <a:pPr marL="0" indent="0">
              <a:buNone/>
            </a:pPr>
            <a:r>
              <a:rPr lang="en-US" sz="2800" b="1" dirty="0" smtClean="0"/>
              <a:t>Call USPS Shared Services and ask for a retirement application packet (which USPS sends bound in a blue cover). It includes all of the necessary forms, each pre-printed at the top with your name and Employee Identification Number.</a:t>
            </a:r>
          </a:p>
          <a:p>
            <a:pPr marL="0" indent="0">
              <a:buNone/>
            </a:pPr>
            <a:endParaRPr lang="en-US" sz="1400" b="1" dirty="0"/>
          </a:p>
          <a:p>
            <a:pPr marL="0" indent="0">
              <a:buNone/>
            </a:pPr>
            <a:r>
              <a:rPr lang="en-US" sz="2800" b="1" dirty="0" smtClean="0"/>
              <a:t>Copy the forms in the Blue Book, so that a blank form is always available.  Some of the forms are not valid if erasures, whiteouts or corrections are made.</a:t>
            </a:r>
            <a:endParaRPr lang="en-US" sz="28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68</a:t>
            </a:fld>
            <a:endParaRPr lang="en-US" dirty="0"/>
          </a:p>
        </p:txBody>
      </p:sp>
    </p:spTree>
    <p:extLst>
      <p:ext uri="{BB962C8B-B14F-4D97-AF65-F5344CB8AC3E}">
        <p14:creationId xmlns:p14="http://schemas.microsoft.com/office/powerpoint/2010/main" val="17861182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rcRect l="2613" t="876" r="2091" b="4952"/>
          <a:stretch/>
        </p:blipFill>
        <p:spPr>
          <a:xfrm>
            <a:off x="2463114" y="93789"/>
            <a:ext cx="4695778" cy="6554146"/>
          </a:xfrm>
          <a:prstGeom prst="rect">
            <a:avLst/>
          </a:prstGeom>
        </p:spPr>
      </p:pic>
      <p:sp>
        <p:nvSpPr>
          <p:cNvPr id="2" name="Slide Number Placeholder 1"/>
          <p:cNvSpPr>
            <a:spLocks noGrp="1"/>
          </p:cNvSpPr>
          <p:nvPr>
            <p:ph type="sldNum" sz="quarter" idx="12"/>
          </p:nvPr>
        </p:nvSpPr>
        <p:spPr/>
        <p:txBody>
          <a:bodyPr/>
          <a:lstStyle/>
          <a:p>
            <a:pPr>
              <a:defRPr/>
            </a:pPr>
            <a:fld id="{AB8A7E8B-98FB-4D3F-ABA6-8B31D0FDF1A9}" type="slidenum">
              <a:rPr lang="en-US" smtClean="0"/>
              <a:pPr>
                <a:defRPr/>
              </a:pPr>
              <a:t>69</a:t>
            </a:fld>
            <a:endParaRPr lang="en-US" dirty="0"/>
          </a:p>
        </p:txBody>
      </p:sp>
    </p:spTree>
    <p:extLst>
      <p:ext uri="{BB962C8B-B14F-4D97-AF65-F5344CB8AC3E}">
        <p14:creationId xmlns:p14="http://schemas.microsoft.com/office/powerpoint/2010/main" val="1098962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5131" y="0"/>
            <a:ext cx="8680269" cy="6583680"/>
          </a:xfrm>
        </p:spPr>
        <p:txBody>
          <a:bodyPr/>
          <a:lstStyle/>
          <a:p>
            <a:pPr marL="0" indent="0" algn="ctr">
              <a:buNone/>
            </a:pPr>
            <a:endParaRPr lang="en-US" dirty="0" smtClean="0"/>
          </a:p>
          <a:p>
            <a:pPr marL="0" indent="0" algn="ctr">
              <a:buNone/>
            </a:pPr>
            <a:r>
              <a:rPr lang="en-US" sz="3600" b="1" dirty="0" smtClean="0"/>
              <a:t>Three Primary Factors Determine </a:t>
            </a:r>
          </a:p>
          <a:p>
            <a:pPr marL="0" indent="0" algn="ctr">
              <a:buNone/>
            </a:pPr>
            <a:endParaRPr lang="en-US" sz="1050" b="1" dirty="0" smtClean="0"/>
          </a:p>
          <a:p>
            <a:pPr marL="0" indent="0" algn="ctr">
              <a:buNone/>
            </a:pPr>
            <a:r>
              <a:rPr lang="en-US" sz="3600" b="1" dirty="0" smtClean="0"/>
              <a:t>When you can retire</a:t>
            </a:r>
          </a:p>
          <a:p>
            <a:pPr marL="0" indent="0" algn="ctr">
              <a:buNone/>
            </a:pPr>
            <a:r>
              <a:rPr lang="en-US" sz="3600" b="1" dirty="0" smtClean="0"/>
              <a:t>+ </a:t>
            </a:r>
          </a:p>
          <a:p>
            <a:pPr marL="0" indent="0" algn="ctr">
              <a:buNone/>
            </a:pPr>
            <a:r>
              <a:rPr lang="en-US" sz="3600" b="1" dirty="0" smtClean="0"/>
              <a:t>How much you will receive:</a:t>
            </a:r>
          </a:p>
          <a:p>
            <a:pPr marL="0" indent="0" algn="ctr">
              <a:buNone/>
            </a:pPr>
            <a:endParaRPr lang="en-US" sz="3600" b="1" dirty="0" smtClean="0"/>
          </a:p>
          <a:p>
            <a:pPr marL="0" indent="0" algn="ctr">
              <a:buNone/>
            </a:pPr>
            <a:endParaRPr lang="en-US" dirty="0" smtClean="0"/>
          </a:p>
          <a:p>
            <a:pPr>
              <a:lnSpc>
                <a:spcPct val="100000"/>
              </a:lnSpc>
              <a:buFont typeface="Wingdings" panose="05000000000000000000" pitchFamily="2" charset="2"/>
              <a:buChar char="ü"/>
            </a:pPr>
            <a:r>
              <a:rPr lang="en-US" sz="3600" b="1" dirty="0" smtClean="0"/>
              <a:t>    </a:t>
            </a:r>
            <a:r>
              <a:rPr lang="en-US" sz="3200" b="1" dirty="0" smtClean="0"/>
              <a:t>Age</a:t>
            </a:r>
          </a:p>
          <a:p>
            <a:pPr>
              <a:lnSpc>
                <a:spcPct val="100000"/>
              </a:lnSpc>
              <a:buFont typeface="Wingdings" panose="05000000000000000000" pitchFamily="2" charset="2"/>
              <a:buChar char="ü"/>
            </a:pPr>
            <a:r>
              <a:rPr lang="en-US" sz="3200" dirty="0" smtClean="0"/>
              <a:t>	</a:t>
            </a:r>
            <a:r>
              <a:rPr lang="en-US" sz="3200" b="1" dirty="0" smtClean="0"/>
              <a:t>Years of Service</a:t>
            </a:r>
          </a:p>
          <a:p>
            <a:pPr>
              <a:lnSpc>
                <a:spcPct val="100000"/>
              </a:lnSpc>
              <a:buFont typeface="Wingdings" panose="05000000000000000000" pitchFamily="2" charset="2"/>
              <a:buChar char="ü"/>
            </a:pPr>
            <a:r>
              <a:rPr lang="en-US" sz="3200" dirty="0" smtClean="0"/>
              <a:t>	</a:t>
            </a:r>
            <a:r>
              <a:rPr lang="en-US" sz="3200" b="1" dirty="0" smtClean="0"/>
              <a:t>High-Three Average Annual Salary</a:t>
            </a:r>
            <a:endParaRPr lang="en-US" sz="3200" b="1" dirty="0"/>
          </a:p>
        </p:txBody>
      </p:sp>
      <p:pic>
        <p:nvPicPr>
          <p:cNvPr id="3" name="Picture 2"/>
          <p:cNvPicPr>
            <a:picLocks noChangeAspect="1"/>
          </p:cNvPicPr>
          <p:nvPr/>
        </p:nvPicPr>
        <p:blipFill>
          <a:blip r:embed="rId3"/>
          <a:stretch>
            <a:fillRect/>
          </a:stretch>
        </p:blipFill>
        <p:spPr>
          <a:xfrm>
            <a:off x="7105650" y="3910732"/>
            <a:ext cx="1809750" cy="2533650"/>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7</a:t>
            </a:fld>
            <a:endParaRPr lang="en-US" dirty="0"/>
          </a:p>
        </p:txBody>
      </p:sp>
    </p:spTree>
    <p:extLst>
      <p:ext uri="{BB962C8B-B14F-4D97-AF65-F5344CB8AC3E}">
        <p14:creationId xmlns:p14="http://schemas.microsoft.com/office/powerpoint/2010/main" val="12728080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224287"/>
            <a:ext cx="8979243" cy="6324600"/>
          </a:xfrm>
        </p:spPr>
        <p:txBody>
          <a:bodyPr>
            <a:normAutofit/>
          </a:bodyPr>
          <a:lstStyle/>
          <a:p>
            <a:pPr marL="457200" lvl="1" indent="0" algn="ctr">
              <a:buNone/>
            </a:pPr>
            <a:r>
              <a:rPr lang="en-US" sz="4400" b="1" dirty="0" smtClean="0"/>
              <a:t>Set </a:t>
            </a:r>
            <a:r>
              <a:rPr lang="en-US" sz="4400" b="1" dirty="0"/>
              <a:t>up </a:t>
            </a:r>
            <a:r>
              <a:rPr lang="en-US" sz="4400" b="1" dirty="0" smtClean="0"/>
              <a:t>counseling</a:t>
            </a:r>
          </a:p>
          <a:p>
            <a:pPr marL="457200" lvl="1" indent="0" algn="ctr">
              <a:buNone/>
            </a:pPr>
            <a:endParaRPr lang="en-US" sz="4000" dirty="0"/>
          </a:p>
          <a:p>
            <a:pPr marL="0" indent="0">
              <a:buNone/>
            </a:pPr>
            <a:r>
              <a:rPr lang="en-US" sz="2800" b="1" dirty="0" smtClean="0"/>
              <a:t>Call USPS Shared Services and request a phone counseling session.</a:t>
            </a:r>
          </a:p>
          <a:p>
            <a:pPr marL="0" indent="0">
              <a:buNone/>
            </a:pPr>
            <a:endParaRPr lang="en-US" sz="1600" b="1" dirty="0" smtClean="0"/>
          </a:p>
          <a:p>
            <a:pPr marL="0" indent="0">
              <a:buNone/>
            </a:pPr>
            <a:r>
              <a:rPr lang="en-US" sz="2800" b="1" dirty="0" smtClean="0"/>
              <a:t>You have a right to the counseling session on the clock.</a:t>
            </a:r>
          </a:p>
          <a:p>
            <a:pPr marL="0" indent="0">
              <a:buNone/>
            </a:pPr>
            <a:endParaRPr lang="en-US" sz="1100" b="1" dirty="0" smtClean="0"/>
          </a:p>
          <a:p>
            <a:pPr marL="0" indent="0">
              <a:buNone/>
            </a:pPr>
            <a:r>
              <a:rPr lang="en-US" sz="2800" b="1" dirty="0" smtClean="0"/>
              <a:t>You have a right to have your spouse and/or representative present at the session. </a:t>
            </a:r>
            <a:r>
              <a:rPr lang="en-US" sz="2000" b="1" dirty="0" smtClean="0"/>
              <a:t>(Although if they are also postal employees, they do not have a right to be on the clock.)</a:t>
            </a:r>
          </a:p>
          <a:p>
            <a:pPr marL="0" indent="0">
              <a:buNone/>
            </a:pPr>
            <a:endParaRPr lang="en-US" sz="1050" b="1" dirty="0"/>
          </a:p>
          <a:p>
            <a:pPr marL="0" indent="0">
              <a:buNone/>
            </a:pPr>
            <a:r>
              <a:rPr lang="en-US" sz="2800" b="1" dirty="0" smtClean="0"/>
              <a:t>You have a right to a private space for the session.</a:t>
            </a:r>
          </a:p>
          <a:p>
            <a:pPr marL="0" indent="0">
              <a:buNone/>
            </a:pPr>
            <a:endParaRPr lang="en-US" sz="1200" b="1" dirty="0" smtClean="0"/>
          </a:p>
          <a:p>
            <a:pPr marL="0" indent="0">
              <a:buNone/>
            </a:pPr>
            <a:r>
              <a:rPr lang="en-US" sz="2800" b="1" dirty="0" smtClean="0"/>
              <a:t>See M-1708</a:t>
            </a:r>
          </a:p>
          <a:p>
            <a:pPr marL="0" indent="0">
              <a:buNone/>
            </a:pPr>
            <a:endParaRPr lang="en-US" sz="2800"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70</a:t>
            </a:fld>
            <a:endParaRPr lang="en-US" dirty="0"/>
          </a:p>
        </p:txBody>
      </p:sp>
    </p:spTree>
    <p:extLst>
      <p:ext uri="{BB962C8B-B14F-4D97-AF65-F5344CB8AC3E}">
        <p14:creationId xmlns:p14="http://schemas.microsoft.com/office/powerpoint/2010/main" val="14616463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815196" y="215660"/>
            <a:ext cx="7315200" cy="6642340"/>
          </a:xfrm>
          <a:solidFill>
            <a:schemeClr val="bg1"/>
          </a:solidFill>
        </p:spPr>
        <p:txBody>
          <a:bodyPr>
            <a:noAutofit/>
          </a:bodyPr>
          <a:lstStyle/>
          <a:p>
            <a:pPr marL="457200" lvl="1" indent="0">
              <a:buNone/>
            </a:pPr>
            <a:r>
              <a:rPr lang="en-US" sz="1100" dirty="0" smtClean="0"/>
              <a:t>Mr</a:t>
            </a:r>
            <a:r>
              <a:rPr lang="en-US" sz="1100" dirty="0"/>
              <a:t>. Fredric V. Rolando</a:t>
            </a:r>
          </a:p>
          <a:p>
            <a:pPr marL="457200" lvl="1" indent="0">
              <a:buNone/>
            </a:pPr>
            <a:r>
              <a:rPr lang="en-US" sz="1100" dirty="0" smtClean="0"/>
              <a:t>President					</a:t>
            </a:r>
            <a:r>
              <a:rPr lang="en-US" sz="2400" b="1" dirty="0" smtClean="0"/>
              <a:t>M-01708</a:t>
            </a:r>
            <a:r>
              <a:rPr lang="en-US" sz="2400" dirty="0" smtClean="0"/>
              <a:t>	</a:t>
            </a:r>
            <a:endParaRPr lang="en-US" sz="2400" dirty="0"/>
          </a:p>
          <a:p>
            <a:pPr marL="457200" lvl="1" indent="0">
              <a:buNone/>
            </a:pPr>
            <a:r>
              <a:rPr lang="en-US" sz="1100" dirty="0"/>
              <a:t>National Association of letter</a:t>
            </a:r>
          </a:p>
          <a:p>
            <a:pPr marL="457200" lvl="1" indent="0">
              <a:buNone/>
            </a:pPr>
            <a:r>
              <a:rPr lang="en-US" sz="1100" dirty="0"/>
              <a:t>Carriers, AFl-CIO</a:t>
            </a:r>
          </a:p>
          <a:p>
            <a:pPr marL="457200" lvl="1" indent="0">
              <a:buNone/>
            </a:pPr>
            <a:r>
              <a:rPr lang="en-US" sz="1100" dirty="0"/>
              <a:t>100 Indiana Avenue, </a:t>
            </a:r>
            <a:r>
              <a:rPr lang="en-US" sz="1100" dirty="0" smtClean="0"/>
              <a:t>NW				</a:t>
            </a:r>
            <a:r>
              <a:rPr lang="en-US" sz="1100" dirty="0"/>
              <a:t>Re: Q01N-4Q-C </a:t>
            </a:r>
            <a:r>
              <a:rPr lang="en-US" sz="1100" dirty="0" smtClean="0"/>
              <a:t>07150373</a:t>
            </a:r>
            <a:endParaRPr lang="en-US" sz="1100" dirty="0"/>
          </a:p>
          <a:p>
            <a:pPr marL="457200" lvl="1" indent="0">
              <a:buNone/>
            </a:pPr>
            <a:r>
              <a:rPr lang="en-US" sz="1100" dirty="0"/>
              <a:t>Washington, DC </a:t>
            </a:r>
            <a:r>
              <a:rPr lang="en-US" sz="1100" dirty="0" smtClean="0"/>
              <a:t>20001-2144				</a:t>
            </a:r>
            <a:r>
              <a:rPr lang="en-US" sz="1100" dirty="0"/>
              <a:t>Class - Article </a:t>
            </a:r>
            <a:r>
              <a:rPr lang="en-US" sz="1100" dirty="0" smtClean="0"/>
              <a:t>19</a:t>
            </a:r>
          </a:p>
          <a:p>
            <a:pPr marL="457200" lvl="1" indent="0">
              <a:buNone/>
            </a:pPr>
            <a:endParaRPr lang="en-US" sz="1100" dirty="0"/>
          </a:p>
          <a:p>
            <a:pPr marL="457200" lvl="1" indent="0">
              <a:buNone/>
            </a:pPr>
            <a:r>
              <a:rPr lang="en-US" sz="1100" dirty="0"/>
              <a:t>Dear Mr. Rolando:</a:t>
            </a:r>
          </a:p>
          <a:p>
            <a:pPr marL="457200" lvl="1" indent="0">
              <a:buNone/>
            </a:pPr>
            <a:r>
              <a:rPr lang="en-US" sz="1100" dirty="0" smtClean="0"/>
              <a:t>							</a:t>
            </a:r>
            <a:endParaRPr lang="en-US" sz="1100" dirty="0"/>
          </a:p>
          <a:p>
            <a:pPr marL="457200" lvl="1" indent="0">
              <a:buNone/>
            </a:pPr>
            <a:r>
              <a:rPr lang="en-US" sz="1100" dirty="0"/>
              <a:t>Our representatives have met on several occasions to discuss the above-referenced case scheduled for</a:t>
            </a:r>
          </a:p>
          <a:p>
            <a:pPr marL="457200" lvl="1" indent="0">
              <a:buNone/>
            </a:pPr>
            <a:r>
              <a:rPr lang="en-US" sz="1100" dirty="0"/>
              <a:t>national arbitration.</a:t>
            </a:r>
          </a:p>
          <a:p>
            <a:pPr marL="457200" lvl="1" indent="0">
              <a:buNone/>
            </a:pPr>
            <a:r>
              <a:rPr lang="en-US" sz="1100" dirty="0"/>
              <a:t>After reviewing this matter, the parties agree to resolve this matter based on the following:</a:t>
            </a:r>
          </a:p>
          <a:p>
            <a:pPr marL="857250" lvl="2" indent="0">
              <a:buNone/>
            </a:pPr>
            <a:r>
              <a:rPr lang="en-US" sz="1000" dirty="0"/>
              <a:t>If an employee who is eligible for and has requested individual retirement counseling wishes to have</a:t>
            </a:r>
          </a:p>
          <a:p>
            <a:pPr marL="857250" lvl="2" indent="0">
              <a:buNone/>
            </a:pPr>
            <a:r>
              <a:rPr lang="en-US" sz="1000" dirty="0"/>
              <a:t>this counseling on the clock, local management will arrange reasonably private space for this</a:t>
            </a:r>
          </a:p>
          <a:p>
            <a:pPr marL="857250" lvl="2" indent="0">
              <a:buNone/>
            </a:pPr>
            <a:r>
              <a:rPr lang="en-US" sz="1000" dirty="0"/>
              <a:t>purpose and will permit the employee's spouse and or advisor to be with the employee during this</a:t>
            </a:r>
          </a:p>
          <a:p>
            <a:pPr marL="857250" lvl="2" indent="0">
              <a:buNone/>
            </a:pPr>
            <a:r>
              <a:rPr lang="en-US" sz="1000" dirty="0"/>
              <a:t>process. If the employee's spouse or advisor is a Postal Service employee only the employee</a:t>
            </a:r>
          </a:p>
          <a:p>
            <a:pPr marL="857250" lvl="2" indent="0">
              <a:buNone/>
            </a:pPr>
            <a:r>
              <a:rPr lang="en-US" sz="1000" dirty="0"/>
              <a:t>receiving the requested retirement counseling will be on the clock.</a:t>
            </a:r>
          </a:p>
          <a:p>
            <a:pPr marL="857250" lvl="2" indent="0">
              <a:buNone/>
            </a:pPr>
            <a:r>
              <a:rPr lang="en-US" sz="1000" dirty="0"/>
              <a:t>If such an employee is not able to call the Human Resources Shared Services Center to-begin or</a:t>
            </a:r>
          </a:p>
          <a:p>
            <a:pPr marL="857250" lvl="2" indent="0">
              <a:buNone/>
            </a:pPr>
            <a:r>
              <a:rPr lang="en-US" sz="1000" dirty="0"/>
              <a:t>complete the individual retirement counseling process without assistance, local management will</a:t>
            </a:r>
          </a:p>
          <a:p>
            <a:pPr marL="857250" lvl="2" indent="0">
              <a:buNone/>
            </a:pPr>
            <a:r>
              <a:rPr lang="en-US" sz="1000" dirty="0"/>
              <a:t>offer assistance to facilitate completion of the individual retirement counseling. The District</a:t>
            </a:r>
          </a:p>
          <a:p>
            <a:pPr marL="857250" lvl="2" indent="0">
              <a:buNone/>
            </a:pPr>
            <a:r>
              <a:rPr lang="en-US" sz="1000" dirty="0"/>
              <a:t>Manager, Human Resources will be contacted and will determine who will provide such assistance.</a:t>
            </a:r>
          </a:p>
          <a:p>
            <a:pPr marL="857250" lvl="2" indent="0">
              <a:buNone/>
            </a:pPr>
            <a:r>
              <a:rPr lang="en-US" sz="1000" dirty="0"/>
              <a:t>Such assistance will include but not be limited to completion of Standard Form 2801 and any other</a:t>
            </a:r>
          </a:p>
          <a:p>
            <a:pPr marL="857250" lvl="2" indent="0">
              <a:buNone/>
            </a:pPr>
            <a:r>
              <a:rPr lang="en-US" sz="1000" dirty="0"/>
              <a:t>forms related to </a:t>
            </a:r>
            <a:r>
              <a:rPr lang="en-US" sz="1000" dirty="0" smtClean="0"/>
              <a:t>life/Health/TSP/ </a:t>
            </a:r>
            <a:r>
              <a:rPr lang="en-US" sz="1000" dirty="0"/>
              <a:t>Beneficiary and any Military or civilian service deposit selection</a:t>
            </a:r>
          </a:p>
          <a:p>
            <a:pPr marL="857250" lvl="2" indent="0">
              <a:buNone/>
            </a:pPr>
            <a:r>
              <a:rPr lang="en-US" sz="1000" dirty="0"/>
              <a:t>issues. Whether an employee who requests individual retirement counseling is unable to start or</a:t>
            </a:r>
          </a:p>
          <a:p>
            <a:pPr marL="857250" lvl="2" indent="0">
              <a:buNone/>
            </a:pPr>
            <a:r>
              <a:rPr lang="en-US" sz="1000" dirty="0"/>
              <a:t>complete the retirement counseling will be determined jointly by management and union at the local</a:t>
            </a:r>
          </a:p>
          <a:p>
            <a:pPr marL="857250" lvl="2" indent="0">
              <a:buNone/>
            </a:pPr>
            <a:r>
              <a:rPr lang="en-US" sz="1000" dirty="0"/>
              <a:t>level on a case-by-case fact circumstance basis. This will include employees who have started and</a:t>
            </a:r>
          </a:p>
          <a:p>
            <a:pPr marL="857250" lvl="2" indent="0">
              <a:buNone/>
            </a:pPr>
            <a:r>
              <a:rPr lang="en-US" sz="1000" dirty="0"/>
              <a:t>request assistance during the individual retirement counseling process.</a:t>
            </a:r>
          </a:p>
          <a:p>
            <a:pPr marL="457200" lvl="1" indent="0">
              <a:buNone/>
            </a:pPr>
            <a:r>
              <a:rPr lang="en-US" sz="1100" dirty="0"/>
              <a:t>Please sign and return the enclosed copy of this decision as acknowledgment of your </a:t>
            </a:r>
            <a:r>
              <a:rPr lang="en-US" sz="1100" dirty="0" smtClean="0"/>
              <a:t>agreement </a:t>
            </a:r>
            <a:r>
              <a:rPr lang="en-US" sz="1100" dirty="0"/>
              <a:t>to resolve</a:t>
            </a:r>
          </a:p>
          <a:p>
            <a:pPr marL="457200" lvl="1" indent="0">
              <a:buNone/>
            </a:pPr>
            <a:r>
              <a:rPr lang="en-US" sz="1100" dirty="0"/>
              <a:t>this case.</a:t>
            </a:r>
          </a:p>
          <a:p>
            <a:pPr marL="457200" lvl="1" indent="0">
              <a:buNone/>
            </a:pPr>
            <a:r>
              <a:rPr lang="en-US" sz="1100" dirty="0"/>
              <a:t>Sincerely,</a:t>
            </a:r>
          </a:p>
          <a:p>
            <a:pPr marL="457200" lvl="1" indent="0">
              <a:buNone/>
            </a:pPr>
            <a:r>
              <a:rPr lang="en-US" sz="1100" dirty="0"/>
              <a:t>Alan S. Moore</a:t>
            </a:r>
          </a:p>
          <a:p>
            <a:pPr marL="457200" lvl="1" indent="0">
              <a:buNone/>
            </a:pPr>
            <a:r>
              <a:rPr lang="en-US" sz="1100" dirty="0"/>
              <a:t>Manager, labor Relations</a:t>
            </a:r>
          </a:p>
          <a:p>
            <a:pPr marL="457200" lvl="1" indent="0">
              <a:buNone/>
            </a:pPr>
            <a:r>
              <a:rPr lang="en-US" sz="1100" dirty="0"/>
              <a:t>Policy and </a:t>
            </a:r>
            <a:r>
              <a:rPr lang="en-US" sz="1100" dirty="0" smtClean="0"/>
              <a:t>Programs</a:t>
            </a:r>
            <a:endParaRPr lang="en-US" sz="1100" dirty="0"/>
          </a:p>
        </p:txBody>
      </p:sp>
      <p:sp>
        <p:nvSpPr>
          <p:cNvPr id="3" name="TextBox 2"/>
          <p:cNvSpPr txBox="1"/>
          <p:nvPr/>
        </p:nvSpPr>
        <p:spPr>
          <a:xfrm>
            <a:off x="348790" y="3205114"/>
            <a:ext cx="8399282" cy="2554545"/>
          </a:xfrm>
          <a:prstGeom prst="rect">
            <a:avLst/>
          </a:prstGeom>
          <a:solidFill>
            <a:schemeClr val="accent2">
              <a:lumMod val="20000"/>
              <a:lumOff val="80000"/>
            </a:schemeClr>
          </a:solidFill>
        </p:spPr>
        <p:txBody>
          <a:bodyPr wrap="square" rtlCol="0">
            <a:spAutoFit/>
          </a:bodyPr>
          <a:lstStyle/>
          <a:p>
            <a:r>
              <a:rPr lang="en-US" sz="2000" dirty="0" smtClean="0">
                <a:solidFill>
                  <a:srgbClr val="C00000"/>
                </a:solidFill>
              </a:rPr>
              <a:t>…If an employee who is eligible for and has requested retirement counselling wishes to have this counselling on the clock, local management will arrange reasonably private space for this purpose and will permit the employee’s spouse…to be with…</a:t>
            </a:r>
          </a:p>
          <a:p>
            <a:endParaRPr lang="en-US" sz="2000" dirty="0" smtClean="0">
              <a:solidFill>
                <a:srgbClr val="C00000"/>
              </a:solidFill>
            </a:endParaRPr>
          </a:p>
          <a:p>
            <a:r>
              <a:rPr lang="en-US" sz="2000" dirty="0" smtClean="0">
                <a:solidFill>
                  <a:srgbClr val="C00000"/>
                </a:solidFill>
              </a:rPr>
              <a:t>…if such employee is not able to call the HRSSC to begin or complete the individual retirement counselling process without assistance, local management will offer assistance….</a:t>
            </a:r>
            <a:endParaRPr lang="en-US" sz="2000" dirty="0">
              <a:solidFill>
                <a:srgbClr val="C00000"/>
              </a:solidFill>
            </a:endParaRPr>
          </a:p>
        </p:txBody>
      </p:sp>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71</a:t>
            </a:fld>
            <a:endParaRPr lang="en-US" dirty="0"/>
          </a:p>
        </p:txBody>
      </p:sp>
    </p:spTree>
    <p:extLst>
      <p:ext uri="{BB962C8B-B14F-4D97-AF65-F5344CB8AC3E}">
        <p14:creationId xmlns:p14="http://schemas.microsoft.com/office/powerpoint/2010/main" val="15872833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89470" y="132038"/>
            <a:ext cx="8781535" cy="3723269"/>
          </a:xfrm>
        </p:spPr>
        <p:txBody>
          <a:bodyPr>
            <a:normAutofit lnSpcReduction="10000"/>
          </a:bodyPr>
          <a:lstStyle/>
          <a:p>
            <a:pPr marL="457200" lvl="1" indent="0" algn="ctr">
              <a:buNone/>
            </a:pPr>
            <a:endParaRPr lang="en-US" sz="3200" dirty="0" smtClean="0"/>
          </a:p>
          <a:p>
            <a:pPr marL="457200" lvl="1" indent="0" algn="ctr">
              <a:buNone/>
            </a:pPr>
            <a:r>
              <a:rPr lang="en-US" sz="4000" b="1" dirty="0" smtClean="0"/>
              <a:t>Complete deposit for military time</a:t>
            </a:r>
          </a:p>
          <a:p>
            <a:pPr marL="457200" lvl="1" indent="0" algn="ctr">
              <a:buNone/>
            </a:pPr>
            <a:r>
              <a:rPr lang="en-US" sz="4000" b="1" dirty="0" smtClean="0"/>
              <a:t>If applicable</a:t>
            </a:r>
          </a:p>
          <a:p>
            <a:pPr marL="457200" lvl="1" indent="0">
              <a:buNone/>
            </a:pPr>
            <a:endParaRPr lang="en-US" sz="4400" b="1" dirty="0" smtClean="0"/>
          </a:p>
          <a:p>
            <a:pPr marL="457200" lvl="1" indent="0">
              <a:buNone/>
            </a:pPr>
            <a:r>
              <a:rPr lang="en-US" sz="3200" b="1" dirty="0" smtClean="0"/>
              <a:t>Deposit for military time, unlike deposit for prior non-career federal service, must be completed prior to retirement. </a:t>
            </a:r>
            <a:endParaRPr lang="en-US" sz="2800" b="1" dirty="0"/>
          </a:p>
          <a:p>
            <a:pPr marL="457200" lvl="1" indent="0" algn="ctr">
              <a:buNone/>
            </a:pPr>
            <a:endParaRPr lang="en-US" sz="2800" dirty="0"/>
          </a:p>
        </p:txBody>
      </p:sp>
      <p:pic>
        <p:nvPicPr>
          <p:cNvPr id="3" name="Picture 2"/>
          <p:cNvPicPr>
            <a:picLocks noChangeAspect="1"/>
          </p:cNvPicPr>
          <p:nvPr/>
        </p:nvPicPr>
        <p:blipFill>
          <a:blip r:embed="rId3"/>
          <a:stretch>
            <a:fillRect/>
          </a:stretch>
        </p:blipFill>
        <p:spPr>
          <a:xfrm>
            <a:off x="2496065" y="4230758"/>
            <a:ext cx="3962400" cy="2627243"/>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72</a:t>
            </a:fld>
            <a:endParaRPr lang="en-US" dirty="0"/>
          </a:p>
        </p:txBody>
      </p:sp>
    </p:spTree>
    <p:extLst>
      <p:ext uri="{BB962C8B-B14F-4D97-AF65-F5344CB8AC3E}">
        <p14:creationId xmlns:p14="http://schemas.microsoft.com/office/powerpoint/2010/main" val="18536012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65903" y="370936"/>
            <a:ext cx="8740346" cy="6324600"/>
          </a:xfrm>
        </p:spPr>
        <p:txBody>
          <a:bodyPr>
            <a:normAutofit/>
          </a:bodyPr>
          <a:lstStyle/>
          <a:p>
            <a:pPr marL="457200" lvl="1" indent="0" algn="ctr">
              <a:buNone/>
            </a:pPr>
            <a:r>
              <a:rPr lang="en-US" sz="4400" b="1" dirty="0"/>
              <a:t>Complete forms</a:t>
            </a:r>
          </a:p>
          <a:p>
            <a:pPr marL="457200" lvl="1" indent="0">
              <a:buNone/>
            </a:pPr>
            <a:endParaRPr lang="en-US" sz="3000" b="1" dirty="0"/>
          </a:p>
          <a:p>
            <a:pPr marL="114300" indent="0">
              <a:buNone/>
            </a:pPr>
            <a:r>
              <a:rPr lang="en-US" sz="2800" b="1" dirty="0"/>
              <a:t>The forms in the Blue Book are preprinted with your name and employee ID number, which will help ensure efficient and problem-free processing.</a:t>
            </a:r>
          </a:p>
          <a:p>
            <a:pPr marL="457200" lvl="1" indent="0">
              <a:buNone/>
            </a:pPr>
            <a:endParaRPr lang="en-US" sz="3600" b="1" dirty="0"/>
          </a:p>
          <a:p>
            <a:pPr marL="0" indent="0">
              <a:buNone/>
            </a:pPr>
            <a:r>
              <a:rPr lang="en-US" sz="2400" b="1" dirty="0"/>
              <a:t>A special note about SF 2801-1 (CSRS) or SF 3107-1 </a:t>
            </a:r>
            <a:r>
              <a:rPr lang="en-US" sz="2400" b="1"/>
              <a:t>(FERS): </a:t>
            </a:r>
            <a:r>
              <a:rPr lang="en-US" sz="2400" b="1" smtClean="0"/>
              <a:t>Certified </a:t>
            </a:r>
            <a:r>
              <a:rPr lang="en-US" sz="2400" b="1" dirty="0"/>
              <a:t>Summary of </a:t>
            </a:r>
            <a:r>
              <a:rPr lang="en-US" sz="2400" b="1"/>
              <a:t>Federal Service. </a:t>
            </a:r>
            <a:endParaRPr lang="en-US" sz="2400" b="1" dirty="0"/>
          </a:p>
          <a:p>
            <a:pPr marL="0" indent="0">
              <a:buNone/>
            </a:pPr>
            <a:endParaRPr lang="en-US" sz="2400" b="1" dirty="0"/>
          </a:p>
          <a:p>
            <a:pPr marL="0" indent="0">
              <a:buNone/>
            </a:pPr>
            <a:r>
              <a:rPr lang="en-US" sz="2400" b="1" dirty="0"/>
              <a:t>USPS sometimes sends a blank form. You have a right to know what USPS is certifying prior to signing.</a:t>
            </a:r>
          </a:p>
          <a:p>
            <a:pPr marL="0" indent="0">
              <a:buNone/>
            </a:pPr>
            <a:endParaRPr lang="en-US" sz="28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73</a:t>
            </a:fld>
            <a:endParaRPr lang="en-US" dirty="0"/>
          </a:p>
        </p:txBody>
      </p:sp>
    </p:spTree>
    <p:extLst>
      <p:ext uri="{BB962C8B-B14F-4D97-AF65-F5344CB8AC3E}">
        <p14:creationId xmlns:p14="http://schemas.microsoft.com/office/powerpoint/2010/main" val="53931210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0" y="215660"/>
            <a:ext cx="8847438" cy="6324600"/>
          </a:xfrm>
        </p:spPr>
        <p:txBody>
          <a:bodyPr>
            <a:normAutofit lnSpcReduction="10000"/>
          </a:bodyPr>
          <a:lstStyle/>
          <a:p>
            <a:pPr marL="457200" lvl="1" indent="0" algn="ctr">
              <a:buNone/>
            </a:pPr>
            <a:endParaRPr lang="en-US" sz="3600" dirty="0"/>
          </a:p>
          <a:p>
            <a:pPr marL="457200" lvl="1" indent="0" algn="ctr">
              <a:buNone/>
            </a:pPr>
            <a:r>
              <a:rPr lang="en-US" sz="4400" b="1" dirty="0"/>
              <a:t>Send the forms in</a:t>
            </a:r>
            <a:r>
              <a:rPr lang="en-US" sz="4000" b="1" dirty="0"/>
              <a:t> to </a:t>
            </a:r>
            <a:r>
              <a:rPr lang="en-US" sz="4000" b="1" dirty="0" smtClean="0"/>
              <a:t>HRSSC</a:t>
            </a:r>
            <a:endParaRPr lang="en-US" sz="4000" b="1" dirty="0"/>
          </a:p>
          <a:p>
            <a:pPr marL="457200" lvl="1" indent="0">
              <a:buNone/>
            </a:pPr>
            <a:endParaRPr lang="en-US" sz="3200" dirty="0"/>
          </a:p>
          <a:p>
            <a:pPr marL="800100" lvl="1" indent="-342900">
              <a:buFont typeface="Wingdings" panose="05000000000000000000" pitchFamily="2" charset="2"/>
              <a:buChar char="q"/>
            </a:pPr>
            <a:r>
              <a:rPr lang="en-US" sz="2200" b="1" dirty="0" smtClean="0"/>
              <a:t>USPS’ HRSSC </a:t>
            </a:r>
            <a:r>
              <a:rPr lang="en-US" sz="2200" b="1" dirty="0"/>
              <a:t>will send the completed forms to its Eagan Finance Center, which will process the forms on to OPM.</a:t>
            </a:r>
          </a:p>
          <a:p>
            <a:pPr marL="800100" lvl="1" indent="-342900">
              <a:buFont typeface="Wingdings" panose="05000000000000000000" pitchFamily="2" charset="2"/>
              <a:buChar char="q"/>
            </a:pPr>
            <a:endParaRPr lang="en-US" sz="2200" b="1" dirty="0"/>
          </a:p>
          <a:p>
            <a:pPr marL="800100" lvl="1" indent="-342900">
              <a:buFont typeface="Wingdings" panose="05000000000000000000" pitchFamily="2" charset="2"/>
              <a:buChar char="q"/>
            </a:pPr>
            <a:r>
              <a:rPr lang="en-US" sz="2200" b="1" dirty="0"/>
              <a:t>OPM will send you a CSA number and begin interim payments, usually without delay.</a:t>
            </a:r>
          </a:p>
          <a:p>
            <a:pPr marL="800100" lvl="1" indent="-342900">
              <a:buFont typeface="Wingdings" panose="05000000000000000000" pitchFamily="2" charset="2"/>
              <a:buChar char="q"/>
            </a:pPr>
            <a:endParaRPr lang="en-US" sz="2200" b="1" dirty="0"/>
          </a:p>
          <a:p>
            <a:pPr marL="800100" lvl="1" indent="-342900">
              <a:buFont typeface="Wingdings" panose="05000000000000000000" pitchFamily="2" charset="2"/>
              <a:buChar char="q"/>
            </a:pPr>
            <a:r>
              <a:rPr lang="en-US" sz="2200" b="1" dirty="0"/>
              <a:t>Interim payments are computed at about 80% of estimated annuity and only federal income taxes are withheld.</a:t>
            </a:r>
          </a:p>
          <a:p>
            <a:pPr marL="800100" lvl="1" indent="-342900">
              <a:buFont typeface="Wingdings" panose="05000000000000000000" pitchFamily="2" charset="2"/>
              <a:buChar char="q"/>
            </a:pPr>
            <a:endParaRPr lang="en-US" sz="2200" b="1" dirty="0"/>
          </a:p>
          <a:p>
            <a:pPr marL="800100" lvl="1" indent="-342900">
              <a:buFont typeface="Wingdings" panose="05000000000000000000" pitchFamily="2" charset="2"/>
              <a:buChar char="q"/>
            </a:pPr>
            <a:r>
              <a:rPr lang="en-US" sz="2200" b="1" dirty="0"/>
              <a:t>Normally, after two or three months of interim payments, OPM will issue a final determination and begin full deductions, and also adjust for the prior interim payments.</a:t>
            </a:r>
          </a:p>
          <a:p>
            <a:pPr marL="800100" lvl="1" indent="-342900">
              <a:buFont typeface="Wingdings" panose="05000000000000000000" pitchFamily="2" charset="2"/>
              <a:buChar char="q"/>
            </a:pPr>
            <a:endParaRPr lang="en-US" sz="2200" b="1" dirty="0"/>
          </a:p>
          <a:p>
            <a:pPr marL="800100" lvl="1" indent="-342900">
              <a:buFont typeface="Wingdings" panose="05000000000000000000" pitchFamily="2" charset="2"/>
              <a:buChar char="q"/>
            </a:pPr>
            <a:r>
              <a:rPr lang="en-US" sz="2200" b="1" dirty="0"/>
              <a:t>Annuity payments are made by OPM the first business day of the month following the month for which the payment is made.</a:t>
            </a:r>
          </a:p>
          <a:p>
            <a:pPr marL="457200" lvl="1" indent="0">
              <a:buNone/>
            </a:pPr>
            <a:endParaRPr lang="en-US" sz="2200" dirty="0"/>
          </a:p>
          <a:p>
            <a:pPr marL="457200" lvl="1" indent="0" algn="ctr">
              <a:buNone/>
            </a:pPr>
            <a:endParaRPr lang="en-US" dirty="0"/>
          </a:p>
          <a:p>
            <a:pPr marL="457200" lvl="1" indent="0">
              <a:buNone/>
            </a:pPr>
            <a:endParaRPr lang="en-US" dirty="0"/>
          </a:p>
          <a:p>
            <a:pPr marL="457200" lvl="1" indent="0" algn="ctr">
              <a:buNone/>
            </a:pPr>
            <a:endParaRPr lang="en-US" dirty="0"/>
          </a:p>
          <a:p>
            <a:endParaRPr lang="en-US"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74</a:t>
            </a:fld>
            <a:endParaRPr lang="en-US" dirty="0"/>
          </a:p>
        </p:txBody>
      </p:sp>
    </p:spTree>
    <p:extLst>
      <p:ext uri="{BB962C8B-B14F-4D97-AF65-F5344CB8AC3E}">
        <p14:creationId xmlns:p14="http://schemas.microsoft.com/office/powerpoint/2010/main" val="28851690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8898" y="185429"/>
            <a:ext cx="8452021" cy="6324600"/>
          </a:xfrm>
        </p:spPr>
        <p:txBody>
          <a:bodyPr>
            <a:normAutofit/>
          </a:bodyPr>
          <a:lstStyle/>
          <a:p>
            <a:pPr marL="0" indent="0" algn="ctr">
              <a:buNone/>
            </a:pPr>
            <a:r>
              <a:rPr lang="en-US" sz="4400" b="1" dirty="0" smtClean="0"/>
              <a:t>Some things to focus on</a:t>
            </a:r>
          </a:p>
          <a:p>
            <a:pPr marL="0" indent="0" algn="ctr">
              <a:buNone/>
            </a:pPr>
            <a:r>
              <a:rPr lang="en-US" sz="4400" b="1" dirty="0" smtClean="0"/>
              <a:t>before retirement</a:t>
            </a:r>
          </a:p>
          <a:p>
            <a:endParaRPr lang="en-US" sz="2600" b="1" dirty="0" smtClean="0"/>
          </a:p>
          <a:p>
            <a:r>
              <a:rPr lang="en-US" sz="3200" b="1" dirty="0" smtClean="0"/>
              <a:t>Flexible Spending Accounts</a:t>
            </a:r>
          </a:p>
          <a:p>
            <a:endParaRPr lang="en-US" sz="1800" b="1" dirty="0" smtClean="0"/>
          </a:p>
          <a:p>
            <a:r>
              <a:rPr lang="en-US" sz="3200" b="1" dirty="0" smtClean="0"/>
              <a:t>Uniforms</a:t>
            </a:r>
          </a:p>
          <a:p>
            <a:endParaRPr lang="en-US" sz="1600" b="1" dirty="0" smtClean="0"/>
          </a:p>
          <a:p>
            <a:r>
              <a:rPr lang="en-US" sz="3200" b="1" dirty="0" smtClean="0"/>
              <a:t>Copy Official Personnel Folder (OPF)</a:t>
            </a:r>
          </a:p>
          <a:p>
            <a:endParaRPr lang="en-US" sz="1600" b="1" dirty="0" smtClean="0"/>
          </a:p>
          <a:p>
            <a:r>
              <a:rPr lang="en-US" sz="3200" b="1" dirty="0" smtClean="0"/>
              <a:t>Make copies of all retirement application forms once they are filled out for your records</a:t>
            </a:r>
          </a:p>
          <a:p>
            <a:pPr marL="0" indent="0">
              <a:buNone/>
            </a:pPr>
            <a:endParaRPr lang="en-US" sz="2800" dirty="0" smtClean="0"/>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75</a:t>
            </a:fld>
            <a:endParaRPr lang="en-US" dirty="0"/>
          </a:p>
        </p:txBody>
      </p:sp>
    </p:spTree>
    <p:extLst>
      <p:ext uri="{BB962C8B-B14F-4D97-AF65-F5344CB8AC3E}">
        <p14:creationId xmlns:p14="http://schemas.microsoft.com/office/powerpoint/2010/main" val="5633929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63611" y="321586"/>
            <a:ext cx="8773298" cy="6324600"/>
          </a:xfrm>
        </p:spPr>
        <p:txBody>
          <a:bodyPr>
            <a:normAutofit/>
          </a:bodyPr>
          <a:lstStyle/>
          <a:p>
            <a:pPr marL="0" indent="0" algn="ctr">
              <a:buNone/>
            </a:pPr>
            <a:r>
              <a:rPr lang="en-US" sz="4400" b="1" dirty="0" smtClean="0"/>
              <a:t>Flexible Spending Accounts</a:t>
            </a:r>
          </a:p>
          <a:p>
            <a:endParaRPr lang="en-US" sz="4000" dirty="0"/>
          </a:p>
          <a:p>
            <a:r>
              <a:rPr lang="en-US" sz="2400" b="1" dirty="0"/>
              <a:t>I</a:t>
            </a:r>
            <a:r>
              <a:rPr lang="en-US" sz="2400" b="1" dirty="0" smtClean="0"/>
              <a:t>f you participate in the FSA, your period of participation ends the day after you retire. You may file a claim for the expenses of services or items that were received prior to the day after your retirement, but any </a:t>
            </a:r>
            <a:r>
              <a:rPr lang="en-US" sz="2400" b="1" u="sng" dirty="0" smtClean="0"/>
              <a:t>services or items provided after your retirement date are not eligible for payment</a:t>
            </a:r>
            <a:r>
              <a:rPr lang="en-US" sz="2400" b="1" dirty="0" smtClean="0"/>
              <a:t>.</a:t>
            </a:r>
          </a:p>
          <a:p>
            <a:endParaRPr lang="en-US" sz="2400" b="1" dirty="0" smtClean="0"/>
          </a:p>
          <a:p>
            <a:r>
              <a:rPr lang="en-US" sz="2400" b="1" dirty="0" smtClean="0"/>
              <a:t>Claims for reimbursement of services or items received while still employed may be made until September 30 of the following year.</a:t>
            </a:r>
          </a:p>
          <a:p>
            <a:endParaRPr lang="en-US" sz="2400" b="1" dirty="0"/>
          </a:p>
          <a:p>
            <a:r>
              <a:rPr lang="en-US" sz="2400" b="1" dirty="0" smtClean="0"/>
              <a:t>If you used your entire elected amount before it has been deducted from your pay, you will  not be responsible for the remaining allotments. </a:t>
            </a:r>
            <a:endParaRPr lang="en-US" sz="24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76</a:t>
            </a:fld>
            <a:endParaRPr lang="en-US" dirty="0"/>
          </a:p>
        </p:txBody>
      </p:sp>
    </p:spTree>
    <p:extLst>
      <p:ext uri="{BB962C8B-B14F-4D97-AF65-F5344CB8AC3E}">
        <p14:creationId xmlns:p14="http://schemas.microsoft.com/office/powerpoint/2010/main" val="142600666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 y="198408"/>
            <a:ext cx="8674443" cy="6659592"/>
          </a:xfrm>
        </p:spPr>
        <p:txBody>
          <a:bodyPr>
            <a:normAutofit fontScale="77500" lnSpcReduction="20000"/>
          </a:bodyPr>
          <a:lstStyle/>
          <a:p>
            <a:pPr marL="0" indent="0" algn="ctr">
              <a:buNone/>
            </a:pPr>
            <a:r>
              <a:rPr lang="en-US" sz="6900" b="1" dirty="0" smtClean="0"/>
              <a:t>Uniforms</a:t>
            </a:r>
          </a:p>
          <a:p>
            <a:pPr marL="0" indent="0">
              <a:buNone/>
            </a:pPr>
            <a:endParaRPr lang="en-US" sz="1200" b="1" dirty="0" smtClean="0"/>
          </a:p>
          <a:p>
            <a:pPr marL="0" indent="0">
              <a:buNone/>
            </a:pPr>
            <a:r>
              <a:rPr lang="en-US" sz="3100" b="1" dirty="0" smtClean="0"/>
              <a:t>ELM 936.2</a:t>
            </a:r>
          </a:p>
          <a:p>
            <a:pPr marL="0" indent="0">
              <a:buNone/>
            </a:pPr>
            <a:r>
              <a:rPr lang="en-US" sz="2400" b="1" dirty="0" smtClean="0"/>
              <a:t>Payment for Uniform Purchase After Separation of Employee</a:t>
            </a:r>
          </a:p>
          <a:p>
            <a:pPr marL="0" indent="0">
              <a:buNone/>
            </a:pPr>
            <a:endParaRPr lang="en-US" sz="500" b="1" dirty="0" smtClean="0"/>
          </a:p>
          <a:p>
            <a:pPr marL="0" indent="0">
              <a:buNone/>
            </a:pPr>
            <a:r>
              <a:rPr lang="en-US" sz="2400" b="1" u="sng" dirty="0" smtClean="0"/>
              <a:t>Payment to the vendor is not allowed </a:t>
            </a:r>
            <a:r>
              <a:rPr lang="en-US" sz="2400" b="1" dirty="0" smtClean="0"/>
              <a:t>if the following conditions exist:</a:t>
            </a:r>
          </a:p>
          <a:p>
            <a:pPr marL="0" indent="0">
              <a:lnSpc>
                <a:spcPct val="120000"/>
              </a:lnSpc>
              <a:buNone/>
            </a:pPr>
            <a:r>
              <a:rPr lang="en-US" sz="2400" b="1" dirty="0" smtClean="0"/>
              <a:t>a. The </a:t>
            </a:r>
            <a:r>
              <a:rPr lang="en-US" sz="2400" b="1" u="sng" dirty="0" smtClean="0"/>
              <a:t>employee separates </a:t>
            </a:r>
            <a:r>
              <a:rPr lang="en-US" sz="2400" b="1" dirty="0" smtClean="0"/>
              <a:t>from the uniform program for any reason, including retirement, </a:t>
            </a:r>
            <a:r>
              <a:rPr lang="en-US" sz="2400" b="1" u="sng" dirty="0" smtClean="0"/>
              <a:t>within 30 days following purchase</a:t>
            </a:r>
            <a:r>
              <a:rPr lang="en-US" sz="2400" b="1" dirty="0" smtClean="0"/>
              <a:t> </a:t>
            </a:r>
            <a:r>
              <a:rPr lang="en-US" sz="2400" b="1" u="sng" dirty="0" smtClean="0"/>
              <a:t>of items of uniform wear that are </a:t>
            </a:r>
            <a:r>
              <a:rPr lang="en-US" sz="2400" b="1" i="1" u="sng" dirty="0" smtClean="0"/>
              <a:t>not </a:t>
            </a:r>
            <a:r>
              <a:rPr lang="en-US" sz="2400" b="1" u="sng" dirty="0" smtClean="0"/>
              <a:t>recognizable as distinctive uniform items </a:t>
            </a:r>
            <a:r>
              <a:rPr lang="en-US" sz="2400" b="1" dirty="0" smtClean="0"/>
              <a:t>unless worn with the basic outer garments of the uniform. In these cases notify both employee and specific vendor involved. Return the invoice to the vendor (see 936.32). Nondistinctive items include shoes, gloves, rubbers, galoshes, overboots, hose, face masks, pith helmets, and belts.</a:t>
            </a:r>
          </a:p>
          <a:p>
            <a:pPr marL="0" indent="0">
              <a:lnSpc>
                <a:spcPct val="120000"/>
              </a:lnSpc>
              <a:buNone/>
            </a:pPr>
            <a:endParaRPr lang="en-US" sz="1400" b="1" dirty="0" smtClean="0"/>
          </a:p>
          <a:p>
            <a:pPr marL="0" indent="0">
              <a:lnSpc>
                <a:spcPct val="120000"/>
              </a:lnSpc>
              <a:buNone/>
            </a:pPr>
            <a:r>
              <a:rPr lang="en-US" sz="2400" b="1" dirty="0" smtClean="0"/>
              <a:t>b. When there is evidence that, before making the purchase, the employee indicated an intention to separate from the uniform program for any reason, including retirement, involuntary separation, or bid to an assignment not requiring the same uniform category, do not process the invoice for payment. After placing a copy of the invoice in the employee’s uniform file with the appropriate remarks, return the invoice to the vendor advising why it will not be honored.</a:t>
            </a:r>
          </a:p>
          <a:p>
            <a:pPr marL="0" indent="0" algn="ctr">
              <a:lnSpc>
                <a:spcPct val="120000"/>
              </a:lnSpc>
              <a:buNone/>
            </a:pPr>
            <a:endParaRPr lang="en-US" dirty="0" smtClean="0"/>
          </a:p>
          <a:p>
            <a:pPr marL="0" indent="0" algn="ctr">
              <a:buNone/>
            </a:pPr>
            <a:endParaRPr lang="en-US"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77</a:t>
            </a:fld>
            <a:endParaRPr lang="en-US" dirty="0"/>
          </a:p>
        </p:txBody>
      </p:sp>
    </p:spTree>
    <p:extLst>
      <p:ext uri="{BB962C8B-B14F-4D97-AF65-F5344CB8AC3E}">
        <p14:creationId xmlns:p14="http://schemas.microsoft.com/office/powerpoint/2010/main" val="22481130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38897" y="189781"/>
            <a:ext cx="8839199" cy="6324600"/>
          </a:xfrm>
        </p:spPr>
        <p:txBody>
          <a:bodyPr>
            <a:noAutofit/>
          </a:bodyPr>
          <a:lstStyle/>
          <a:p>
            <a:pPr marL="0" indent="0" algn="ctr">
              <a:buNone/>
            </a:pPr>
            <a:r>
              <a:rPr lang="en-US" sz="4000" b="1" dirty="0" smtClean="0"/>
              <a:t>Official Personnel Folder (OPF)</a:t>
            </a:r>
          </a:p>
          <a:p>
            <a:pPr marL="0" indent="0" algn="ctr">
              <a:buNone/>
            </a:pPr>
            <a:endParaRPr lang="en-US" sz="600" b="1" dirty="0" smtClean="0"/>
          </a:p>
          <a:p>
            <a:pPr marL="0" indent="0">
              <a:buNone/>
            </a:pPr>
            <a:r>
              <a:rPr lang="en-US" sz="2400" b="1" dirty="0" smtClean="0"/>
              <a:t>OPFs contain important documents such as:</a:t>
            </a:r>
          </a:p>
          <a:p>
            <a:pPr lvl="2">
              <a:lnSpc>
                <a:spcPct val="150000"/>
              </a:lnSpc>
              <a:buFont typeface="Courier New" panose="02070309020205020404" pitchFamily="49" charset="0"/>
              <a:buChar char="o"/>
            </a:pPr>
            <a:r>
              <a:rPr lang="en-US" sz="2400" b="1" dirty="0" smtClean="0"/>
              <a:t>Health Benefits Program Registration</a:t>
            </a:r>
          </a:p>
          <a:p>
            <a:pPr lvl="2">
              <a:lnSpc>
                <a:spcPct val="150000"/>
              </a:lnSpc>
              <a:buFont typeface="Courier New" panose="02070309020205020404" pitchFamily="49" charset="0"/>
              <a:buChar char="o"/>
            </a:pPr>
            <a:r>
              <a:rPr lang="en-US" sz="2400" b="1" dirty="0" smtClean="0"/>
              <a:t>FEGLI Enrollment forms</a:t>
            </a:r>
          </a:p>
          <a:p>
            <a:pPr lvl="2">
              <a:lnSpc>
                <a:spcPct val="150000"/>
              </a:lnSpc>
              <a:buFont typeface="Courier New" panose="02070309020205020404" pitchFamily="49" charset="0"/>
              <a:buChar char="o"/>
            </a:pPr>
            <a:r>
              <a:rPr lang="en-US" sz="2400" b="1" dirty="0" smtClean="0"/>
              <a:t>Designations of Beneficiary </a:t>
            </a:r>
          </a:p>
          <a:p>
            <a:pPr lvl="2">
              <a:lnSpc>
                <a:spcPct val="150000"/>
              </a:lnSpc>
              <a:buFont typeface="Courier New" panose="02070309020205020404" pitchFamily="49" charset="0"/>
              <a:buChar char="o"/>
            </a:pPr>
            <a:r>
              <a:rPr lang="en-US" sz="2400" b="1" dirty="0" smtClean="0"/>
              <a:t>Form 50 history</a:t>
            </a:r>
          </a:p>
          <a:p>
            <a:r>
              <a:rPr lang="en-US" sz="2400" b="1" dirty="0" smtClean="0"/>
              <a:t>Active employees have on-line access to their OPF through USPS LiteBlue.</a:t>
            </a:r>
          </a:p>
          <a:p>
            <a:r>
              <a:rPr lang="en-US" sz="2400" b="1" dirty="0" smtClean="0"/>
              <a:t>Retirees do not have access to LiteBlue.</a:t>
            </a:r>
          </a:p>
          <a:p>
            <a:r>
              <a:rPr lang="en-US" sz="2400" b="1" dirty="0" smtClean="0"/>
              <a:t>Most retirees will never have a significant need to access proof of past HBP registration, FEGLI designation of beneficiary, Form 50 pay history, etc. However, sometimes problems arise with retirement that can be resolved easily if the retiree has these documents.</a:t>
            </a:r>
            <a:endParaRPr lang="en-US" sz="24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78</a:t>
            </a:fld>
            <a:endParaRPr lang="en-US" dirty="0"/>
          </a:p>
        </p:txBody>
      </p:sp>
    </p:spTree>
    <p:extLst>
      <p:ext uri="{BB962C8B-B14F-4D97-AF65-F5344CB8AC3E}">
        <p14:creationId xmlns:p14="http://schemas.microsoft.com/office/powerpoint/2010/main" val="7361002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05945" y="215661"/>
            <a:ext cx="8765059" cy="6324600"/>
          </a:xfrm>
        </p:spPr>
        <p:txBody>
          <a:bodyPr>
            <a:normAutofit lnSpcReduction="10000"/>
          </a:bodyPr>
          <a:lstStyle/>
          <a:p>
            <a:pPr marL="0" indent="0" algn="ctr">
              <a:buNone/>
            </a:pPr>
            <a:r>
              <a:rPr lang="en-US" sz="4000" b="1" dirty="0" smtClean="0"/>
              <a:t>Official Personnel Folder (OPF)</a:t>
            </a:r>
          </a:p>
          <a:p>
            <a:pPr marL="0" indent="0" algn="ctr">
              <a:buNone/>
            </a:pPr>
            <a:endParaRPr lang="en-US" dirty="0" smtClean="0"/>
          </a:p>
          <a:p>
            <a:pPr marL="0" indent="0">
              <a:buNone/>
            </a:pPr>
            <a:r>
              <a:rPr lang="en-US" sz="2800" b="1" dirty="0" smtClean="0"/>
              <a:t>Before you retire:</a:t>
            </a:r>
          </a:p>
          <a:p>
            <a:pPr marL="0" indent="0">
              <a:buNone/>
            </a:pPr>
            <a:endParaRPr lang="en-US" sz="2400" b="1" dirty="0"/>
          </a:p>
          <a:p>
            <a:pPr>
              <a:buFont typeface="Wingdings 2" panose="05020102010507070707" pitchFamily="18" charset="2"/>
              <a:buChar char="R"/>
            </a:pPr>
            <a:r>
              <a:rPr lang="en-US" sz="2400" b="1" dirty="0" smtClean="0"/>
              <a:t>  Go on-line to Lite-Blue. Find your OPF. Copy it to paper or electronically. Save it.</a:t>
            </a:r>
          </a:p>
          <a:p>
            <a:pPr marL="0" indent="0">
              <a:buNone/>
            </a:pPr>
            <a:endParaRPr lang="en-US" sz="2400" b="1" dirty="0"/>
          </a:p>
          <a:p>
            <a:pPr>
              <a:buFont typeface="Wingdings 2" panose="05020102010507070707" pitchFamily="18" charset="2"/>
              <a:buChar char="R"/>
            </a:pPr>
            <a:r>
              <a:rPr lang="en-US" sz="2400" b="1" dirty="0" smtClean="0"/>
              <a:t>  USPS will delete your access to Lite-Blue the day after you retire, and will send those OPF documents to the Federal Records Center. </a:t>
            </a:r>
            <a:r>
              <a:rPr lang="en-US" sz="2400" b="1" dirty="0"/>
              <a:t>Y</a:t>
            </a:r>
            <a:r>
              <a:rPr lang="en-US" sz="2400" b="1" dirty="0" smtClean="0"/>
              <a:t>ou will not be able to easily obtain these documents from USPS after you retire.</a:t>
            </a:r>
          </a:p>
          <a:p>
            <a:pPr marL="0" indent="0">
              <a:buNone/>
            </a:pPr>
            <a:endParaRPr lang="en-US" sz="2400" b="1" dirty="0"/>
          </a:p>
          <a:p>
            <a:pPr>
              <a:buFont typeface="Wingdings 2" panose="05020102010507070707" pitchFamily="18" charset="2"/>
              <a:buChar char="R"/>
            </a:pPr>
            <a:r>
              <a:rPr lang="en-US" sz="2400" b="1" dirty="0" smtClean="0"/>
              <a:t>  If you ever do need a document* to solve a problem or issue, you can simply retrieve it from your stored file.</a:t>
            </a:r>
          </a:p>
          <a:p>
            <a:pPr marL="0" indent="0">
              <a:buNone/>
            </a:pPr>
            <a:endParaRPr lang="en-US" sz="2400" b="1" dirty="0" smtClean="0"/>
          </a:p>
          <a:p>
            <a:pPr marL="0" indent="0">
              <a:buNone/>
            </a:pPr>
            <a:r>
              <a:rPr lang="en-US" sz="2200" b="1" dirty="0" smtClean="0"/>
              <a:t>*E.g., Health Benefits registration, FEGLI coverage, designation of beneficiary, debt collection related documents, etc.</a:t>
            </a:r>
            <a:endParaRPr lang="en-US" sz="2200" b="1" dirty="0"/>
          </a:p>
          <a:p>
            <a:pPr marL="0" indent="0" algn="ctr">
              <a:buNone/>
            </a:pPr>
            <a:endParaRPr lang="en-US" dirty="0" smtClean="0"/>
          </a:p>
          <a:p>
            <a:pPr marL="0" indent="0">
              <a:buNone/>
            </a:pPr>
            <a:endParaRPr lang="en-US" sz="2400" b="1" dirty="0" smtClean="0"/>
          </a:p>
          <a:p>
            <a:pPr marL="0" indent="0">
              <a:buNone/>
            </a:pPr>
            <a:endParaRPr lang="en-US" dirty="0" smtClean="0"/>
          </a:p>
          <a:p>
            <a:pPr marL="0" indent="0" algn="ctr">
              <a:buNone/>
            </a:pPr>
            <a:endParaRPr lang="en-US"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79</a:t>
            </a:fld>
            <a:endParaRPr lang="en-US" dirty="0"/>
          </a:p>
        </p:txBody>
      </p:sp>
    </p:spTree>
    <p:extLst>
      <p:ext uri="{BB962C8B-B14F-4D97-AF65-F5344CB8AC3E}">
        <p14:creationId xmlns:p14="http://schemas.microsoft.com/office/powerpoint/2010/main" val="33953350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 y="1277258"/>
            <a:ext cx="9144000" cy="1754326"/>
          </a:xfrm>
          <a:prstGeom prst="rect">
            <a:avLst/>
          </a:prstGeom>
          <a:noFill/>
          <a:ln w="12700">
            <a:noFill/>
            <a:miter lim="800000"/>
            <a:headEnd type="none" w="sm" len="sm"/>
            <a:tailEnd type="none" w="sm" len="sm"/>
          </a:ln>
        </p:spPr>
        <p:txBody>
          <a:bodyPr wrap="square">
            <a:spAutoFit/>
          </a:bodyPr>
          <a:lstStyle/>
          <a:p>
            <a:pPr marL="808038" lvl="1" indent="-350838" eaLnBrk="0" hangingPunct="0">
              <a:spcBef>
                <a:spcPts val="1200"/>
              </a:spcBef>
            </a:pPr>
            <a:endParaRPr lang="en-US" sz="2800" dirty="0" smtClean="0"/>
          </a:p>
          <a:p>
            <a:pPr marL="808038" lvl="1" indent="-350838" eaLnBrk="0" hangingPunct="0">
              <a:spcBef>
                <a:spcPts val="1200"/>
              </a:spcBef>
            </a:pPr>
            <a:endParaRPr lang="en-US" sz="2800" dirty="0" smtClean="0"/>
          </a:p>
          <a:p>
            <a:pPr marL="350838" indent="-350838">
              <a:spcBef>
                <a:spcPts val="1200"/>
              </a:spcBef>
              <a:spcAft>
                <a:spcPct val="20000"/>
              </a:spcAft>
            </a:pPr>
            <a:endParaRPr lang="en-US" sz="3200" dirty="0"/>
          </a:p>
        </p:txBody>
      </p:sp>
      <p:sp>
        <p:nvSpPr>
          <p:cNvPr id="8" name="Title 7"/>
          <p:cNvSpPr>
            <a:spLocks noGrp="1"/>
          </p:cNvSpPr>
          <p:nvPr>
            <p:ph type="title"/>
          </p:nvPr>
        </p:nvSpPr>
        <p:spPr>
          <a:xfrm>
            <a:off x="628650" y="365126"/>
            <a:ext cx="7886700" cy="6356350"/>
          </a:xfrm>
        </p:spPr>
        <p:txBody>
          <a:bodyPr>
            <a:normAutofit/>
          </a:bodyPr>
          <a:lstStyle/>
          <a:p>
            <a:pPr marL="350838" indent="-350838" algn="ctr" eaLnBrk="0" hangingPunct="0">
              <a:spcBef>
                <a:spcPts val="1200"/>
              </a:spcBef>
            </a:pPr>
            <a:r>
              <a:rPr lang="en-US" sz="4400" b="1" dirty="0" smtClean="0"/>
              <a:t>When Will I Be Eligible to Retire?</a:t>
            </a:r>
            <a:br>
              <a:rPr lang="en-US" sz="4400" b="1" dirty="0" smtClean="0"/>
            </a:br>
            <a:r>
              <a:rPr lang="en-US" sz="4400" b="1" dirty="0"/>
              <a:t/>
            </a:r>
            <a:br>
              <a:rPr lang="en-US" sz="4400" b="1" dirty="0"/>
            </a:br>
            <a:r>
              <a:rPr lang="en-US" sz="4400" b="1" dirty="0" smtClean="0"/>
              <a:t/>
            </a:r>
            <a:br>
              <a:rPr lang="en-US" sz="4400" b="1" dirty="0" smtClean="0"/>
            </a:br>
            <a:r>
              <a:rPr lang="en-US" sz="4400" b="1" dirty="0"/>
              <a:t/>
            </a:r>
            <a:br>
              <a:rPr lang="en-US" sz="4400" b="1" dirty="0"/>
            </a:br>
            <a:r>
              <a:rPr lang="en-US" sz="4400" b="1" dirty="0" smtClean="0"/>
              <a:t/>
            </a:r>
            <a:br>
              <a:rPr lang="en-US" sz="4400" b="1" dirty="0" smtClean="0"/>
            </a:br>
            <a:r>
              <a:rPr lang="en-US" sz="4400" b="1" dirty="0"/>
              <a:t/>
            </a:r>
            <a:br>
              <a:rPr lang="en-US" sz="4400" b="1" dirty="0"/>
            </a:br>
            <a:r>
              <a:rPr lang="en-US" sz="4400" b="1" dirty="0" smtClean="0"/>
              <a:t/>
            </a:r>
            <a:br>
              <a:rPr lang="en-US" sz="4400" b="1" dirty="0" smtClean="0"/>
            </a:br>
            <a:r>
              <a:rPr lang="en-US" sz="4400" b="1" dirty="0"/>
              <a:t/>
            </a:r>
            <a:br>
              <a:rPr lang="en-US" sz="4400" b="1" dirty="0"/>
            </a:br>
            <a:r>
              <a:rPr lang="en-US" sz="4400" b="1" dirty="0" smtClean="0"/>
              <a:t/>
            </a:r>
            <a:br>
              <a:rPr lang="en-US" sz="4400" b="1" dirty="0" smtClean="0"/>
            </a:br>
            <a:r>
              <a:rPr lang="en-US" sz="3100" i="1" dirty="0" smtClean="0"/>
              <a:t>This depends on your </a:t>
            </a:r>
            <a:r>
              <a:rPr lang="en-US" sz="3100" b="1" i="1" dirty="0" smtClean="0"/>
              <a:t>AGE</a:t>
            </a:r>
            <a:r>
              <a:rPr lang="en-US" sz="3100" i="1" dirty="0" smtClean="0"/>
              <a:t> and </a:t>
            </a:r>
            <a:r>
              <a:rPr lang="en-US" sz="3100" b="1" i="1" dirty="0" smtClean="0"/>
              <a:t>Years of Service</a:t>
            </a:r>
            <a:endParaRPr lang="en-US" sz="3100" b="1" i="1" dirty="0"/>
          </a:p>
        </p:txBody>
      </p:sp>
      <p:pic>
        <p:nvPicPr>
          <p:cNvPr id="2" name="Picture 1"/>
          <p:cNvPicPr>
            <a:picLocks noChangeAspect="1"/>
          </p:cNvPicPr>
          <p:nvPr/>
        </p:nvPicPr>
        <p:blipFill>
          <a:blip r:embed="rId3"/>
          <a:stretch>
            <a:fillRect/>
          </a:stretch>
        </p:blipFill>
        <p:spPr>
          <a:xfrm>
            <a:off x="1193885" y="1277258"/>
            <a:ext cx="6756229" cy="4495963"/>
          </a:xfrm>
          <a:prstGeom prst="rect">
            <a:avLst/>
          </a:prstGeom>
        </p:spPr>
      </p:pic>
      <p:sp>
        <p:nvSpPr>
          <p:cNvPr id="3" name="Slide Number Placeholder 2"/>
          <p:cNvSpPr>
            <a:spLocks noGrp="1"/>
          </p:cNvSpPr>
          <p:nvPr>
            <p:ph type="sldNum" sz="quarter" idx="12"/>
          </p:nvPr>
        </p:nvSpPr>
        <p:spPr>
          <a:xfrm>
            <a:off x="6333663" y="6356351"/>
            <a:ext cx="2057400" cy="365125"/>
          </a:xfrm>
        </p:spPr>
        <p:txBody>
          <a:bodyPr/>
          <a:lstStyle/>
          <a:p>
            <a:pPr>
              <a:defRPr/>
            </a:pPr>
            <a:fld id="{CBDD7928-7170-4C79-AD39-76FA5D59B8C9}"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172528"/>
            <a:ext cx="8839200" cy="6324600"/>
          </a:xfrm>
        </p:spPr>
        <p:txBody>
          <a:bodyPr>
            <a:normAutofit lnSpcReduction="10000"/>
          </a:bodyPr>
          <a:lstStyle/>
          <a:p>
            <a:pPr marL="0" indent="0" algn="ctr">
              <a:buNone/>
            </a:pPr>
            <a:r>
              <a:rPr lang="en-US" sz="4000" b="1" dirty="0" smtClean="0"/>
              <a:t>Some things to know about</a:t>
            </a:r>
          </a:p>
          <a:p>
            <a:pPr marL="0" indent="0" algn="ctr">
              <a:buNone/>
            </a:pPr>
            <a:r>
              <a:rPr lang="en-US" sz="4000" b="1" dirty="0" smtClean="0"/>
              <a:t>after retirement</a:t>
            </a:r>
          </a:p>
          <a:p>
            <a:pPr marL="0" indent="0" algn="ctr">
              <a:buNone/>
            </a:pPr>
            <a:endParaRPr lang="en-US" sz="1050" dirty="0"/>
          </a:p>
          <a:p>
            <a:pPr>
              <a:lnSpc>
                <a:spcPct val="100000"/>
              </a:lnSpc>
            </a:pPr>
            <a:r>
              <a:rPr lang="en-US" sz="3200" b="1" dirty="0" smtClean="0"/>
              <a:t>Terminal Leave Payments (saved annual leave)</a:t>
            </a:r>
          </a:p>
          <a:p>
            <a:pPr>
              <a:lnSpc>
                <a:spcPct val="100000"/>
              </a:lnSpc>
            </a:pPr>
            <a:r>
              <a:rPr lang="en-US" sz="3200" b="1" dirty="0" smtClean="0"/>
              <a:t>Direct Deposit of Annuity Required</a:t>
            </a:r>
          </a:p>
          <a:p>
            <a:pPr>
              <a:lnSpc>
                <a:spcPct val="100000"/>
              </a:lnSpc>
            </a:pPr>
            <a:r>
              <a:rPr lang="en-US" sz="3200" b="1" dirty="0" smtClean="0"/>
              <a:t>Post Retirement Debt Collection</a:t>
            </a:r>
          </a:p>
          <a:p>
            <a:pPr>
              <a:lnSpc>
                <a:spcPct val="100000"/>
              </a:lnSpc>
            </a:pPr>
            <a:r>
              <a:rPr lang="en-US" sz="3200" b="1" dirty="0" smtClean="0"/>
              <a:t>OPM Services On-line</a:t>
            </a:r>
            <a:endParaRPr lang="en-US" sz="3200" dirty="0" smtClean="0"/>
          </a:p>
          <a:p>
            <a:pPr>
              <a:lnSpc>
                <a:spcPct val="100000"/>
              </a:lnSpc>
            </a:pPr>
            <a:r>
              <a:rPr lang="en-US" sz="3200" b="1" dirty="0" smtClean="0"/>
              <a:t>Cost of Living Adjustments</a:t>
            </a:r>
          </a:p>
          <a:p>
            <a:pPr>
              <a:lnSpc>
                <a:spcPct val="100000"/>
              </a:lnSpc>
            </a:pPr>
            <a:r>
              <a:rPr lang="en-US" sz="3200" b="1" dirty="0" smtClean="0"/>
              <a:t>Federal Income Tax on Annuity</a:t>
            </a:r>
          </a:p>
          <a:p>
            <a:pPr>
              <a:lnSpc>
                <a:spcPct val="100000"/>
              </a:lnSpc>
            </a:pPr>
            <a:r>
              <a:rPr lang="en-US" sz="3200" b="1" dirty="0" smtClean="0"/>
              <a:t>Understanding OPM’s Notice of Annuity Adjustment</a:t>
            </a:r>
          </a:p>
          <a:p>
            <a:pPr>
              <a:lnSpc>
                <a:spcPct val="100000"/>
              </a:lnSpc>
            </a:pPr>
            <a:r>
              <a:rPr lang="en-US" sz="3200" b="1" dirty="0" smtClean="0"/>
              <a:t>Maintain NALC Membership</a:t>
            </a:r>
          </a:p>
          <a:p>
            <a:pPr marL="0" indent="0">
              <a:buNone/>
            </a:pPr>
            <a:endParaRPr lang="en-US" sz="2800" dirty="0" smtClean="0"/>
          </a:p>
          <a:p>
            <a:pPr marL="0" indent="0">
              <a:buNone/>
            </a:pPr>
            <a:endParaRPr lang="en-US" sz="2800" dirty="0"/>
          </a:p>
          <a:p>
            <a:pPr marL="0" indent="0">
              <a:buNone/>
            </a:pPr>
            <a:endParaRPr lang="en-US" sz="2800" dirty="0" smtClean="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80</a:t>
            </a:fld>
            <a:endParaRPr lang="en-US" dirty="0"/>
          </a:p>
        </p:txBody>
      </p:sp>
    </p:spTree>
    <p:extLst>
      <p:ext uri="{BB962C8B-B14F-4D97-AF65-F5344CB8AC3E}">
        <p14:creationId xmlns:p14="http://schemas.microsoft.com/office/powerpoint/2010/main" val="21752144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81233" y="89810"/>
            <a:ext cx="8608539" cy="6266541"/>
          </a:xfrm>
        </p:spPr>
        <p:txBody>
          <a:bodyPr>
            <a:noAutofit/>
          </a:bodyPr>
          <a:lstStyle/>
          <a:p>
            <a:pPr marL="0" indent="0" algn="ctr">
              <a:buNone/>
              <a:defRPr/>
            </a:pPr>
            <a:r>
              <a:rPr lang="en-US" sz="3600" b="1" dirty="0" smtClean="0"/>
              <a:t>Saved Annual Leave Upon Retirement</a:t>
            </a:r>
          </a:p>
          <a:p>
            <a:pPr marL="0" indent="0" algn="ctr">
              <a:buNone/>
              <a:defRPr/>
            </a:pPr>
            <a:r>
              <a:rPr lang="en-US" sz="3600" b="1" dirty="0" smtClean="0"/>
              <a:t>(Terminal Leave Payments)</a:t>
            </a:r>
          </a:p>
          <a:p>
            <a:pPr marL="0" indent="0" algn="ctr">
              <a:buNone/>
              <a:defRPr/>
            </a:pPr>
            <a:endParaRPr lang="en-US" sz="1200" dirty="0"/>
          </a:p>
          <a:p>
            <a:pPr marL="0" indent="0">
              <a:buNone/>
              <a:defRPr/>
            </a:pPr>
            <a:r>
              <a:rPr lang="en-US" sz="2400" b="1" dirty="0" smtClean="0"/>
              <a:t>Lump sum terminal leave payment includes:</a:t>
            </a:r>
          </a:p>
          <a:p>
            <a:pPr>
              <a:defRPr/>
            </a:pPr>
            <a:r>
              <a:rPr lang="en-US" sz="2400" b="1" dirty="0" smtClean="0"/>
              <a:t>accumulated AL </a:t>
            </a:r>
            <a:r>
              <a:rPr lang="en-US" sz="2400" b="1" u="sng" dirty="0" smtClean="0"/>
              <a:t>up to maximum carryover</a:t>
            </a:r>
            <a:r>
              <a:rPr lang="en-US" sz="2400" b="1" dirty="0" smtClean="0"/>
              <a:t> (440 hours), plus</a:t>
            </a:r>
          </a:p>
          <a:p>
            <a:pPr>
              <a:defRPr/>
            </a:pPr>
            <a:r>
              <a:rPr lang="en-US" sz="2400" b="1" dirty="0" smtClean="0"/>
              <a:t>any unused donated leave, plus</a:t>
            </a:r>
          </a:p>
          <a:p>
            <a:pPr>
              <a:defRPr/>
            </a:pPr>
            <a:r>
              <a:rPr lang="en-US" sz="2400" b="1" dirty="0" smtClean="0"/>
              <a:t>holidays that fall within the terminal leave period (for Full-Time Regulars and Part-Time Regulars)</a:t>
            </a:r>
            <a:endParaRPr lang="en-US" sz="2400" b="1" dirty="0"/>
          </a:p>
          <a:p>
            <a:pPr marL="0" indent="0">
              <a:buNone/>
              <a:defRPr/>
            </a:pPr>
            <a:endParaRPr lang="en-US" sz="1400" b="1" dirty="0" smtClean="0"/>
          </a:p>
          <a:p>
            <a:pPr marL="0" indent="0">
              <a:buNone/>
            </a:pPr>
            <a:r>
              <a:rPr lang="en-US" sz="2400" b="1" dirty="0" smtClean="0"/>
              <a:t>Any </a:t>
            </a:r>
            <a:r>
              <a:rPr lang="en-US" sz="2400" b="1" dirty="0"/>
              <a:t>part of the unused annual leave earned </a:t>
            </a:r>
            <a:r>
              <a:rPr lang="en-US" sz="2400" b="1" dirty="0" smtClean="0"/>
              <a:t>during the </a:t>
            </a:r>
            <a:r>
              <a:rPr lang="en-US" sz="2400" b="1" dirty="0"/>
              <a:t>leave year of separation that is in excess of the </a:t>
            </a:r>
            <a:r>
              <a:rPr lang="en-US" sz="2400" b="1" dirty="0" smtClean="0"/>
              <a:t>maximum carryover </a:t>
            </a:r>
            <a:r>
              <a:rPr lang="en-US" sz="2400" b="1" dirty="0"/>
              <a:t>amount is granted prior to separation rather than </a:t>
            </a:r>
            <a:r>
              <a:rPr lang="en-US" sz="2400" b="1" dirty="0" smtClean="0"/>
              <a:t>paid out </a:t>
            </a:r>
            <a:r>
              <a:rPr lang="en-US" sz="2400" b="1" dirty="0"/>
              <a:t>in the form of a lump sum payment. </a:t>
            </a:r>
            <a:endParaRPr lang="en-US" sz="2400" b="1" dirty="0" smtClean="0"/>
          </a:p>
          <a:p>
            <a:pPr marL="0" indent="0">
              <a:buNone/>
            </a:pPr>
            <a:endParaRPr lang="en-US" sz="1600" b="1" dirty="0"/>
          </a:p>
          <a:p>
            <a:pPr marL="0" indent="0">
              <a:buNone/>
            </a:pPr>
            <a:r>
              <a:rPr lang="en-US" sz="2000" b="1" dirty="0" smtClean="0"/>
              <a:t>ELM 512.732b</a:t>
            </a:r>
          </a:p>
          <a:p>
            <a:pPr marL="0" indent="0">
              <a:buNone/>
            </a:pPr>
            <a:r>
              <a:rPr lang="en-US" sz="1800" b="1" dirty="0" smtClean="0"/>
              <a:t>Unused donated leave is included in the terminal leave payment irrespective of the maximum carryover; and all earned leave is included, if retiring under an early out (VER).</a:t>
            </a:r>
            <a:endParaRPr lang="en-US" sz="1800" b="1" dirty="0"/>
          </a:p>
          <a:p>
            <a:pPr marL="0" indent="0">
              <a:buNone/>
            </a:pPr>
            <a:endParaRPr lang="en-US" sz="2400" dirty="0"/>
          </a:p>
          <a:p>
            <a:pPr marL="0" indent="0" algn="ctr">
              <a:buNone/>
              <a:defRPr/>
            </a:pPr>
            <a:endParaRPr lang="en-US" sz="2000" dirty="0" smtClean="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81</a:t>
            </a:fld>
            <a:endParaRPr lang="en-US" dirty="0"/>
          </a:p>
        </p:txBody>
      </p:sp>
    </p:spTree>
    <p:extLst>
      <p:ext uri="{BB962C8B-B14F-4D97-AF65-F5344CB8AC3E}">
        <p14:creationId xmlns:p14="http://schemas.microsoft.com/office/powerpoint/2010/main" val="15467639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47136" y="208587"/>
            <a:ext cx="8657967" cy="6324600"/>
          </a:xfrm>
        </p:spPr>
        <p:txBody>
          <a:bodyPr>
            <a:noAutofit/>
          </a:bodyPr>
          <a:lstStyle/>
          <a:p>
            <a:pPr marL="0" indent="0" algn="ctr">
              <a:buNone/>
            </a:pPr>
            <a:r>
              <a:rPr lang="en-US" sz="4400" b="1" dirty="0" smtClean="0"/>
              <a:t>Direct Deposit Required</a:t>
            </a:r>
          </a:p>
          <a:p>
            <a:pPr marL="0" indent="0" algn="ctr">
              <a:buNone/>
            </a:pPr>
            <a:endParaRPr lang="en-US" sz="1050" dirty="0" smtClean="0"/>
          </a:p>
          <a:p>
            <a:pPr marL="0" indent="0">
              <a:buNone/>
            </a:pPr>
            <a:r>
              <a:rPr lang="en-US" sz="2800" b="1" dirty="0" smtClean="0"/>
              <a:t>OPM requires direct deposit of monthly annuity. </a:t>
            </a:r>
          </a:p>
          <a:p>
            <a:pPr marL="0" indent="0">
              <a:buNone/>
            </a:pPr>
            <a:endParaRPr lang="en-US" sz="2800" b="1" dirty="0"/>
          </a:p>
          <a:p>
            <a:pPr marL="0" indent="0">
              <a:buNone/>
            </a:pPr>
            <a:r>
              <a:rPr lang="en-US" sz="2800" b="1" dirty="0" smtClean="0"/>
              <a:t>Deposit can be to an account at a financial institution such as a credit union or bank;</a:t>
            </a:r>
          </a:p>
          <a:p>
            <a:pPr marL="0" indent="0">
              <a:buNone/>
            </a:pPr>
            <a:endParaRPr lang="en-US" sz="2800" b="1" dirty="0"/>
          </a:p>
          <a:p>
            <a:pPr marL="0" indent="0">
              <a:buNone/>
            </a:pPr>
            <a:r>
              <a:rPr lang="en-US" sz="2800" b="1" dirty="0" smtClean="0"/>
              <a:t>Or deposit can be to a Direct Express Card.</a:t>
            </a:r>
          </a:p>
          <a:p>
            <a:pPr marL="0" indent="0">
              <a:buNone/>
            </a:pPr>
            <a:r>
              <a:rPr lang="en-US" sz="2400" b="1" dirty="0" smtClean="0"/>
              <a:t>The card can be used to make purchases at stores that accept Debit MasterCard, pay bills, purchase money order at the Post Office, and get cash from an ATM or financial institution that accepts MasterCard. There are no fees for the deposit into the card each month, and no charge for using the card to make purchases.</a:t>
            </a:r>
          </a:p>
          <a:p>
            <a:pPr marL="0" indent="0">
              <a:buNone/>
            </a:pPr>
            <a:r>
              <a:rPr lang="en-US" sz="2400" b="1" dirty="0" smtClean="0"/>
              <a:t>Go to </a:t>
            </a:r>
            <a:r>
              <a:rPr lang="en-US" sz="2400" b="1" dirty="0">
                <a:hlinkClick r:id="rId3"/>
              </a:rPr>
              <a:t>www.GoDirect.org</a:t>
            </a:r>
            <a:r>
              <a:rPr lang="en-US" sz="2400" b="1" dirty="0" smtClean="0"/>
              <a:t> for information about fees and the surcharge-free network.</a:t>
            </a:r>
            <a:endParaRPr lang="en-US" sz="24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82</a:t>
            </a:fld>
            <a:endParaRPr lang="en-US" dirty="0"/>
          </a:p>
        </p:txBody>
      </p:sp>
    </p:spTree>
    <p:extLst>
      <p:ext uri="{BB962C8B-B14F-4D97-AF65-F5344CB8AC3E}">
        <p14:creationId xmlns:p14="http://schemas.microsoft.com/office/powerpoint/2010/main" val="20330792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4757" y="261257"/>
            <a:ext cx="8872151" cy="6266541"/>
          </a:xfrm>
        </p:spPr>
        <p:txBody>
          <a:bodyPr>
            <a:noAutofit/>
          </a:bodyPr>
          <a:lstStyle/>
          <a:p>
            <a:pPr marL="0" indent="0" algn="ctr">
              <a:buNone/>
            </a:pPr>
            <a:r>
              <a:rPr lang="en-US" sz="4000" b="1" dirty="0" smtClean="0"/>
              <a:t>Post-Retirement Debt Collection</a:t>
            </a:r>
          </a:p>
          <a:p>
            <a:pPr marL="0" indent="0" algn="ctr">
              <a:buNone/>
            </a:pPr>
            <a:endParaRPr lang="en-US" dirty="0" smtClean="0"/>
          </a:p>
          <a:p>
            <a:pPr marL="0" indent="0">
              <a:buNone/>
            </a:pPr>
            <a:r>
              <a:rPr lang="en-US" sz="2400" b="1" dirty="0" smtClean="0"/>
              <a:t>If you receive notice from USPS after retirement that you owe money to USPS, immediately contact your branch and your NBA office. The Debt Collection Act requires USPS to provide appeal rights. There is a </a:t>
            </a:r>
            <a:r>
              <a:rPr lang="en-US" sz="2400" b="1" u="sng" dirty="0" smtClean="0"/>
              <a:t>30 day time limit to appeal</a:t>
            </a:r>
            <a:r>
              <a:rPr lang="en-US" sz="2400" b="1" dirty="0" smtClean="0"/>
              <a:t>. A timely appeal will stop all collection efforts.</a:t>
            </a:r>
          </a:p>
          <a:p>
            <a:pPr marL="0" indent="0">
              <a:buNone/>
            </a:pPr>
            <a:endParaRPr lang="en-US" sz="2400" b="1" dirty="0" smtClean="0"/>
          </a:p>
          <a:p>
            <a:pPr marL="0" indent="0">
              <a:buNone/>
            </a:pPr>
            <a:r>
              <a:rPr lang="en-US" sz="2400" b="1" dirty="0" smtClean="0"/>
              <a:t>You can also file a grievance challenging a post-retirement debt collection notice, even though you are retired. </a:t>
            </a:r>
            <a:r>
              <a:rPr lang="en-US" sz="2400" b="1" u="sng" dirty="0" smtClean="0"/>
              <a:t>This is a new right first negotiated in the 2016 – 2019 National Agreement</a:t>
            </a:r>
            <a:r>
              <a:rPr lang="en-US" sz="2400" b="1" dirty="0" smtClean="0"/>
              <a:t>.</a:t>
            </a:r>
          </a:p>
          <a:p>
            <a:pPr marL="0" indent="0">
              <a:buNone/>
            </a:pPr>
            <a:endParaRPr lang="en-US" sz="2400" b="1" dirty="0"/>
          </a:p>
          <a:p>
            <a:pPr marL="0" indent="0">
              <a:buNone/>
            </a:pPr>
            <a:r>
              <a:rPr lang="en-US" sz="2400" b="1" dirty="0" smtClean="0"/>
              <a:t>If you do not timely appeal, USPS will advise the U.S. Treasury, which can then deduct the claimed debt from your retirement, income tax, social security, etc., without any appeal rights. Treasury can also add interest and penalties.</a:t>
            </a:r>
            <a:endParaRPr lang="en-US" sz="2400" b="1" dirty="0"/>
          </a:p>
          <a:p>
            <a:pPr marL="0" indent="0" algn="ctr">
              <a:buNone/>
            </a:pPr>
            <a:endParaRPr lang="en-US" dirty="0" smtClean="0"/>
          </a:p>
          <a:p>
            <a:pPr marL="0" indent="0" algn="ctr">
              <a:buNone/>
            </a:pPr>
            <a:endParaRPr lang="en-US" dirty="0" smtClean="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83</a:t>
            </a:fld>
            <a:endParaRPr lang="en-US" dirty="0"/>
          </a:p>
        </p:txBody>
      </p:sp>
    </p:spTree>
    <p:extLst>
      <p:ext uri="{BB962C8B-B14F-4D97-AF65-F5344CB8AC3E}">
        <p14:creationId xmlns:p14="http://schemas.microsoft.com/office/powerpoint/2010/main" val="34145362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8897" y="261257"/>
            <a:ext cx="8517925" cy="6266541"/>
          </a:xfrm>
        </p:spPr>
        <p:txBody>
          <a:bodyPr>
            <a:noAutofit/>
          </a:bodyPr>
          <a:lstStyle/>
          <a:p>
            <a:pPr marL="0" indent="0" algn="ctr">
              <a:buNone/>
            </a:pPr>
            <a:r>
              <a:rPr lang="en-US" sz="4400" b="1" dirty="0" smtClean="0"/>
              <a:t>Post-Retirement Debt Collection</a:t>
            </a:r>
          </a:p>
          <a:p>
            <a:pPr marL="0" indent="0" algn="ctr">
              <a:buNone/>
            </a:pPr>
            <a:endParaRPr lang="en-US" sz="2400" b="1" dirty="0" smtClean="0"/>
          </a:p>
          <a:p>
            <a:pPr marL="0" indent="0">
              <a:buNone/>
            </a:pPr>
            <a:endParaRPr lang="en-US" sz="2800" b="1" i="1" dirty="0">
              <a:solidFill>
                <a:srgbClr val="FF0000"/>
              </a:solidFill>
            </a:endParaRPr>
          </a:p>
          <a:p>
            <a:pPr marL="0" indent="0">
              <a:buNone/>
            </a:pPr>
            <a:endParaRPr lang="en-US" sz="2800" b="1" dirty="0" smtClean="0">
              <a:solidFill>
                <a:srgbClr val="FF0000"/>
              </a:solidFill>
            </a:endParaRPr>
          </a:p>
          <a:p>
            <a:pPr marL="0" indent="0">
              <a:buNone/>
            </a:pPr>
            <a:endParaRPr lang="en-US" sz="2800" b="1" dirty="0">
              <a:solidFill>
                <a:srgbClr val="FF0000"/>
              </a:solidFill>
            </a:endParaRPr>
          </a:p>
          <a:p>
            <a:pPr marL="0" indent="0">
              <a:buNone/>
            </a:pPr>
            <a:endParaRPr lang="en-US" sz="2800" b="1" dirty="0" smtClean="0">
              <a:solidFill>
                <a:srgbClr val="FF0000"/>
              </a:solidFill>
            </a:endParaRPr>
          </a:p>
          <a:p>
            <a:pPr marL="0" indent="0">
              <a:buNone/>
            </a:pPr>
            <a:r>
              <a:rPr lang="en-US" sz="2800" b="1" dirty="0" smtClean="0">
                <a:solidFill>
                  <a:srgbClr val="FF0000"/>
                </a:solidFill>
              </a:rPr>
              <a:t>If you receive a debt collection letter from USPS after you retire, seek assistance from your branch, your NBA, or HQ. </a:t>
            </a:r>
            <a:endParaRPr lang="en-US" sz="2800" b="1" dirty="0">
              <a:solidFill>
                <a:srgbClr val="FF0000"/>
              </a:solidFill>
            </a:endParaRPr>
          </a:p>
          <a:p>
            <a:pPr marL="0" indent="0" algn="ctr">
              <a:buNone/>
            </a:pPr>
            <a:endParaRPr lang="en-US" sz="2400" b="1" dirty="0" smtClean="0"/>
          </a:p>
          <a:p>
            <a:pPr marL="0" indent="0" algn="ctr">
              <a:buNone/>
            </a:pPr>
            <a:r>
              <a:rPr lang="en-US" sz="3200" b="1" dirty="0" smtClean="0">
                <a:solidFill>
                  <a:srgbClr val="FF0000"/>
                </a:solidFill>
              </a:rPr>
              <a:t>Do not fail to initiate a timely appeal</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51" t="21977" r="1408" b="22831"/>
          <a:stretch/>
        </p:blipFill>
        <p:spPr>
          <a:xfrm>
            <a:off x="1359242" y="1507525"/>
            <a:ext cx="6277233" cy="1631091"/>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84</a:t>
            </a:fld>
            <a:endParaRPr lang="en-US" dirty="0"/>
          </a:p>
        </p:txBody>
      </p:sp>
    </p:spTree>
    <p:extLst>
      <p:ext uri="{BB962C8B-B14F-4D97-AF65-F5344CB8AC3E}">
        <p14:creationId xmlns:p14="http://schemas.microsoft.com/office/powerpoint/2010/main" val="12531959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11892" y="396815"/>
            <a:ext cx="8534400" cy="6324600"/>
          </a:xfrm>
        </p:spPr>
        <p:txBody>
          <a:bodyPr/>
          <a:lstStyle/>
          <a:p>
            <a:pPr marL="0" indent="0" algn="ctr">
              <a:buNone/>
            </a:pPr>
            <a:r>
              <a:rPr lang="en-US" sz="4400" b="1" dirty="0" smtClean="0"/>
              <a:t>Sign up for OPM MyRetirement</a:t>
            </a:r>
            <a:endParaRPr lang="en-US" sz="4400" b="1" dirty="0"/>
          </a:p>
          <a:p>
            <a:pPr marL="0" indent="0" algn="ctr">
              <a:buNone/>
            </a:pPr>
            <a:r>
              <a:rPr lang="en-US" sz="4400" b="1" dirty="0" smtClean="0"/>
              <a:t>Services Online</a:t>
            </a:r>
          </a:p>
          <a:p>
            <a:pPr marL="0" indent="0">
              <a:buNone/>
            </a:pPr>
            <a:endParaRPr lang="en-US" dirty="0" smtClean="0"/>
          </a:p>
          <a:p>
            <a:pPr marL="0" indent="0">
              <a:buNone/>
            </a:pPr>
            <a:endParaRPr lang="en-US" dirty="0"/>
          </a:p>
          <a:p>
            <a:pPr marL="0" indent="0">
              <a:buNone/>
            </a:pPr>
            <a:r>
              <a:rPr lang="en-US" sz="2800" dirty="0">
                <a:hlinkClick r:id="rId3"/>
              </a:rPr>
              <a:t>https://www.servicesonline.opm.gov</a:t>
            </a:r>
            <a:r>
              <a:rPr lang="en-US" sz="2800" dirty="0" smtClean="0">
                <a:hlinkClick r:id="rId3"/>
              </a:rPr>
              <a:t>/</a:t>
            </a:r>
            <a:endParaRPr lang="en-US" sz="2800" dirty="0" smtClean="0"/>
          </a:p>
          <a:p>
            <a:pPr marL="0" indent="0">
              <a:buNone/>
            </a:pPr>
            <a:endParaRPr lang="en-US" sz="2800" dirty="0" smtClean="0"/>
          </a:p>
          <a:p>
            <a:pPr marL="0" indent="0">
              <a:buNone/>
            </a:pPr>
            <a:r>
              <a:rPr lang="en-US" sz="2800" b="1" dirty="0" smtClean="0"/>
              <a:t>You need your CSA number in order to sign up, so you cannot sign up until you receive that number from OPM.</a:t>
            </a:r>
            <a:endParaRPr lang="en-US" sz="2800" b="1" dirty="0"/>
          </a:p>
          <a:p>
            <a:endParaRPr lang="en-US" dirty="0"/>
          </a:p>
        </p:txBody>
      </p:sp>
      <p:pic>
        <p:nvPicPr>
          <p:cNvPr id="3" name="Picture 2"/>
          <p:cNvPicPr>
            <a:picLocks noChangeAspect="1"/>
          </p:cNvPicPr>
          <p:nvPr/>
        </p:nvPicPr>
        <p:blipFill>
          <a:blip r:embed="rId4"/>
          <a:stretch>
            <a:fillRect/>
          </a:stretch>
        </p:blipFill>
        <p:spPr>
          <a:xfrm>
            <a:off x="2339546" y="4742360"/>
            <a:ext cx="4280612" cy="1905317"/>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85</a:t>
            </a:fld>
            <a:endParaRPr lang="en-US" dirty="0"/>
          </a:p>
        </p:txBody>
      </p:sp>
    </p:spTree>
    <p:extLst>
      <p:ext uri="{BB962C8B-B14F-4D97-AF65-F5344CB8AC3E}">
        <p14:creationId xmlns:p14="http://schemas.microsoft.com/office/powerpoint/2010/main" val="25393286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2829" y="96832"/>
            <a:ext cx="8864653" cy="6629361"/>
          </a:xfrm>
        </p:spPr>
        <p:txBody>
          <a:bodyPr>
            <a:normAutofit fontScale="62500" lnSpcReduction="20000"/>
          </a:bodyPr>
          <a:lstStyle/>
          <a:p>
            <a:pPr marL="0" indent="0" algn="ctr">
              <a:lnSpc>
                <a:spcPct val="120000"/>
              </a:lnSpc>
              <a:buNone/>
            </a:pPr>
            <a:r>
              <a:rPr lang="en-US" sz="5200" b="1" dirty="0" smtClean="0"/>
              <a:t>OPM Services Online</a:t>
            </a:r>
          </a:p>
          <a:p>
            <a:pPr marL="0" indent="0" algn="ctr">
              <a:lnSpc>
                <a:spcPct val="120000"/>
              </a:lnSpc>
              <a:buNone/>
            </a:pPr>
            <a:endParaRPr lang="en-US" sz="1300" b="1" dirty="0" smtClean="0"/>
          </a:p>
          <a:p>
            <a:pPr>
              <a:lnSpc>
                <a:spcPct val="120000"/>
              </a:lnSpc>
            </a:pPr>
            <a:r>
              <a:rPr lang="en-US" sz="3100" b="1" dirty="0" smtClean="0"/>
              <a:t>View/Print </a:t>
            </a:r>
            <a:r>
              <a:rPr lang="en-US" sz="3100" b="1" dirty="0"/>
              <a:t>1099-R Tax Forms</a:t>
            </a:r>
          </a:p>
          <a:p>
            <a:pPr>
              <a:lnSpc>
                <a:spcPct val="120000"/>
              </a:lnSpc>
            </a:pPr>
            <a:r>
              <a:rPr lang="en-US" sz="3100" b="1" dirty="0"/>
              <a:t>Change Federal and State Income Tax Withholding</a:t>
            </a:r>
          </a:p>
          <a:p>
            <a:pPr>
              <a:lnSpc>
                <a:spcPct val="120000"/>
              </a:lnSpc>
            </a:pPr>
            <a:r>
              <a:rPr lang="en-US" sz="3100" b="1" dirty="0"/>
              <a:t>View/Print Annuity Statement/Verification of Income</a:t>
            </a:r>
          </a:p>
          <a:p>
            <a:pPr>
              <a:lnSpc>
                <a:spcPct val="120000"/>
              </a:lnSpc>
            </a:pPr>
            <a:r>
              <a:rPr lang="en-US" sz="3100" b="1" dirty="0"/>
              <a:t>View/Print a Year-to-Date Summary Of Payments</a:t>
            </a:r>
          </a:p>
          <a:p>
            <a:pPr>
              <a:lnSpc>
                <a:spcPct val="120000"/>
              </a:lnSpc>
            </a:pPr>
            <a:r>
              <a:rPr lang="en-US" sz="3100" b="1" dirty="0"/>
              <a:t>View/Print Verification of Life Insurance (FEGLI)</a:t>
            </a:r>
          </a:p>
          <a:p>
            <a:pPr>
              <a:lnSpc>
                <a:spcPct val="120000"/>
              </a:lnSpc>
            </a:pPr>
            <a:r>
              <a:rPr lang="en-US" sz="3100" b="1" dirty="0"/>
              <a:t>Change Mailing Address</a:t>
            </a:r>
          </a:p>
          <a:p>
            <a:pPr>
              <a:lnSpc>
                <a:spcPct val="120000"/>
              </a:lnSpc>
            </a:pPr>
            <a:r>
              <a:rPr lang="en-US" sz="3100" b="1" dirty="0"/>
              <a:t>Change SOL Password</a:t>
            </a:r>
          </a:p>
          <a:p>
            <a:pPr>
              <a:lnSpc>
                <a:spcPct val="120000"/>
              </a:lnSpc>
            </a:pPr>
            <a:r>
              <a:rPr lang="en-US" sz="3100" b="1" dirty="0"/>
              <a:t>View the Status of Case while in Interim Pay</a:t>
            </a:r>
          </a:p>
          <a:p>
            <a:pPr>
              <a:lnSpc>
                <a:spcPct val="120000"/>
              </a:lnSpc>
            </a:pPr>
            <a:r>
              <a:rPr lang="en-US" sz="3100" b="1" dirty="0"/>
              <a:t>Establish an Allotment to an Organization</a:t>
            </a:r>
          </a:p>
          <a:p>
            <a:pPr>
              <a:lnSpc>
                <a:spcPct val="120000"/>
              </a:lnSpc>
            </a:pPr>
            <a:r>
              <a:rPr lang="en-US" sz="3100" b="1" dirty="0"/>
              <a:t>Request Duplicate Annuity Booklet</a:t>
            </a:r>
          </a:p>
          <a:p>
            <a:pPr>
              <a:lnSpc>
                <a:spcPct val="120000"/>
              </a:lnSpc>
            </a:pPr>
            <a:r>
              <a:rPr lang="en-US" sz="3100" b="1" dirty="0"/>
              <a:t>Set up a Checking or Savings Allotment</a:t>
            </a:r>
          </a:p>
          <a:p>
            <a:pPr>
              <a:lnSpc>
                <a:spcPct val="120000"/>
              </a:lnSpc>
            </a:pPr>
            <a:r>
              <a:rPr lang="en-US" sz="3100" b="1" dirty="0"/>
              <a:t>Sign up for Direct Deposit of Annuity Payment</a:t>
            </a:r>
          </a:p>
          <a:p>
            <a:pPr>
              <a:lnSpc>
                <a:spcPct val="120000"/>
              </a:lnSpc>
            </a:pPr>
            <a:r>
              <a:rPr lang="en-US" sz="3100" b="1" dirty="0"/>
              <a:t>Update Email Address/Opt-in to Receive Information Electronically</a:t>
            </a:r>
          </a:p>
          <a:p>
            <a:pPr>
              <a:lnSpc>
                <a:spcPct val="120000"/>
              </a:lnSpc>
            </a:pPr>
            <a:r>
              <a:rPr lang="en-US" sz="3100" b="1" dirty="0"/>
              <a:t>View/Print Retirement Services Reference Card (ID Card)</a:t>
            </a:r>
          </a:p>
          <a:p>
            <a:pPr>
              <a:lnSpc>
                <a:spcPct val="120000"/>
              </a:lnSpc>
            </a:pPr>
            <a:endParaRPr lang="en-US"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86</a:t>
            </a:fld>
            <a:endParaRPr lang="en-US" dirty="0"/>
          </a:p>
        </p:txBody>
      </p:sp>
    </p:spTree>
    <p:extLst>
      <p:ext uri="{BB962C8B-B14F-4D97-AF65-F5344CB8AC3E}">
        <p14:creationId xmlns:p14="http://schemas.microsoft.com/office/powerpoint/2010/main" val="133532872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a:xfrm>
            <a:off x="181232" y="375917"/>
            <a:ext cx="8962768" cy="860425"/>
          </a:xfrm>
        </p:spPr>
        <p:txBody>
          <a:bodyPr>
            <a:noAutofit/>
          </a:bodyPr>
          <a:lstStyle/>
          <a:p>
            <a:pPr algn="ctr" eaLnBrk="1" hangingPunct="1"/>
            <a:r>
              <a:rPr lang="en-US" sz="4000" b="1" dirty="0" smtClean="0">
                <a:latin typeface="+mn-lt"/>
              </a:rPr>
              <a:t>Cost of Living Adjustments </a:t>
            </a:r>
            <a:br>
              <a:rPr lang="en-US" sz="4000" b="1" dirty="0" smtClean="0">
                <a:latin typeface="+mn-lt"/>
              </a:rPr>
            </a:br>
            <a:r>
              <a:rPr lang="en-US" sz="4000" b="1" dirty="0" smtClean="0">
                <a:latin typeface="+mn-lt"/>
              </a:rPr>
              <a:t>(COLAS)</a:t>
            </a:r>
          </a:p>
        </p:txBody>
      </p:sp>
      <p:sp>
        <p:nvSpPr>
          <p:cNvPr id="58371" name="Line 3"/>
          <p:cNvSpPr>
            <a:spLocks noChangeShapeType="1"/>
          </p:cNvSpPr>
          <p:nvPr/>
        </p:nvSpPr>
        <p:spPr bwMode="auto">
          <a:xfrm>
            <a:off x="4405325" y="1885717"/>
            <a:ext cx="21535" cy="4094162"/>
          </a:xfrm>
          <a:prstGeom prst="line">
            <a:avLst/>
          </a:prstGeom>
          <a:noFill/>
          <a:ln w="76200">
            <a:solidFill>
              <a:srgbClr val="0033CC"/>
            </a:solidFill>
            <a:round/>
            <a:headEnd type="none" w="sm" len="sm"/>
            <a:tailEnd type="none" w="sm" len="sm"/>
          </a:ln>
        </p:spPr>
        <p:txBody>
          <a:bodyPr/>
          <a:lstStyle/>
          <a:p>
            <a:endParaRPr lang="en-US" dirty="0"/>
          </a:p>
        </p:txBody>
      </p:sp>
      <p:sp>
        <p:nvSpPr>
          <p:cNvPr id="58372" name="Text Box 4"/>
          <p:cNvSpPr txBox="1">
            <a:spLocks noChangeArrowheads="1"/>
          </p:cNvSpPr>
          <p:nvPr/>
        </p:nvSpPr>
        <p:spPr bwMode="auto">
          <a:xfrm>
            <a:off x="0" y="2033788"/>
            <a:ext cx="3478212"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CSRS</a:t>
            </a:r>
          </a:p>
        </p:txBody>
      </p:sp>
      <p:sp>
        <p:nvSpPr>
          <p:cNvPr id="58373" name="Text Box 5"/>
          <p:cNvSpPr txBox="1">
            <a:spLocks noChangeArrowheads="1"/>
          </p:cNvSpPr>
          <p:nvPr/>
        </p:nvSpPr>
        <p:spPr bwMode="auto">
          <a:xfrm>
            <a:off x="4547895" y="2033787"/>
            <a:ext cx="4046537"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58374" name="Rectangle 6"/>
          <p:cNvSpPr>
            <a:spLocks noChangeArrowheads="1"/>
          </p:cNvSpPr>
          <p:nvPr/>
        </p:nvSpPr>
        <p:spPr bwMode="auto">
          <a:xfrm>
            <a:off x="4858663" y="3029320"/>
            <a:ext cx="4153532" cy="2554545"/>
          </a:xfrm>
          <a:prstGeom prst="rect">
            <a:avLst/>
          </a:prstGeom>
          <a:noFill/>
          <a:ln w="12700">
            <a:noFill/>
            <a:miter lim="800000"/>
            <a:headEnd type="none" w="sm" len="sm"/>
            <a:tailEnd type="none" w="sm" len="sm"/>
          </a:ln>
        </p:spPr>
        <p:txBody>
          <a:bodyPr wrap="square">
            <a:spAutoFit/>
          </a:bodyPr>
          <a:lstStyle/>
          <a:p>
            <a:pPr marL="231775" indent="-231775" eaLnBrk="0" hangingPunct="0">
              <a:buFontTx/>
              <a:buChar char="•"/>
            </a:pPr>
            <a:r>
              <a:rPr lang="en-US" sz="3200" b="1" dirty="0">
                <a:solidFill>
                  <a:schemeClr val="accent1">
                    <a:lumMod val="50000"/>
                  </a:schemeClr>
                </a:solidFill>
                <a:latin typeface="+mn-lt"/>
              </a:rPr>
              <a:t>Generally not applied until the December after age 62</a:t>
            </a:r>
          </a:p>
          <a:p>
            <a:pPr marL="231775" indent="-231775" eaLnBrk="0" hangingPunct="0"/>
            <a:endParaRPr lang="en-US" sz="3200" b="1" dirty="0">
              <a:solidFill>
                <a:schemeClr val="accent1">
                  <a:lumMod val="50000"/>
                </a:schemeClr>
              </a:solidFill>
              <a:latin typeface="+mn-lt"/>
            </a:endParaRPr>
          </a:p>
          <a:p>
            <a:pPr marL="231775" indent="-231775" eaLnBrk="0" hangingPunct="0"/>
            <a:r>
              <a:rPr lang="en-US" sz="3200" b="1" dirty="0" smtClean="0">
                <a:solidFill>
                  <a:schemeClr val="accent1">
                    <a:lumMod val="50000"/>
                  </a:schemeClr>
                </a:solidFill>
                <a:latin typeface="+mn-lt"/>
              </a:rPr>
              <a:t>  Exception: Disability</a:t>
            </a:r>
            <a:endParaRPr lang="en-US" sz="3200" b="1" dirty="0">
              <a:solidFill>
                <a:schemeClr val="accent1">
                  <a:lumMod val="50000"/>
                </a:schemeClr>
              </a:solidFill>
              <a:latin typeface="+mn-lt"/>
            </a:endParaRPr>
          </a:p>
        </p:txBody>
      </p:sp>
      <p:sp>
        <p:nvSpPr>
          <p:cNvPr id="58375" name="Text Box 7"/>
          <p:cNvSpPr txBox="1">
            <a:spLocks noChangeArrowheads="1"/>
          </p:cNvSpPr>
          <p:nvPr/>
        </p:nvSpPr>
        <p:spPr bwMode="auto">
          <a:xfrm>
            <a:off x="181233" y="3062508"/>
            <a:ext cx="3970638" cy="3046988"/>
          </a:xfrm>
          <a:prstGeom prst="rect">
            <a:avLst/>
          </a:prstGeom>
          <a:noFill/>
          <a:ln w="12700">
            <a:noFill/>
            <a:miter lim="800000"/>
            <a:headEnd type="none" w="sm" len="sm"/>
            <a:tailEnd type="none" w="sm" len="sm"/>
          </a:ln>
        </p:spPr>
        <p:txBody>
          <a:bodyPr wrap="square">
            <a:spAutoFit/>
          </a:bodyPr>
          <a:lstStyle/>
          <a:p>
            <a:pPr marL="231775" indent="-231775" eaLnBrk="0" hangingPunct="0">
              <a:buFontTx/>
              <a:buChar char="•"/>
            </a:pPr>
            <a:r>
              <a:rPr lang="en-US" sz="3200" b="1" dirty="0">
                <a:solidFill>
                  <a:schemeClr val="accent1">
                    <a:lumMod val="50000"/>
                  </a:schemeClr>
                </a:solidFill>
                <a:latin typeface="+mn-lt"/>
              </a:rPr>
              <a:t>Begins the first December after retirement</a:t>
            </a:r>
          </a:p>
          <a:p>
            <a:pPr marL="231775" indent="-231775" eaLnBrk="0" hangingPunct="0">
              <a:buFontTx/>
              <a:buChar char="•"/>
            </a:pPr>
            <a:endParaRPr lang="en-US" sz="3200" b="1" dirty="0" smtClean="0">
              <a:solidFill>
                <a:schemeClr val="accent1">
                  <a:lumMod val="50000"/>
                </a:schemeClr>
              </a:solidFill>
              <a:latin typeface="+mn-lt"/>
            </a:endParaRPr>
          </a:p>
          <a:p>
            <a:pPr marL="231775" indent="-231775" eaLnBrk="0" hangingPunct="0">
              <a:buFontTx/>
              <a:buChar char="•"/>
            </a:pPr>
            <a:r>
              <a:rPr lang="en-US" sz="3200" b="1" dirty="0" smtClean="0">
                <a:solidFill>
                  <a:schemeClr val="accent1">
                    <a:lumMod val="50000"/>
                  </a:schemeClr>
                </a:solidFill>
                <a:latin typeface="+mn-lt"/>
              </a:rPr>
              <a:t>First </a:t>
            </a:r>
            <a:r>
              <a:rPr lang="en-US" sz="3200" b="1" dirty="0">
                <a:solidFill>
                  <a:schemeClr val="accent1">
                    <a:lumMod val="50000"/>
                  </a:schemeClr>
                </a:solidFill>
                <a:latin typeface="+mn-lt"/>
              </a:rPr>
              <a:t>COLA is prorated</a:t>
            </a: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30659" y="234341"/>
            <a:ext cx="8633254" cy="887412"/>
          </a:xfrm>
        </p:spPr>
        <p:txBody>
          <a:bodyPr anchor="t">
            <a:normAutofit/>
          </a:bodyPr>
          <a:lstStyle/>
          <a:p>
            <a:pPr algn="ctr" eaLnBrk="1" hangingPunct="1"/>
            <a:r>
              <a:rPr lang="en-US" sz="4400" b="1" dirty="0" smtClean="0">
                <a:latin typeface="+mn-lt"/>
              </a:rPr>
              <a:t>Cost of Living Adjustments (COLAS)</a:t>
            </a:r>
          </a:p>
        </p:txBody>
      </p:sp>
      <p:sp>
        <p:nvSpPr>
          <p:cNvPr id="59395" name="Line 3"/>
          <p:cNvSpPr>
            <a:spLocks noChangeShapeType="1"/>
          </p:cNvSpPr>
          <p:nvPr/>
        </p:nvSpPr>
        <p:spPr bwMode="auto">
          <a:xfrm>
            <a:off x="3691631" y="1727969"/>
            <a:ext cx="38548" cy="4397055"/>
          </a:xfrm>
          <a:prstGeom prst="line">
            <a:avLst/>
          </a:prstGeom>
          <a:noFill/>
          <a:ln w="76200">
            <a:solidFill>
              <a:srgbClr val="0033CC"/>
            </a:solidFill>
            <a:round/>
            <a:headEnd type="none" w="sm" len="sm"/>
            <a:tailEnd type="none" w="sm" len="sm"/>
          </a:ln>
        </p:spPr>
        <p:txBody>
          <a:bodyPr/>
          <a:lstStyle/>
          <a:p>
            <a:endParaRPr lang="en-US" dirty="0"/>
          </a:p>
        </p:txBody>
      </p:sp>
      <p:sp>
        <p:nvSpPr>
          <p:cNvPr id="59396" name="Text Box 4"/>
          <p:cNvSpPr txBox="1">
            <a:spLocks noChangeArrowheads="1"/>
          </p:cNvSpPr>
          <p:nvPr/>
        </p:nvSpPr>
        <p:spPr bwMode="auto">
          <a:xfrm>
            <a:off x="230659" y="1716211"/>
            <a:ext cx="28956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CSRS</a:t>
            </a:r>
          </a:p>
        </p:txBody>
      </p:sp>
      <p:sp>
        <p:nvSpPr>
          <p:cNvPr id="59397" name="Text Box 5"/>
          <p:cNvSpPr txBox="1">
            <a:spLocks noChangeArrowheads="1"/>
          </p:cNvSpPr>
          <p:nvPr/>
        </p:nvSpPr>
        <p:spPr bwMode="auto">
          <a:xfrm>
            <a:off x="4151095" y="1575478"/>
            <a:ext cx="45720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59398" name="Text Box 6"/>
          <p:cNvSpPr txBox="1">
            <a:spLocks noChangeArrowheads="1"/>
          </p:cNvSpPr>
          <p:nvPr/>
        </p:nvSpPr>
        <p:spPr bwMode="auto">
          <a:xfrm>
            <a:off x="154690" y="2479946"/>
            <a:ext cx="3443509" cy="1815882"/>
          </a:xfrm>
          <a:prstGeom prst="rect">
            <a:avLst/>
          </a:prstGeom>
          <a:noFill/>
          <a:ln w="12700">
            <a:noFill/>
            <a:miter lim="800000"/>
            <a:headEnd type="none" w="sm" len="sm"/>
            <a:tailEnd type="none" w="sm" len="sm"/>
          </a:ln>
        </p:spPr>
        <p:txBody>
          <a:bodyPr wrap="square">
            <a:spAutoFit/>
          </a:bodyPr>
          <a:lstStyle/>
          <a:p>
            <a:pPr eaLnBrk="0" hangingPunct="0"/>
            <a:r>
              <a:rPr lang="en-US" sz="2800" b="1" dirty="0">
                <a:solidFill>
                  <a:schemeClr val="accent1">
                    <a:lumMod val="50000"/>
                  </a:schemeClr>
                </a:solidFill>
                <a:latin typeface="+mn-lt"/>
              </a:rPr>
              <a:t>Equals the percent change in the </a:t>
            </a:r>
            <a:r>
              <a:rPr lang="en-US" sz="2800" b="1" dirty="0" smtClean="0">
                <a:solidFill>
                  <a:schemeClr val="accent1">
                    <a:lumMod val="50000"/>
                  </a:schemeClr>
                </a:solidFill>
                <a:latin typeface="+mn-lt"/>
              </a:rPr>
              <a:t>Consumer Price Index (CPI)</a:t>
            </a:r>
            <a:endParaRPr lang="en-US" sz="2800" b="1" dirty="0">
              <a:solidFill>
                <a:schemeClr val="accent1">
                  <a:lumMod val="50000"/>
                </a:schemeClr>
              </a:solidFill>
              <a:latin typeface="+mn-lt"/>
            </a:endParaRPr>
          </a:p>
        </p:txBody>
      </p:sp>
      <p:sp>
        <p:nvSpPr>
          <p:cNvPr id="59399" name="Text Box 7"/>
          <p:cNvSpPr txBox="1">
            <a:spLocks noChangeArrowheads="1"/>
          </p:cNvSpPr>
          <p:nvPr/>
        </p:nvSpPr>
        <p:spPr bwMode="auto">
          <a:xfrm>
            <a:off x="3823611" y="2479946"/>
            <a:ext cx="5268678" cy="4462760"/>
          </a:xfrm>
          <a:prstGeom prst="rect">
            <a:avLst/>
          </a:prstGeom>
          <a:noFill/>
          <a:ln w="12700">
            <a:noFill/>
            <a:miter lim="800000"/>
            <a:headEnd type="none" w="sm" len="sm"/>
            <a:tailEnd type="none" w="sm" len="sm"/>
          </a:ln>
        </p:spPr>
        <p:txBody>
          <a:bodyPr wrap="square">
            <a:spAutoFit/>
          </a:bodyPr>
          <a:lstStyle/>
          <a:p>
            <a:pPr marL="231775" indent="-231775" eaLnBrk="0" hangingPunct="0"/>
            <a:r>
              <a:rPr lang="en-US" sz="2800" b="1" dirty="0">
                <a:solidFill>
                  <a:schemeClr val="accent1">
                    <a:lumMod val="50000"/>
                  </a:schemeClr>
                </a:solidFill>
                <a:latin typeface="+mn-lt"/>
              </a:rPr>
              <a:t>If the percent change in </a:t>
            </a:r>
            <a:r>
              <a:rPr lang="en-US" sz="2800" b="1" dirty="0" smtClean="0">
                <a:solidFill>
                  <a:schemeClr val="accent1">
                    <a:lumMod val="50000"/>
                  </a:schemeClr>
                </a:solidFill>
                <a:latin typeface="+mn-lt"/>
              </a:rPr>
              <a:t>the CPI </a:t>
            </a:r>
            <a:r>
              <a:rPr lang="en-US" sz="2800" b="1" dirty="0">
                <a:solidFill>
                  <a:schemeClr val="accent1">
                    <a:lumMod val="50000"/>
                  </a:schemeClr>
                </a:solidFill>
                <a:latin typeface="+mn-lt"/>
              </a:rPr>
              <a:t>is</a:t>
            </a:r>
            <a:r>
              <a:rPr lang="en-US" sz="2800" b="1" dirty="0" smtClean="0">
                <a:solidFill>
                  <a:schemeClr val="accent1">
                    <a:lumMod val="50000"/>
                  </a:schemeClr>
                </a:solidFill>
                <a:latin typeface="+mn-lt"/>
              </a:rPr>
              <a:t>:</a:t>
            </a:r>
          </a:p>
          <a:p>
            <a:pPr marL="231775" indent="-231775" eaLnBrk="0" hangingPunct="0"/>
            <a:endParaRPr lang="en-US" sz="2800" b="1" dirty="0">
              <a:solidFill>
                <a:schemeClr val="accent1">
                  <a:lumMod val="50000"/>
                </a:schemeClr>
              </a:solidFill>
              <a:latin typeface="+mn-lt"/>
            </a:endParaRPr>
          </a:p>
          <a:p>
            <a:pPr marL="231775" indent="-231775" eaLnBrk="0" hangingPunct="0">
              <a:buFontTx/>
              <a:buChar char="•"/>
            </a:pPr>
            <a:r>
              <a:rPr lang="en-US" sz="2800" b="1" dirty="0" smtClean="0">
                <a:solidFill>
                  <a:schemeClr val="accent1">
                    <a:lumMod val="50000"/>
                  </a:schemeClr>
                </a:solidFill>
                <a:latin typeface="+mn-lt"/>
              </a:rPr>
              <a:t>0-2</a:t>
            </a:r>
            <a:r>
              <a:rPr lang="en-US" sz="2800" b="1" dirty="0">
                <a:solidFill>
                  <a:schemeClr val="accent1">
                    <a:lumMod val="50000"/>
                  </a:schemeClr>
                </a:solidFill>
                <a:latin typeface="+mn-lt"/>
              </a:rPr>
              <a:t>% the COLA equals the CPI </a:t>
            </a:r>
            <a:r>
              <a:rPr lang="en-US" sz="2800" b="1" dirty="0" smtClean="0">
                <a:solidFill>
                  <a:schemeClr val="accent1">
                    <a:lumMod val="50000"/>
                  </a:schemeClr>
                </a:solidFill>
                <a:latin typeface="+mn-lt"/>
              </a:rPr>
              <a:t>increase</a:t>
            </a:r>
          </a:p>
          <a:p>
            <a:pPr eaLnBrk="0" hangingPunct="0"/>
            <a:endParaRPr lang="en-US" sz="2800" b="1" dirty="0">
              <a:solidFill>
                <a:schemeClr val="accent1">
                  <a:lumMod val="50000"/>
                </a:schemeClr>
              </a:solidFill>
              <a:latin typeface="+mn-lt"/>
            </a:endParaRPr>
          </a:p>
          <a:p>
            <a:pPr marL="231775" indent="-231775" eaLnBrk="0" hangingPunct="0">
              <a:buFontTx/>
              <a:buChar char="•"/>
            </a:pPr>
            <a:r>
              <a:rPr lang="en-US" sz="2800" b="1" dirty="0">
                <a:solidFill>
                  <a:schemeClr val="accent1">
                    <a:lumMod val="50000"/>
                  </a:schemeClr>
                </a:solidFill>
                <a:latin typeface="+mn-lt"/>
              </a:rPr>
              <a:t>2-3% the COLA equals 2</a:t>
            </a:r>
            <a:r>
              <a:rPr lang="en-US" sz="2800" b="1" dirty="0" smtClean="0">
                <a:solidFill>
                  <a:schemeClr val="accent1">
                    <a:lumMod val="50000"/>
                  </a:schemeClr>
                </a:solidFill>
                <a:latin typeface="+mn-lt"/>
              </a:rPr>
              <a:t>%</a:t>
            </a:r>
          </a:p>
          <a:p>
            <a:pPr marL="231775" indent="-231775" eaLnBrk="0" hangingPunct="0">
              <a:buFontTx/>
              <a:buChar char="•"/>
            </a:pPr>
            <a:endParaRPr lang="en-US" sz="2800" b="1" dirty="0">
              <a:solidFill>
                <a:schemeClr val="accent1">
                  <a:lumMod val="50000"/>
                </a:schemeClr>
              </a:solidFill>
              <a:latin typeface="+mn-lt"/>
            </a:endParaRPr>
          </a:p>
          <a:p>
            <a:pPr marL="231775" indent="-231775" eaLnBrk="0" hangingPunct="0">
              <a:buFontTx/>
              <a:buChar char="•"/>
            </a:pPr>
            <a:r>
              <a:rPr lang="en-US" sz="2800" b="1" dirty="0">
                <a:solidFill>
                  <a:schemeClr val="accent1">
                    <a:lumMod val="50000"/>
                  </a:schemeClr>
                </a:solidFill>
                <a:latin typeface="+mn-lt"/>
              </a:rPr>
              <a:t>Over 3% the COLA equals the change in the CPI </a:t>
            </a:r>
            <a:r>
              <a:rPr lang="en-US" sz="2800" b="1" dirty="0" smtClean="0">
                <a:solidFill>
                  <a:schemeClr val="accent1">
                    <a:lumMod val="50000"/>
                  </a:schemeClr>
                </a:solidFill>
                <a:latin typeface="+mn-lt"/>
              </a:rPr>
              <a:t>minus 1%</a:t>
            </a:r>
            <a:endParaRPr lang="en-US" sz="2800" b="1" dirty="0">
              <a:solidFill>
                <a:schemeClr val="accent1">
                  <a:lumMod val="50000"/>
                </a:schemeClr>
              </a:solidFill>
              <a:latin typeface="+mn-lt"/>
            </a:endParaRPr>
          </a:p>
          <a:p>
            <a:pPr marL="231775" indent="-231775" eaLnBrk="0" hangingPunct="0"/>
            <a:endParaRPr lang="en-US" sz="3200" b="1" dirty="0">
              <a:solidFill>
                <a:schemeClr val="accent1">
                  <a:lumMod val="50000"/>
                </a:schemeClr>
              </a:solidFill>
              <a:latin typeface="+mn-lt"/>
            </a:endParaRPr>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14184" y="327804"/>
            <a:ext cx="8740346" cy="6324600"/>
          </a:xfrm>
        </p:spPr>
        <p:txBody>
          <a:bodyPr/>
          <a:lstStyle/>
          <a:p>
            <a:pPr marL="0" indent="0" algn="ctr">
              <a:buNone/>
            </a:pPr>
            <a:r>
              <a:rPr lang="en-US" sz="4800" b="1" dirty="0" smtClean="0"/>
              <a:t>Federal Income Tax</a:t>
            </a:r>
          </a:p>
          <a:p>
            <a:pPr marL="0" indent="0">
              <a:buNone/>
            </a:pPr>
            <a:endParaRPr lang="en-US" b="1" dirty="0" smtClean="0"/>
          </a:p>
          <a:p>
            <a:pPr marL="0" indent="0">
              <a:lnSpc>
                <a:spcPct val="100000"/>
              </a:lnSpc>
              <a:buNone/>
            </a:pPr>
            <a:r>
              <a:rPr lang="en-US" sz="2800" b="1" dirty="0" smtClean="0"/>
              <a:t>Your CSRS or FERS annuity is subject to federal income tax. </a:t>
            </a:r>
            <a:r>
              <a:rPr lang="en-US" sz="2800" b="1" dirty="0"/>
              <a:t>T</a:t>
            </a:r>
            <a:r>
              <a:rPr lang="en-US" sz="2800" b="1" dirty="0" smtClean="0"/>
              <a:t>he total amount you contributed into the Civil Service Retirement and Disability Trust Fund over your working career, however, is tax sheltered, since that amount has already been subject to federal income tax.</a:t>
            </a:r>
            <a:endParaRPr lang="en-US" sz="2800" b="1" dirty="0"/>
          </a:p>
        </p:txBody>
      </p:sp>
      <p:pic>
        <p:nvPicPr>
          <p:cNvPr id="3" name="Picture 2"/>
          <p:cNvPicPr>
            <a:picLocks noChangeAspect="1"/>
          </p:cNvPicPr>
          <p:nvPr/>
        </p:nvPicPr>
        <p:blipFill>
          <a:blip r:embed="rId3"/>
          <a:stretch>
            <a:fillRect/>
          </a:stretch>
        </p:blipFill>
        <p:spPr>
          <a:xfrm>
            <a:off x="2545493" y="4245554"/>
            <a:ext cx="4297946" cy="2406850"/>
          </a:xfrm>
          <a:prstGeom prst="rect">
            <a:avLst/>
          </a:prstGeom>
        </p:spPr>
      </p:pic>
      <p:sp>
        <p:nvSpPr>
          <p:cNvPr id="4" name="Slide Number Placeholder 3"/>
          <p:cNvSpPr>
            <a:spLocks noGrp="1"/>
          </p:cNvSpPr>
          <p:nvPr>
            <p:ph type="sldNum" sz="quarter" idx="12"/>
          </p:nvPr>
        </p:nvSpPr>
        <p:spPr/>
        <p:txBody>
          <a:bodyPr/>
          <a:lstStyle/>
          <a:p>
            <a:pPr>
              <a:defRPr/>
            </a:pPr>
            <a:fld id="{AB8A7E8B-98FB-4D3F-ABA6-8B31D0FDF1A9}" type="slidenum">
              <a:rPr lang="en-US" smtClean="0"/>
              <a:pPr>
                <a:defRPr/>
              </a:pPr>
              <a:t>89</a:t>
            </a:fld>
            <a:endParaRPr lang="en-US" dirty="0"/>
          </a:p>
        </p:txBody>
      </p:sp>
    </p:spTree>
    <p:extLst>
      <p:ext uri="{BB962C8B-B14F-4D97-AF65-F5344CB8AC3E}">
        <p14:creationId xmlns:p14="http://schemas.microsoft.com/office/powerpoint/2010/main" val="29422968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722100" y="232224"/>
            <a:ext cx="7696200" cy="1295400"/>
          </a:xfrm>
        </p:spPr>
        <p:txBody>
          <a:bodyPr>
            <a:normAutofit/>
          </a:bodyPr>
          <a:lstStyle/>
          <a:p>
            <a:pPr algn="ctr" eaLnBrk="1" hangingPunct="1"/>
            <a:r>
              <a:rPr lang="en-US" sz="4000" b="1" dirty="0" smtClean="0">
                <a:latin typeface="+mn-lt"/>
              </a:rPr>
              <a:t>Age and Service Requirements for </a:t>
            </a:r>
            <a:br>
              <a:rPr lang="en-US" sz="4000" b="1" dirty="0" smtClean="0">
                <a:latin typeface="+mn-lt"/>
              </a:rPr>
            </a:br>
            <a:r>
              <a:rPr lang="en-US" sz="4000" b="1" dirty="0" smtClean="0">
                <a:latin typeface="+mn-lt"/>
              </a:rPr>
              <a:t>Regular/Optional Retirement</a:t>
            </a:r>
          </a:p>
        </p:txBody>
      </p:sp>
      <p:sp>
        <p:nvSpPr>
          <p:cNvPr id="14339" name="Text Box 3"/>
          <p:cNvSpPr txBox="1">
            <a:spLocks noChangeArrowheads="1"/>
          </p:cNvSpPr>
          <p:nvPr/>
        </p:nvSpPr>
        <p:spPr bwMode="auto">
          <a:xfrm>
            <a:off x="4570200" y="2566839"/>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t>Age</a:t>
            </a:r>
          </a:p>
        </p:txBody>
      </p:sp>
      <p:sp>
        <p:nvSpPr>
          <p:cNvPr id="14340" name="Text Box 4"/>
          <p:cNvSpPr txBox="1">
            <a:spLocks noChangeArrowheads="1"/>
          </p:cNvSpPr>
          <p:nvPr/>
        </p:nvSpPr>
        <p:spPr bwMode="auto">
          <a:xfrm>
            <a:off x="6822608" y="2542256"/>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t>Service</a:t>
            </a:r>
          </a:p>
        </p:txBody>
      </p:sp>
      <p:sp>
        <p:nvSpPr>
          <p:cNvPr id="14341" name="Text Box 5"/>
          <p:cNvSpPr txBox="1">
            <a:spLocks noChangeArrowheads="1"/>
          </p:cNvSpPr>
          <p:nvPr/>
        </p:nvSpPr>
        <p:spPr bwMode="auto">
          <a:xfrm>
            <a:off x="4659096" y="3461292"/>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MRA</a:t>
            </a:r>
          </a:p>
        </p:txBody>
      </p:sp>
      <p:sp>
        <p:nvSpPr>
          <p:cNvPr id="14342" name="Text Box 6"/>
          <p:cNvSpPr txBox="1">
            <a:spLocks noChangeArrowheads="1"/>
          </p:cNvSpPr>
          <p:nvPr/>
        </p:nvSpPr>
        <p:spPr bwMode="auto">
          <a:xfrm>
            <a:off x="6822608" y="3461719"/>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30 years</a:t>
            </a:r>
          </a:p>
        </p:txBody>
      </p:sp>
      <p:sp>
        <p:nvSpPr>
          <p:cNvPr id="14343" name="Text Box 7"/>
          <p:cNvSpPr txBox="1">
            <a:spLocks noChangeArrowheads="1"/>
          </p:cNvSpPr>
          <p:nvPr/>
        </p:nvSpPr>
        <p:spPr bwMode="auto">
          <a:xfrm>
            <a:off x="4646395" y="4167130"/>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60</a:t>
            </a:r>
          </a:p>
        </p:txBody>
      </p:sp>
      <p:sp>
        <p:nvSpPr>
          <p:cNvPr id="14344" name="Text Box 8"/>
          <p:cNvSpPr txBox="1">
            <a:spLocks noChangeArrowheads="1"/>
          </p:cNvSpPr>
          <p:nvPr/>
        </p:nvSpPr>
        <p:spPr bwMode="auto">
          <a:xfrm>
            <a:off x="6779995" y="4141284"/>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20 years</a:t>
            </a:r>
          </a:p>
        </p:txBody>
      </p:sp>
      <p:sp>
        <p:nvSpPr>
          <p:cNvPr id="14345" name="Text Box 9"/>
          <p:cNvSpPr txBox="1">
            <a:spLocks noChangeArrowheads="1"/>
          </p:cNvSpPr>
          <p:nvPr/>
        </p:nvSpPr>
        <p:spPr bwMode="auto">
          <a:xfrm>
            <a:off x="4659096" y="4895896"/>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62</a:t>
            </a:r>
          </a:p>
        </p:txBody>
      </p:sp>
      <p:sp>
        <p:nvSpPr>
          <p:cNvPr id="14346" name="Text Box 10"/>
          <p:cNvSpPr txBox="1">
            <a:spLocks noChangeArrowheads="1"/>
          </p:cNvSpPr>
          <p:nvPr/>
        </p:nvSpPr>
        <p:spPr bwMode="auto">
          <a:xfrm>
            <a:off x="6769105" y="4838331"/>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5 years</a:t>
            </a:r>
          </a:p>
        </p:txBody>
      </p:sp>
      <p:sp>
        <p:nvSpPr>
          <p:cNvPr id="14347" name="Text Box 11"/>
          <p:cNvSpPr txBox="1">
            <a:spLocks noChangeArrowheads="1"/>
          </p:cNvSpPr>
          <p:nvPr/>
        </p:nvSpPr>
        <p:spPr bwMode="auto">
          <a:xfrm>
            <a:off x="4711705" y="5597341"/>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MRA</a:t>
            </a:r>
          </a:p>
        </p:txBody>
      </p:sp>
      <p:sp>
        <p:nvSpPr>
          <p:cNvPr id="14348" name="Text Box 12"/>
          <p:cNvSpPr txBox="1">
            <a:spLocks noChangeArrowheads="1"/>
          </p:cNvSpPr>
          <p:nvPr/>
        </p:nvSpPr>
        <p:spPr bwMode="auto">
          <a:xfrm>
            <a:off x="6795412" y="5528195"/>
            <a:ext cx="2057400" cy="584775"/>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10 </a:t>
            </a:r>
            <a:r>
              <a:rPr lang="en-US" sz="3200" dirty="0" smtClean="0"/>
              <a:t>years*</a:t>
            </a:r>
            <a:endParaRPr lang="en-US" sz="3200" dirty="0"/>
          </a:p>
        </p:txBody>
      </p:sp>
      <p:sp>
        <p:nvSpPr>
          <p:cNvPr id="14349" name="Line 21"/>
          <p:cNvSpPr>
            <a:spLocks noChangeShapeType="1"/>
          </p:cNvSpPr>
          <p:nvPr/>
        </p:nvSpPr>
        <p:spPr bwMode="auto">
          <a:xfrm>
            <a:off x="4673607" y="1944916"/>
            <a:ext cx="0" cy="3672115"/>
          </a:xfrm>
          <a:prstGeom prst="line">
            <a:avLst/>
          </a:prstGeom>
          <a:noFill/>
          <a:ln w="76200">
            <a:solidFill>
              <a:srgbClr val="0033CC"/>
            </a:solidFill>
            <a:round/>
            <a:headEnd type="none" w="sm" len="sm"/>
            <a:tailEnd type="none" w="sm" len="sm"/>
          </a:ln>
        </p:spPr>
        <p:txBody>
          <a:bodyPr/>
          <a:lstStyle/>
          <a:p>
            <a:endParaRPr lang="en-US" dirty="0"/>
          </a:p>
        </p:txBody>
      </p:sp>
      <p:grpSp>
        <p:nvGrpSpPr>
          <p:cNvPr id="14350" name="Group 24"/>
          <p:cNvGrpSpPr>
            <a:grpSpLocks/>
          </p:cNvGrpSpPr>
          <p:nvPr/>
        </p:nvGrpSpPr>
        <p:grpSpPr bwMode="auto">
          <a:xfrm>
            <a:off x="162226" y="1972192"/>
            <a:ext cx="3962400" cy="3509963"/>
            <a:chOff x="384" y="946"/>
            <a:chExt cx="2496" cy="2211"/>
          </a:xfrm>
        </p:grpSpPr>
        <p:sp>
          <p:nvSpPr>
            <p:cNvPr id="14353" name="Text Box 13"/>
            <p:cNvSpPr txBox="1">
              <a:spLocks noChangeArrowheads="1"/>
            </p:cNvSpPr>
            <p:nvPr/>
          </p:nvSpPr>
          <p:spPr bwMode="auto">
            <a:xfrm>
              <a:off x="384" y="1346"/>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t>Age</a:t>
              </a:r>
            </a:p>
          </p:txBody>
        </p:sp>
        <p:sp>
          <p:nvSpPr>
            <p:cNvPr id="14354" name="Text Box 14"/>
            <p:cNvSpPr txBox="1">
              <a:spLocks noChangeArrowheads="1"/>
            </p:cNvSpPr>
            <p:nvPr/>
          </p:nvSpPr>
          <p:spPr bwMode="auto">
            <a:xfrm>
              <a:off x="1776" y="1337"/>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b="1" u="sng" dirty="0"/>
                <a:t>Service</a:t>
              </a:r>
            </a:p>
          </p:txBody>
        </p:sp>
        <p:sp>
          <p:nvSpPr>
            <p:cNvPr id="14355" name="Text Box 15"/>
            <p:cNvSpPr txBox="1">
              <a:spLocks noChangeArrowheads="1"/>
            </p:cNvSpPr>
            <p:nvPr/>
          </p:nvSpPr>
          <p:spPr bwMode="auto">
            <a:xfrm>
              <a:off x="384" y="182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55</a:t>
              </a:r>
            </a:p>
          </p:txBody>
        </p:sp>
        <p:sp>
          <p:nvSpPr>
            <p:cNvPr id="14356" name="Text Box 16"/>
            <p:cNvSpPr txBox="1">
              <a:spLocks noChangeArrowheads="1"/>
            </p:cNvSpPr>
            <p:nvPr/>
          </p:nvSpPr>
          <p:spPr bwMode="auto">
            <a:xfrm>
              <a:off x="1728" y="184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30 years</a:t>
              </a:r>
            </a:p>
          </p:txBody>
        </p:sp>
        <p:sp>
          <p:nvSpPr>
            <p:cNvPr id="14357" name="Text Box 17"/>
            <p:cNvSpPr txBox="1">
              <a:spLocks noChangeArrowheads="1"/>
            </p:cNvSpPr>
            <p:nvPr/>
          </p:nvSpPr>
          <p:spPr bwMode="auto">
            <a:xfrm>
              <a:off x="384" y="230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60</a:t>
              </a:r>
            </a:p>
          </p:txBody>
        </p:sp>
        <p:sp>
          <p:nvSpPr>
            <p:cNvPr id="14358" name="Text Box 18"/>
            <p:cNvSpPr txBox="1">
              <a:spLocks noChangeArrowheads="1"/>
            </p:cNvSpPr>
            <p:nvPr/>
          </p:nvSpPr>
          <p:spPr bwMode="auto">
            <a:xfrm>
              <a:off x="1728" y="232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20 years</a:t>
              </a:r>
            </a:p>
          </p:txBody>
        </p:sp>
        <p:sp>
          <p:nvSpPr>
            <p:cNvPr id="14359" name="Text Box 19"/>
            <p:cNvSpPr txBox="1">
              <a:spLocks noChangeArrowheads="1"/>
            </p:cNvSpPr>
            <p:nvPr/>
          </p:nvSpPr>
          <p:spPr bwMode="auto">
            <a:xfrm>
              <a:off x="384" y="278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62</a:t>
              </a:r>
            </a:p>
          </p:txBody>
        </p:sp>
        <p:sp>
          <p:nvSpPr>
            <p:cNvPr id="14360" name="Text Box 20"/>
            <p:cNvSpPr txBox="1">
              <a:spLocks noChangeArrowheads="1"/>
            </p:cNvSpPr>
            <p:nvPr/>
          </p:nvSpPr>
          <p:spPr bwMode="auto">
            <a:xfrm>
              <a:off x="1728" y="2789"/>
              <a:ext cx="1104" cy="36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3200" dirty="0"/>
                <a:t>5 years</a:t>
              </a:r>
            </a:p>
          </p:txBody>
        </p:sp>
        <p:sp>
          <p:nvSpPr>
            <p:cNvPr id="14361" name="Text Box 22"/>
            <p:cNvSpPr txBox="1">
              <a:spLocks noChangeArrowheads="1"/>
            </p:cNvSpPr>
            <p:nvPr/>
          </p:nvSpPr>
          <p:spPr bwMode="auto">
            <a:xfrm>
              <a:off x="1132" y="946"/>
              <a:ext cx="835" cy="368"/>
            </a:xfrm>
            <a:prstGeom prst="rect">
              <a:avLst/>
            </a:prstGeom>
            <a:noFill/>
            <a:ln w="12700">
              <a:noFill/>
              <a:miter lim="800000"/>
              <a:headEnd type="none" w="sm" len="sm"/>
              <a:tailEnd type="none" w="sm" len="sm"/>
            </a:ln>
          </p:spPr>
          <p:txBody>
            <a:bodyPr wrap="none">
              <a:spAutoFit/>
            </a:bodyPr>
            <a:lstStyle/>
            <a:p>
              <a:pPr algn="ctr" eaLnBrk="0" hangingPunct="0"/>
              <a:r>
                <a:rPr lang="en-US" sz="3200" b="1" dirty="0"/>
                <a:t>CSRS</a:t>
              </a:r>
            </a:p>
          </p:txBody>
        </p:sp>
      </p:grpSp>
      <p:sp>
        <p:nvSpPr>
          <p:cNvPr id="14351" name="Text Box 23"/>
          <p:cNvSpPr txBox="1">
            <a:spLocks noChangeArrowheads="1"/>
          </p:cNvSpPr>
          <p:nvPr/>
        </p:nvSpPr>
        <p:spPr bwMode="auto">
          <a:xfrm>
            <a:off x="4684495" y="1929519"/>
            <a:ext cx="4038600" cy="584775"/>
          </a:xfrm>
          <a:prstGeom prst="rect">
            <a:avLst/>
          </a:prstGeom>
          <a:noFill/>
          <a:ln w="12700">
            <a:noFill/>
            <a:miter lim="800000"/>
            <a:headEnd type="none" w="sm" len="sm"/>
            <a:tailEnd type="none" w="sm" len="sm"/>
          </a:ln>
        </p:spPr>
        <p:txBody>
          <a:bodyPr>
            <a:spAutoFit/>
          </a:bodyPr>
          <a:lstStyle/>
          <a:p>
            <a:pPr algn="ctr" eaLnBrk="0" hangingPunct="0"/>
            <a:r>
              <a:rPr lang="en-US" sz="3200" b="1" dirty="0"/>
              <a:t>FERS</a:t>
            </a:r>
          </a:p>
        </p:txBody>
      </p:sp>
      <p:sp>
        <p:nvSpPr>
          <p:cNvPr id="26" name="Text Box 12"/>
          <p:cNvSpPr txBox="1">
            <a:spLocks noChangeArrowheads="1"/>
          </p:cNvSpPr>
          <p:nvPr/>
        </p:nvSpPr>
        <p:spPr bwMode="auto">
          <a:xfrm>
            <a:off x="5687796" y="6233606"/>
            <a:ext cx="2981452" cy="430887"/>
          </a:xfrm>
          <a:prstGeom prst="rect">
            <a:avLst/>
          </a:prstGeom>
          <a:noFill/>
          <a:ln w="12700">
            <a:noFill/>
            <a:miter lim="800000"/>
            <a:headEnd type="none" w="sm" len="sm"/>
            <a:tailEnd type="none" w="sm" len="sm"/>
          </a:ln>
        </p:spPr>
        <p:txBody>
          <a:bodyPr wrap="square">
            <a:spAutoFit/>
          </a:bodyPr>
          <a:lstStyle/>
          <a:p>
            <a:pPr algn="ctr" eaLnBrk="0" hangingPunct="0">
              <a:spcBef>
                <a:spcPct val="50000"/>
              </a:spcBef>
            </a:pPr>
            <a:r>
              <a:rPr lang="en-US" sz="2200" dirty="0" smtClean="0"/>
              <a:t>(*</a:t>
            </a:r>
            <a:r>
              <a:rPr lang="en-US" sz="2200" u="sng" dirty="0" smtClean="0"/>
              <a:t>reduced benefits</a:t>
            </a:r>
            <a:r>
              <a:rPr lang="en-US" sz="2200" dirty="0" smtClean="0"/>
              <a:t>)</a:t>
            </a:r>
            <a:endParaRPr lang="en-US" sz="2200"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4" y="433762"/>
            <a:ext cx="7980952" cy="5990476"/>
          </a:xfrm>
          <a:prstGeom prst="rect">
            <a:avLst/>
          </a:prstGeom>
        </p:spPr>
      </p:pic>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90</a:t>
            </a:fld>
            <a:endParaRPr lang="en-US" dirty="0"/>
          </a:p>
        </p:txBody>
      </p:sp>
    </p:spTree>
    <p:extLst>
      <p:ext uri="{BB962C8B-B14F-4D97-AF65-F5344CB8AC3E}">
        <p14:creationId xmlns:p14="http://schemas.microsoft.com/office/powerpoint/2010/main" val="12404539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47136" y="208587"/>
            <a:ext cx="8657967" cy="6324600"/>
          </a:xfrm>
        </p:spPr>
        <p:txBody>
          <a:bodyPr>
            <a:noAutofit/>
          </a:bodyPr>
          <a:lstStyle/>
          <a:p>
            <a:pPr marL="0" indent="0" algn="ctr">
              <a:buNone/>
            </a:pPr>
            <a:r>
              <a:rPr lang="en-US" sz="4400" b="1" dirty="0" smtClean="0"/>
              <a:t>Notice of Annuity Adjustment</a:t>
            </a:r>
          </a:p>
          <a:p>
            <a:pPr marL="0" indent="0" algn="ctr">
              <a:buNone/>
            </a:pPr>
            <a:endParaRPr lang="en-US" sz="1050" dirty="0" smtClean="0"/>
          </a:p>
          <a:p>
            <a:pPr marL="0" indent="0">
              <a:buNone/>
            </a:pPr>
            <a:r>
              <a:rPr lang="en-US" sz="2800" b="1" dirty="0" smtClean="0"/>
              <a:t>Pensions are deposited monthly, on the first business day of each month. OPM only mails an explanation of benefits when there is an adjustment to an annuity (e.g., COLA increase, change in Health Benefit premiums or Life Insurance premiums, etc.)</a:t>
            </a:r>
          </a:p>
          <a:p>
            <a:pPr marL="0" indent="0">
              <a:buNone/>
            </a:pPr>
            <a:endParaRPr lang="en-US" sz="800" b="1" dirty="0"/>
          </a:p>
          <a:p>
            <a:pPr marL="0" indent="0">
              <a:buNone/>
            </a:pPr>
            <a:r>
              <a:rPr lang="en-US" sz="2800" b="1" dirty="0" smtClean="0"/>
              <a:t>When OPM sends a Notice of Annuity Adjustment, it will show 1) gross,  2) deductions, and 3) net. But the gross will be the amount </a:t>
            </a:r>
            <a:r>
              <a:rPr lang="en-US" sz="2800" b="1" u="sng" dirty="0" smtClean="0"/>
              <a:t>after</a:t>
            </a:r>
            <a:r>
              <a:rPr lang="en-US" sz="2800" b="1" dirty="0" smtClean="0"/>
              <a:t> reduction for survivor annuity.</a:t>
            </a:r>
          </a:p>
          <a:p>
            <a:pPr marL="0" indent="0">
              <a:buNone/>
            </a:pPr>
            <a:endParaRPr lang="en-US" sz="1000" b="1" dirty="0"/>
          </a:p>
          <a:p>
            <a:pPr marL="0" indent="0">
              <a:buNone/>
            </a:pPr>
            <a:r>
              <a:rPr lang="en-US" sz="2800" b="1" dirty="0" smtClean="0"/>
              <a:t>OPM does not list the cost of the reduction for survivor annuity as a deduction. Instead, OPM lists the gross annuity as the amount after reduction for survivor annuity.</a:t>
            </a:r>
            <a:endParaRPr lang="en-US" sz="2800" b="1" dirty="0"/>
          </a:p>
        </p:txBody>
      </p:sp>
      <p:sp>
        <p:nvSpPr>
          <p:cNvPr id="3" name="Slide Number Placeholder 2"/>
          <p:cNvSpPr>
            <a:spLocks noGrp="1"/>
          </p:cNvSpPr>
          <p:nvPr>
            <p:ph type="sldNum" sz="quarter" idx="12"/>
          </p:nvPr>
        </p:nvSpPr>
        <p:spPr/>
        <p:txBody>
          <a:bodyPr/>
          <a:lstStyle/>
          <a:p>
            <a:pPr>
              <a:defRPr/>
            </a:pPr>
            <a:fld id="{AB8A7E8B-98FB-4D3F-ABA6-8B31D0FDF1A9}" type="slidenum">
              <a:rPr lang="en-US" smtClean="0"/>
              <a:pPr>
                <a:defRPr/>
              </a:pPr>
              <a:t>91</a:t>
            </a:fld>
            <a:endParaRPr lang="en-US" dirty="0"/>
          </a:p>
        </p:txBody>
      </p:sp>
    </p:spTree>
    <p:extLst>
      <p:ext uri="{BB962C8B-B14F-4D97-AF65-F5344CB8AC3E}">
        <p14:creationId xmlns:p14="http://schemas.microsoft.com/office/powerpoint/2010/main" val="129720980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73367" y="1704973"/>
            <a:ext cx="7383463" cy="4822825"/>
          </a:xfrm>
        </p:spPr>
        <p:txBody>
          <a:bodyPr/>
          <a:lstStyle/>
          <a:p>
            <a:pPr marL="0" indent="0">
              <a:buNone/>
              <a:defRPr/>
            </a:pPr>
            <a:endParaRPr lang="en-US" sz="2800" dirty="0" smtClean="0"/>
          </a:p>
          <a:p>
            <a:pPr marL="0" indent="0">
              <a:buNone/>
              <a:defRPr/>
            </a:pPr>
            <a:endParaRPr lang="en-US" sz="2800" dirty="0"/>
          </a:p>
          <a:p>
            <a:pPr marL="0" indent="0">
              <a:buNone/>
              <a:defRPr/>
            </a:pPr>
            <a:endParaRPr lang="en-US" sz="2800" dirty="0"/>
          </a:p>
          <a:p>
            <a:pPr marL="0" indent="0">
              <a:buFontTx/>
              <a:buNone/>
              <a:defRPr/>
            </a:pPr>
            <a:endParaRPr lang="en-US" sz="2800" dirty="0"/>
          </a:p>
          <a:p>
            <a:pPr marL="0" indent="0">
              <a:buFontTx/>
              <a:buNone/>
              <a:defRPr/>
            </a:pP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84" y="251436"/>
            <a:ext cx="7670846" cy="6287477"/>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92</a:t>
            </a:fld>
            <a:endParaRPr lang="en-US" dirty="0"/>
          </a:p>
        </p:txBody>
      </p:sp>
    </p:spTree>
    <p:extLst>
      <p:ext uri="{BB962C8B-B14F-4D97-AF65-F5344CB8AC3E}">
        <p14:creationId xmlns:p14="http://schemas.microsoft.com/office/powerpoint/2010/main" val="23949313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2618" y="163902"/>
            <a:ext cx="8703674" cy="6192449"/>
          </a:xfrm>
        </p:spPr>
        <p:txBody>
          <a:bodyPr>
            <a:noAutofit/>
          </a:bodyPr>
          <a:lstStyle/>
          <a:p>
            <a:pPr marL="0" indent="0" algn="ctr">
              <a:buNone/>
            </a:pPr>
            <a:r>
              <a:rPr lang="en-US" sz="4400" b="1" dirty="0" smtClean="0"/>
              <a:t>Maintain NALC Membership</a:t>
            </a:r>
          </a:p>
          <a:p>
            <a:pPr marL="0" indent="0" algn="ctr">
              <a:buNone/>
            </a:pPr>
            <a:endParaRPr lang="en-US" dirty="0"/>
          </a:p>
          <a:p>
            <a:pPr marL="0" indent="0">
              <a:buNone/>
            </a:pPr>
            <a:r>
              <a:rPr lang="en-US" sz="2800" b="1" dirty="0" smtClean="0"/>
              <a:t>National Constitution </a:t>
            </a:r>
          </a:p>
          <a:p>
            <a:pPr marL="0" indent="0">
              <a:buNone/>
            </a:pPr>
            <a:endParaRPr lang="en-US" sz="1100" b="1" dirty="0"/>
          </a:p>
          <a:p>
            <a:pPr marL="0" indent="0">
              <a:buNone/>
            </a:pPr>
            <a:r>
              <a:rPr lang="en-US" sz="2800" b="1" dirty="0" smtClean="0"/>
              <a:t>Article 2 Section 1(a):</a:t>
            </a:r>
            <a:endParaRPr lang="en-US" sz="2800" b="1" dirty="0"/>
          </a:p>
          <a:p>
            <a:pPr marL="0" indent="0">
              <a:buNone/>
            </a:pPr>
            <a:r>
              <a:rPr lang="en-US" sz="2800" b="1" dirty="0" smtClean="0"/>
              <a:t>Membership in the NALC shall be… retirees… who were regular members of the NALC when they retired…</a:t>
            </a:r>
          </a:p>
          <a:p>
            <a:pPr marL="0" indent="0">
              <a:buNone/>
            </a:pPr>
            <a:endParaRPr lang="en-US" sz="2800" b="1" dirty="0"/>
          </a:p>
          <a:p>
            <a:pPr marL="0" indent="0">
              <a:buNone/>
            </a:pPr>
            <a:r>
              <a:rPr lang="en-US" sz="2800" b="1" dirty="0" smtClean="0"/>
              <a:t>Article 2 Section 1(e):</a:t>
            </a:r>
          </a:p>
          <a:p>
            <a:pPr marL="0" indent="0">
              <a:buNone/>
            </a:pPr>
            <a:r>
              <a:rPr lang="en-US" sz="2800" b="1" dirty="0" smtClean="0"/>
              <a:t>A Form 1189 (Dues Check-off Provision) must be signed by all retiring members within the NALC who wish to retain their membership… effective October 1, 1982.</a:t>
            </a:r>
            <a:endParaRPr lang="en-US" sz="2800" b="1" dirty="0"/>
          </a:p>
        </p:txBody>
      </p:sp>
      <p:sp>
        <p:nvSpPr>
          <p:cNvPr id="2" name="Slide Number Placeholder 1"/>
          <p:cNvSpPr>
            <a:spLocks noGrp="1"/>
          </p:cNvSpPr>
          <p:nvPr>
            <p:ph type="sldNum" sz="quarter" idx="12"/>
          </p:nvPr>
        </p:nvSpPr>
        <p:spPr/>
        <p:txBody>
          <a:bodyPr/>
          <a:lstStyle/>
          <a:p>
            <a:pPr>
              <a:defRPr/>
            </a:pPr>
            <a:fld id="{CBDD7928-7170-4C79-AD39-76FA5D59B8C9}" type="slidenum">
              <a:rPr lang="en-US" smtClean="0"/>
              <a:pPr>
                <a:defRPr/>
              </a:pPr>
              <a:t>93</a:t>
            </a:fld>
            <a:endParaRPr lang="en-US" dirty="0"/>
          </a:p>
        </p:txBody>
      </p:sp>
    </p:spTree>
    <p:extLst>
      <p:ext uri="{BB962C8B-B14F-4D97-AF65-F5344CB8AC3E}">
        <p14:creationId xmlns:p14="http://schemas.microsoft.com/office/powerpoint/2010/main" val="22033212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98081" y="1334800"/>
            <a:ext cx="7383463" cy="4822825"/>
          </a:xfrm>
        </p:spPr>
        <p:txBody>
          <a:bodyPr/>
          <a:lstStyle/>
          <a:p>
            <a:pPr marL="0" indent="0">
              <a:buNone/>
              <a:defRPr/>
            </a:pPr>
            <a:endParaRPr lang="en-US" sz="2800" dirty="0" smtClean="0"/>
          </a:p>
          <a:p>
            <a:pPr marL="0" indent="0">
              <a:buNone/>
              <a:defRPr/>
            </a:pPr>
            <a:endParaRPr lang="en-US" sz="2800" dirty="0"/>
          </a:p>
          <a:p>
            <a:pPr marL="0" indent="0">
              <a:buNone/>
              <a:defRPr/>
            </a:pPr>
            <a:endParaRPr lang="en-US" sz="2800" dirty="0"/>
          </a:p>
          <a:p>
            <a:pPr marL="0" indent="0">
              <a:buFontTx/>
              <a:buNone/>
              <a:defRPr/>
            </a:pPr>
            <a:endParaRPr lang="en-US" sz="2800" dirty="0"/>
          </a:p>
          <a:p>
            <a:pPr marL="0" indent="0">
              <a:buFontTx/>
              <a:buNone/>
              <a:defRPr/>
            </a:pPr>
            <a:endParaRPr lang="en-US" sz="2800" dirty="0"/>
          </a:p>
        </p:txBody>
      </p:sp>
      <p:graphicFrame>
        <p:nvGraphicFramePr>
          <p:cNvPr id="2" name="Object 1"/>
          <p:cNvGraphicFramePr>
            <a:graphicFrameLocks noChangeAspect="1"/>
          </p:cNvGraphicFramePr>
          <p:nvPr>
            <p:extLst>
              <p:ext uri="{D42A27DB-BD31-4B8C-83A1-F6EECF244321}">
                <p14:modId xmlns:p14="http://schemas.microsoft.com/office/powerpoint/2010/main" val="3928336082"/>
              </p:ext>
            </p:extLst>
          </p:nvPr>
        </p:nvGraphicFramePr>
        <p:xfrm>
          <a:off x="3976956" y="146246"/>
          <a:ext cx="5081017" cy="6575230"/>
        </p:xfrm>
        <a:graphic>
          <a:graphicData uri="http://schemas.openxmlformats.org/presentationml/2006/ole">
            <mc:AlternateContent xmlns:mc="http://schemas.openxmlformats.org/markup-compatibility/2006">
              <mc:Choice xmlns:v="urn:schemas-microsoft-com:vml" Requires="v">
                <p:oleObj spid="_x0000_s3473" name="Acrobat Document" r:id="rId4" imgW="4663440" imgH="6035040" progId="AcroExch.Document.11">
                  <p:embed/>
                </p:oleObj>
              </mc:Choice>
              <mc:Fallback>
                <p:oleObj name="Acrobat Document" r:id="rId4" imgW="4663440" imgH="6035040" progId="AcroExch.Document.11">
                  <p:embed/>
                  <p:pic>
                    <p:nvPicPr>
                      <p:cNvPr id="0" name=""/>
                      <p:cNvPicPr/>
                      <p:nvPr/>
                    </p:nvPicPr>
                    <p:blipFill>
                      <a:blip r:embed="rId5"/>
                      <a:stretch>
                        <a:fillRect/>
                      </a:stretch>
                    </p:blipFill>
                    <p:spPr>
                      <a:xfrm>
                        <a:off x="3976956" y="146246"/>
                        <a:ext cx="5081017" cy="6575230"/>
                      </a:xfrm>
                      <a:prstGeom prst="rect">
                        <a:avLst/>
                      </a:prstGeom>
                    </p:spPr>
                  </p:pic>
                </p:oleObj>
              </mc:Fallback>
            </mc:AlternateContent>
          </a:graphicData>
        </a:graphic>
      </p:graphicFrame>
      <p:sp>
        <p:nvSpPr>
          <p:cNvPr id="5" name="Content Placeholder 1"/>
          <p:cNvSpPr txBox="1">
            <a:spLocks/>
          </p:cNvSpPr>
          <p:nvPr/>
        </p:nvSpPr>
        <p:spPr>
          <a:xfrm>
            <a:off x="72224" y="543697"/>
            <a:ext cx="3904732" cy="590167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accent1">
                    <a:lumMod val="50000"/>
                  </a:schemeClr>
                </a:solidFill>
                <a:latin typeface="+mj-lt"/>
                <a:ea typeface="+mj-ea"/>
                <a:cs typeface="+mj-cs"/>
              </a:defRPr>
            </a:lvl1pPr>
          </a:lstStyle>
          <a:p>
            <a:pPr algn="ctr" fontAlgn="auto">
              <a:spcAft>
                <a:spcPts val="0"/>
              </a:spcAft>
            </a:pPr>
            <a:r>
              <a:rPr lang="en-US" sz="5400" b="1" dirty="0" smtClean="0">
                <a:latin typeface="+mn-lt"/>
              </a:rPr>
              <a:t>1189 must include CSA number!</a:t>
            </a:r>
            <a:endParaRPr lang="en-US" sz="5400" b="1" dirty="0">
              <a:latin typeface="+mn-lt"/>
            </a:endParaRPr>
          </a:p>
        </p:txBody>
      </p:sp>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94</a:t>
            </a:fld>
            <a:endParaRPr lang="en-US" dirty="0"/>
          </a:p>
        </p:txBody>
      </p:sp>
    </p:spTree>
    <p:extLst>
      <p:ext uri="{BB962C8B-B14F-4D97-AF65-F5344CB8AC3E}">
        <p14:creationId xmlns:p14="http://schemas.microsoft.com/office/powerpoint/2010/main" val="378151617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7136" y="591460"/>
            <a:ext cx="8657967" cy="3436844"/>
          </a:xfrm>
        </p:spPr>
        <p:txBody>
          <a:bodyPr>
            <a:noAutofit/>
          </a:bodyPr>
          <a:lstStyle/>
          <a:p>
            <a:pPr marL="0" indent="0" algn="ctr">
              <a:buNone/>
            </a:pPr>
            <a:r>
              <a:rPr lang="en-US" sz="4000" b="1" dirty="0" smtClean="0"/>
              <a:t>National Retiree Dues</a:t>
            </a:r>
            <a:endParaRPr lang="en-US" sz="4000" b="1" dirty="0"/>
          </a:p>
          <a:p>
            <a:pPr marL="0" indent="0" algn="ctr">
              <a:buNone/>
            </a:pPr>
            <a:endParaRPr lang="en-US" b="1" dirty="0" smtClean="0"/>
          </a:p>
          <a:p>
            <a:pPr marL="0" indent="0">
              <a:buNone/>
            </a:pPr>
            <a:r>
              <a:rPr lang="en-US" sz="2800" b="1" dirty="0" smtClean="0"/>
              <a:t>National Constitution Article 7(b):</a:t>
            </a:r>
          </a:p>
          <a:p>
            <a:pPr marL="0" indent="0">
              <a:buNone/>
            </a:pPr>
            <a:endParaRPr lang="en-US" sz="1000" b="1" dirty="0" smtClean="0"/>
          </a:p>
          <a:p>
            <a:pPr marL="0" indent="0">
              <a:buNone/>
            </a:pPr>
            <a:r>
              <a:rPr lang="en-US" sz="2800" b="1" dirty="0" smtClean="0"/>
              <a:t>A member who has retired from the Postal Service under the CSRS or FERS shall pay to the National Association   $7 per annum…</a:t>
            </a:r>
          </a:p>
        </p:txBody>
      </p:sp>
      <p:pic>
        <p:nvPicPr>
          <p:cNvPr id="2" name="Picture 1"/>
          <p:cNvPicPr>
            <a:picLocks noChangeAspect="1"/>
          </p:cNvPicPr>
          <p:nvPr/>
        </p:nvPicPr>
        <p:blipFill>
          <a:blip r:embed="rId3"/>
          <a:stretch>
            <a:fillRect/>
          </a:stretch>
        </p:blipFill>
        <p:spPr>
          <a:xfrm>
            <a:off x="2394601" y="3662318"/>
            <a:ext cx="4819717" cy="3195682"/>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95</a:t>
            </a:fld>
            <a:endParaRPr lang="en-US" dirty="0"/>
          </a:p>
        </p:txBody>
      </p:sp>
    </p:spTree>
    <p:extLst>
      <p:ext uri="{BB962C8B-B14F-4D97-AF65-F5344CB8AC3E}">
        <p14:creationId xmlns:p14="http://schemas.microsoft.com/office/powerpoint/2010/main" val="2450870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0"/>
            <a:ext cx="7886700" cy="1337006"/>
          </a:xfrm>
        </p:spPr>
        <p:txBody>
          <a:bodyPr>
            <a:normAutofit/>
          </a:bodyPr>
          <a:lstStyle/>
          <a:p>
            <a:pPr algn="ctr"/>
            <a:r>
              <a:rPr lang="en-US" sz="4000" b="1" dirty="0" smtClean="0">
                <a:latin typeface="+mn-lt"/>
              </a:rPr>
              <a:t>Annual State Retiree Dues</a:t>
            </a:r>
            <a:endParaRPr lang="en-US" sz="4000" b="1" dirty="0">
              <a:latin typeface="+mn-lt"/>
            </a:endParaRPr>
          </a:p>
        </p:txBody>
      </p:sp>
      <p:sp>
        <p:nvSpPr>
          <p:cNvPr id="9" name="Content Placeholder 8"/>
          <p:cNvSpPr>
            <a:spLocks noGrp="1"/>
          </p:cNvSpPr>
          <p:nvPr>
            <p:ph sz="half" idx="1"/>
          </p:nvPr>
        </p:nvSpPr>
        <p:spPr>
          <a:xfrm>
            <a:off x="188935" y="1123337"/>
            <a:ext cx="4012361" cy="5005179"/>
          </a:xfrm>
        </p:spPr>
        <p:txBody>
          <a:bodyPr>
            <a:noAutofit/>
          </a:bodyPr>
          <a:lstStyle/>
          <a:p>
            <a:r>
              <a:rPr lang="en-US" sz="2200" b="1" dirty="0" smtClean="0"/>
              <a:t>Alabama		$4.00 	</a:t>
            </a:r>
          </a:p>
          <a:p>
            <a:r>
              <a:rPr lang="en-US" sz="2200" b="1" dirty="0" smtClean="0"/>
              <a:t>Alaska		0	</a:t>
            </a:r>
          </a:p>
          <a:p>
            <a:r>
              <a:rPr lang="en-US" sz="2200" b="1" dirty="0" smtClean="0"/>
              <a:t>Arizona 		0 </a:t>
            </a:r>
          </a:p>
          <a:p>
            <a:r>
              <a:rPr lang="en-US" sz="2200" b="1" dirty="0" smtClean="0"/>
              <a:t>Arkansas		0	</a:t>
            </a:r>
          </a:p>
          <a:p>
            <a:r>
              <a:rPr lang="en-US" sz="2200" b="1" dirty="0" smtClean="0"/>
              <a:t>California		$0.50 </a:t>
            </a:r>
          </a:p>
          <a:p>
            <a:r>
              <a:rPr lang="en-US" sz="2200" b="1" dirty="0" smtClean="0"/>
              <a:t>Colorado	 	0 </a:t>
            </a:r>
          </a:p>
          <a:p>
            <a:r>
              <a:rPr lang="en-US" sz="2200" b="1" dirty="0" smtClean="0"/>
              <a:t>Connecticut 	0 </a:t>
            </a:r>
            <a:endParaRPr lang="en-US" sz="2200" b="1" dirty="0"/>
          </a:p>
          <a:p>
            <a:r>
              <a:rPr lang="en-US" sz="2200" b="1" dirty="0" smtClean="0"/>
              <a:t>Delaware		0	</a:t>
            </a:r>
          </a:p>
          <a:p>
            <a:r>
              <a:rPr lang="en-US" sz="2200" b="1" dirty="0" smtClean="0"/>
              <a:t>DC	 		$5.00 	</a:t>
            </a:r>
          </a:p>
          <a:p>
            <a:r>
              <a:rPr lang="en-US" sz="2200" b="1" dirty="0" smtClean="0"/>
              <a:t>Florida 		$5.10 	</a:t>
            </a:r>
          </a:p>
          <a:p>
            <a:r>
              <a:rPr lang="en-US" sz="2200" b="1" dirty="0" smtClean="0"/>
              <a:t>Georgia	 	$2.50 </a:t>
            </a:r>
          </a:p>
          <a:p>
            <a:r>
              <a:rPr lang="en-US" sz="2200" b="1" dirty="0" smtClean="0"/>
              <a:t>Guam	 	0 </a:t>
            </a:r>
          </a:p>
          <a:p>
            <a:r>
              <a:rPr lang="en-US" sz="2200" b="1" dirty="0" smtClean="0"/>
              <a:t>Hawaii		0</a:t>
            </a:r>
          </a:p>
        </p:txBody>
      </p:sp>
      <p:sp>
        <p:nvSpPr>
          <p:cNvPr id="10" name="Content Placeholder 9"/>
          <p:cNvSpPr>
            <a:spLocks noGrp="1"/>
          </p:cNvSpPr>
          <p:nvPr>
            <p:ph sz="half" idx="2"/>
          </p:nvPr>
        </p:nvSpPr>
        <p:spPr>
          <a:xfrm>
            <a:off x="4498395" y="1123337"/>
            <a:ext cx="4456670" cy="5005179"/>
          </a:xfrm>
        </p:spPr>
        <p:txBody>
          <a:bodyPr>
            <a:noAutofit/>
          </a:bodyPr>
          <a:lstStyle/>
          <a:p>
            <a:r>
              <a:rPr lang="en-US" sz="2200" b="1" dirty="0"/>
              <a:t>Idaho		0</a:t>
            </a:r>
          </a:p>
          <a:p>
            <a:r>
              <a:rPr lang="en-US" sz="2200" b="1" dirty="0"/>
              <a:t>Illinois		0</a:t>
            </a:r>
          </a:p>
          <a:p>
            <a:r>
              <a:rPr lang="en-US" sz="2200" b="1" dirty="0"/>
              <a:t>Indiana		0</a:t>
            </a:r>
          </a:p>
          <a:p>
            <a:r>
              <a:rPr lang="en-US" sz="2200" b="1" dirty="0"/>
              <a:t>Iowa		0</a:t>
            </a:r>
          </a:p>
          <a:p>
            <a:r>
              <a:rPr lang="en-US" sz="2200" b="1" dirty="0"/>
              <a:t>Kansas		</a:t>
            </a:r>
            <a:r>
              <a:rPr lang="en-US" sz="2200" b="1" dirty="0" smtClean="0"/>
              <a:t>$7.85 </a:t>
            </a:r>
            <a:endParaRPr lang="en-US" sz="2200" b="1" dirty="0"/>
          </a:p>
          <a:p>
            <a:r>
              <a:rPr lang="en-US" sz="2200" b="1" dirty="0"/>
              <a:t>Kentucky		0</a:t>
            </a:r>
          </a:p>
          <a:p>
            <a:r>
              <a:rPr lang="en-US" sz="2200" b="1" dirty="0"/>
              <a:t>Louisiana		0</a:t>
            </a:r>
          </a:p>
          <a:p>
            <a:r>
              <a:rPr lang="en-US" sz="2200" b="1" dirty="0"/>
              <a:t>Maine		0</a:t>
            </a:r>
          </a:p>
          <a:p>
            <a:r>
              <a:rPr lang="en-US" sz="2200" b="1" dirty="0"/>
              <a:t>Maryland		$5.00</a:t>
            </a:r>
          </a:p>
          <a:p>
            <a:r>
              <a:rPr lang="en-US" sz="2200" b="1" dirty="0"/>
              <a:t>Massachusetts	$1.25</a:t>
            </a:r>
          </a:p>
          <a:p>
            <a:r>
              <a:rPr lang="en-US" sz="2200" b="1" dirty="0"/>
              <a:t>Michigan		0</a:t>
            </a:r>
          </a:p>
          <a:p>
            <a:r>
              <a:rPr lang="en-US" sz="2200" b="1" dirty="0"/>
              <a:t>Minnesota	0</a:t>
            </a:r>
          </a:p>
          <a:p>
            <a:r>
              <a:rPr lang="en-US" sz="2200" b="1" dirty="0"/>
              <a:t>Mississippi	0</a:t>
            </a:r>
          </a:p>
          <a:p>
            <a:r>
              <a:rPr lang="en-US" sz="2200" b="1" dirty="0"/>
              <a:t>Missouri		0</a:t>
            </a:r>
          </a:p>
          <a:p>
            <a:endParaRPr lang="en-US" sz="2200" b="1" dirty="0"/>
          </a:p>
        </p:txBody>
      </p:sp>
      <p:sp>
        <p:nvSpPr>
          <p:cNvPr id="2" name="Slide Number Placeholder 1"/>
          <p:cNvSpPr>
            <a:spLocks noGrp="1"/>
          </p:cNvSpPr>
          <p:nvPr>
            <p:ph type="sldNum" sz="quarter" idx="12"/>
          </p:nvPr>
        </p:nvSpPr>
        <p:spPr/>
        <p:txBody>
          <a:bodyPr/>
          <a:lstStyle/>
          <a:p>
            <a:pPr>
              <a:defRPr/>
            </a:pPr>
            <a:fld id="{ABEE4901-3102-4DAC-A5EB-E3B7BFFC91E5}" type="slidenum">
              <a:rPr lang="en-US" smtClean="0"/>
              <a:pPr>
                <a:defRPr/>
              </a:pPr>
              <a:t>96</a:t>
            </a:fld>
            <a:endParaRPr lang="en-US" dirty="0"/>
          </a:p>
        </p:txBody>
      </p:sp>
    </p:spTree>
    <p:extLst>
      <p:ext uri="{BB962C8B-B14F-4D97-AF65-F5344CB8AC3E}">
        <p14:creationId xmlns:p14="http://schemas.microsoft.com/office/powerpoint/2010/main" val="41428256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28650" y="0"/>
            <a:ext cx="7886700" cy="1337006"/>
          </a:xfrm>
        </p:spPr>
        <p:txBody>
          <a:bodyPr>
            <a:normAutofit/>
          </a:bodyPr>
          <a:lstStyle/>
          <a:p>
            <a:pPr algn="ctr"/>
            <a:r>
              <a:rPr lang="en-US" sz="4000" b="1" dirty="0" smtClean="0">
                <a:latin typeface="+mn-lt"/>
              </a:rPr>
              <a:t>Annual State Retiree Dues</a:t>
            </a:r>
            <a:endParaRPr lang="en-US" sz="4000" b="1" dirty="0">
              <a:latin typeface="+mn-lt"/>
            </a:endParaRPr>
          </a:p>
        </p:txBody>
      </p:sp>
      <p:sp>
        <p:nvSpPr>
          <p:cNvPr id="9" name="Content Placeholder 8"/>
          <p:cNvSpPr>
            <a:spLocks noGrp="1"/>
          </p:cNvSpPr>
          <p:nvPr>
            <p:ph sz="half" idx="1"/>
          </p:nvPr>
        </p:nvSpPr>
        <p:spPr>
          <a:xfrm>
            <a:off x="238362" y="1211126"/>
            <a:ext cx="3886200" cy="5005179"/>
          </a:xfrm>
        </p:spPr>
        <p:txBody>
          <a:bodyPr>
            <a:noAutofit/>
          </a:bodyPr>
          <a:lstStyle/>
          <a:p>
            <a:r>
              <a:rPr lang="en-US" sz="2200" b="1" dirty="0"/>
              <a:t>Montana		0</a:t>
            </a:r>
          </a:p>
          <a:p>
            <a:r>
              <a:rPr lang="en-US" sz="2200" b="1" dirty="0"/>
              <a:t>Nebraska 		$4.80</a:t>
            </a:r>
          </a:p>
          <a:p>
            <a:r>
              <a:rPr lang="en-US" sz="2200" b="1" dirty="0"/>
              <a:t>Nevada		0</a:t>
            </a:r>
          </a:p>
          <a:p>
            <a:r>
              <a:rPr lang="en-US" sz="2200" b="1" dirty="0"/>
              <a:t>New Hampshire	0</a:t>
            </a:r>
          </a:p>
          <a:p>
            <a:r>
              <a:rPr lang="en-US" sz="2200" b="1" dirty="0"/>
              <a:t>New Jersey	$1.00</a:t>
            </a:r>
          </a:p>
          <a:p>
            <a:r>
              <a:rPr lang="en-US" sz="2200" b="1" dirty="0"/>
              <a:t>New Mexico	0</a:t>
            </a:r>
          </a:p>
          <a:p>
            <a:r>
              <a:rPr lang="en-US" sz="2200" b="1" dirty="0"/>
              <a:t>New York		$3.60</a:t>
            </a:r>
          </a:p>
          <a:p>
            <a:r>
              <a:rPr lang="en-US" sz="2200" b="1" dirty="0"/>
              <a:t>North Carolina	$2.00</a:t>
            </a:r>
          </a:p>
          <a:p>
            <a:r>
              <a:rPr lang="en-US" sz="2200" b="1" dirty="0"/>
              <a:t>North Dakota	$5.00</a:t>
            </a:r>
          </a:p>
          <a:p>
            <a:r>
              <a:rPr lang="en-US" sz="2200" b="1" dirty="0"/>
              <a:t>Ohio		$1.20</a:t>
            </a:r>
          </a:p>
          <a:p>
            <a:r>
              <a:rPr lang="en-US" sz="2200" b="1" dirty="0"/>
              <a:t>Oklahoma		$</a:t>
            </a:r>
            <a:r>
              <a:rPr lang="en-US" sz="2200" b="1" dirty="0" smtClean="0"/>
              <a:t>3.60</a:t>
            </a:r>
            <a:endParaRPr lang="en-US" sz="2200" b="1" dirty="0"/>
          </a:p>
          <a:p>
            <a:r>
              <a:rPr lang="en-US" sz="2200" b="1" dirty="0"/>
              <a:t>Oregon		$2.40</a:t>
            </a:r>
          </a:p>
          <a:p>
            <a:r>
              <a:rPr lang="en-US" sz="2200" b="1" dirty="0"/>
              <a:t>Pennsylvania	$0.50</a:t>
            </a:r>
          </a:p>
        </p:txBody>
      </p:sp>
      <p:sp>
        <p:nvSpPr>
          <p:cNvPr id="10" name="Content Placeholder 9"/>
          <p:cNvSpPr>
            <a:spLocks noGrp="1"/>
          </p:cNvSpPr>
          <p:nvPr>
            <p:ph sz="half" idx="2"/>
          </p:nvPr>
        </p:nvSpPr>
        <p:spPr>
          <a:xfrm>
            <a:off x="4629150" y="1211127"/>
            <a:ext cx="3886200" cy="5005179"/>
          </a:xfrm>
        </p:spPr>
        <p:txBody>
          <a:bodyPr>
            <a:noAutofit/>
          </a:bodyPr>
          <a:lstStyle/>
          <a:p>
            <a:r>
              <a:rPr lang="en-US" sz="2200" b="1" dirty="0"/>
              <a:t>Puerto Rico	$3.60</a:t>
            </a:r>
          </a:p>
          <a:p>
            <a:r>
              <a:rPr lang="en-US" sz="2200" b="1" dirty="0"/>
              <a:t>Rhode Island	$0</a:t>
            </a:r>
          </a:p>
          <a:p>
            <a:r>
              <a:rPr lang="en-US" sz="2200" b="1" dirty="0"/>
              <a:t>South Carolina	$1.00</a:t>
            </a:r>
          </a:p>
          <a:p>
            <a:r>
              <a:rPr lang="en-US" sz="2200" b="1" dirty="0"/>
              <a:t>South Dakota	0</a:t>
            </a:r>
          </a:p>
          <a:p>
            <a:r>
              <a:rPr lang="en-US" sz="2200" b="1" dirty="0"/>
              <a:t>Tennessee		$2.00</a:t>
            </a:r>
          </a:p>
          <a:p>
            <a:r>
              <a:rPr lang="en-US" sz="2200" b="1" dirty="0"/>
              <a:t>Texas		0</a:t>
            </a:r>
          </a:p>
          <a:p>
            <a:r>
              <a:rPr lang="en-US" sz="2200" b="1" dirty="0"/>
              <a:t>Utah		$</a:t>
            </a:r>
            <a:r>
              <a:rPr lang="en-US" sz="2200" b="1" dirty="0" smtClean="0"/>
              <a:t>1.20</a:t>
            </a:r>
            <a:endParaRPr lang="en-US" sz="2200" b="1" dirty="0"/>
          </a:p>
          <a:p>
            <a:r>
              <a:rPr lang="en-US" sz="2200" b="1" dirty="0"/>
              <a:t>Vermont		0</a:t>
            </a:r>
          </a:p>
          <a:p>
            <a:r>
              <a:rPr lang="en-US" sz="2200" b="1" dirty="0"/>
              <a:t>Virginia		$6.00</a:t>
            </a:r>
          </a:p>
          <a:p>
            <a:r>
              <a:rPr lang="en-US" sz="2200" b="1" dirty="0"/>
              <a:t>Virgin Island	0</a:t>
            </a:r>
          </a:p>
          <a:p>
            <a:r>
              <a:rPr lang="en-US" sz="2200" b="1" dirty="0"/>
              <a:t>Washington	$7.20</a:t>
            </a:r>
          </a:p>
          <a:p>
            <a:r>
              <a:rPr lang="en-US" sz="2200" b="1" dirty="0"/>
              <a:t>West Virginia	$24.00</a:t>
            </a:r>
          </a:p>
          <a:p>
            <a:r>
              <a:rPr lang="en-US" sz="2200" b="1" dirty="0"/>
              <a:t>Wisconsin		$1.20</a:t>
            </a:r>
          </a:p>
          <a:p>
            <a:r>
              <a:rPr lang="en-US" sz="2200" b="1" dirty="0"/>
              <a:t>Wyoming		0</a:t>
            </a:r>
          </a:p>
          <a:p>
            <a:pPr marL="0" indent="0">
              <a:buNone/>
            </a:pPr>
            <a:endParaRPr lang="en-US" sz="2200" b="1" dirty="0"/>
          </a:p>
        </p:txBody>
      </p:sp>
      <p:sp>
        <p:nvSpPr>
          <p:cNvPr id="3" name="Slide Number Placeholder 2"/>
          <p:cNvSpPr>
            <a:spLocks noGrp="1"/>
          </p:cNvSpPr>
          <p:nvPr>
            <p:ph type="sldNum" sz="quarter" idx="12"/>
          </p:nvPr>
        </p:nvSpPr>
        <p:spPr/>
        <p:txBody>
          <a:bodyPr/>
          <a:lstStyle/>
          <a:p>
            <a:pPr>
              <a:defRPr/>
            </a:pPr>
            <a:fld id="{ABEE4901-3102-4DAC-A5EB-E3B7BFFC91E5}" type="slidenum">
              <a:rPr lang="en-US" smtClean="0"/>
              <a:pPr>
                <a:defRPr/>
              </a:pPr>
              <a:t>97</a:t>
            </a:fld>
            <a:endParaRPr lang="en-US" dirty="0"/>
          </a:p>
        </p:txBody>
      </p:sp>
    </p:spTree>
    <p:extLst>
      <p:ext uri="{BB962C8B-B14F-4D97-AF65-F5344CB8AC3E}">
        <p14:creationId xmlns:p14="http://schemas.microsoft.com/office/powerpoint/2010/main" val="7537045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2710" y="1373133"/>
            <a:ext cx="8979244" cy="4822825"/>
          </a:xfrm>
        </p:spPr>
        <p:txBody>
          <a:bodyPr>
            <a:normAutofit/>
          </a:bodyPr>
          <a:lstStyle/>
          <a:p>
            <a:pPr marL="0" indent="0">
              <a:buNone/>
              <a:defRPr/>
            </a:pPr>
            <a:r>
              <a:rPr lang="en-US" sz="2800" b="1" dirty="0" smtClean="0"/>
              <a:t>USPS Shared Services:	877-477-3273 (option 5)</a:t>
            </a:r>
            <a:endParaRPr lang="en-US" sz="2800" b="1" dirty="0"/>
          </a:p>
          <a:p>
            <a:pPr marL="0" indent="0">
              <a:buNone/>
              <a:defRPr/>
            </a:pPr>
            <a:endParaRPr lang="en-US" sz="1400" b="1" dirty="0" smtClean="0"/>
          </a:p>
          <a:p>
            <a:pPr marL="0" indent="0">
              <a:buNone/>
              <a:defRPr/>
            </a:pPr>
            <a:r>
              <a:rPr lang="en-US" sz="2800" b="1" dirty="0" smtClean="0"/>
              <a:t>NBA:</a:t>
            </a:r>
            <a:r>
              <a:rPr lang="en-US" sz="2800" b="1" dirty="0"/>
              <a:t>	</a:t>
            </a:r>
            <a:r>
              <a:rPr lang="en-US" sz="2800" b="1" dirty="0" smtClean="0"/>
              <a:t>(</a:t>
            </a:r>
            <a:r>
              <a:rPr lang="en-US" sz="2800" b="1" i="1" dirty="0" smtClean="0"/>
              <a:t>name</a:t>
            </a:r>
            <a:r>
              <a:rPr lang="en-US" sz="2800" b="1" dirty="0" smtClean="0"/>
              <a:t>)			(</a:t>
            </a:r>
            <a:r>
              <a:rPr lang="en-US" sz="2800" b="1" i="1" dirty="0" smtClean="0"/>
              <a:t>phone number</a:t>
            </a:r>
            <a:r>
              <a:rPr lang="en-US" sz="2800" b="1" dirty="0" smtClean="0"/>
              <a:t>)</a:t>
            </a:r>
          </a:p>
          <a:p>
            <a:pPr marL="0" indent="0">
              <a:buNone/>
              <a:defRPr/>
            </a:pPr>
            <a:endParaRPr lang="en-US" sz="1600" b="1" dirty="0"/>
          </a:p>
          <a:p>
            <a:pPr marL="0" indent="0">
              <a:buNone/>
              <a:defRPr/>
            </a:pPr>
            <a:r>
              <a:rPr lang="en-US" sz="2800" b="1" dirty="0" smtClean="0"/>
              <a:t>NALC Retirement Dept:</a:t>
            </a:r>
            <a:r>
              <a:rPr lang="en-US" sz="2800" b="1" dirty="0"/>
              <a:t>	</a:t>
            </a:r>
            <a:r>
              <a:rPr lang="en-US" sz="2800" b="1" dirty="0" smtClean="0"/>
              <a:t> 		202-393-4695</a:t>
            </a:r>
          </a:p>
          <a:p>
            <a:pPr marL="0" indent="0">
              <a:buNone/>
              <a:defRPr/>
            </a:pPr>
            <a:endParaRPr lang="en-US" sz="500" b="1" dirty="0" smtClean="0"/>
          </a:p>
          <a:p>
            <a:pPr marL="0" indent="0">
              <a:buNone/>
              <a:defRPr/>
            </a:pPr>
            <a:r>
              <a:rPr lang="en-US" sz="2800" b="1" dirty="0" smtClean="0"/>
              <a:t>Toll free </a:t>
            </a:r>
            <a:r>
              <a:rPr lang="en-US" sz="2800" b="1" dirty="0" err="1" smtClean="0"/>
              <a:t>MWTh</a:t>
            </a:r>
            <a:r>
              <a:rPr lang="en-US" sz="2800" b="1" dirty="0" smtClean="0"/>
              <a:t> 10-12 &amp; 2-4:	800-424-5186</a:t>
            </a:r>
          </a:p>
          <a:p>
            <a:pPr marL="0" indent="0">
              <a:buNone/>
              <a:defRPr/>
            </a:pPr>
            <a:endParaRPr lang="en-US" sz="3200" b="1" dirty="0"/>
          </a:p>
          <a:p>
            <a:pPr marL="0" indent="0">
              <a:buNone/>
              <a:defRPr/>
            </a:pPr>
            <a:endParaRPr lang="en-US" sz="3200" b="1" dirty="0"/>
          </a:p>
          <a:p>
            <a:pPr marL="0" indent="0">
              <a:buFontTx/>
              <a:buNone/>
              <a:defRPr/>
            </a:pPr>
            <a:endParaRPr lang="en-US" sz="3200" b="1" dirty="0"/>
          </a:p>
          <a:p>
            <a:pPr marL="0" indent="0">
              <a:buFontTx/>
              <a:buNone/>
              <a:defRPr/>
            </a:pPr>
            <a:endParaRPr lang="en-US" sz="3200" b="1" dirty="0"/>
          </a:p>
        </p:txBody>
      </p:sp>
      <p:sp>
        <p:nvSpPr>
          <p:cNvPr id="2" name="TextBox 1"/>
          <p:cNvSpPr txBox="1"/>
          <p:nvPr/>
        </p:nvSpPr>
        <p:spPr>
          <a:xfrm>
            <a:off x="1466335" y="280086"/>
            <a:ext cx="6153665" cy="707886"/>
          </a:xfrm>
          <a:prstGeom prst="rect">
            <a:avLst/>
          </a:prstGeom>
          <a:noFill/>
        </p:spPr>
        <p:txBody>
          <a:bodyPr wrap="square" rtlCol="0">
            <a:spAutoFit/>
          </a:bodyPr>
          <a:lstStyle/>
          <a:p>
            <a:pPr algn="ctr"/>
            <a:r>
              <a:rPr lang="en-US" sz="4000" b="1" dirty="0" smtClean="0">
                <a:solidFill>
                  <a:schemeClr val="accent1">
                    <a:lumMod val="50000"/>
                  </a:schemeClr>
                </a:solidFill>
                <a:latin typeface="+mn-lt"/>
              </a:rPr>
              <a:t>Important Phone Numbers</a:t>
            </a:r>
            <a:endParaRPr lang="en-US" sz="4000" b="1" dirty="0">
              <a:solidFill>
                <a:schemeClr val="accent1">
                  <a:lumMod val="50000"/>
                </a:schemeClr>
              </a:solidFill>
              <a:latin typeface="+mn-lt"/>
            </a:endParaRPr>
          </a:p>
        </p:txBody>
      </p:sp>
      <p:pic>
        <p:nvPicPr>
          <p:cNvPr id="3" name="Picture 2"/>
          <p:cNvPicPr>
            <a:picLocks noChangeAspect="1"/>
          </p:cNvPicPr>
          <p:nvPr/>
        </p:nvPicPr>
        <p:blipFill>
          <a:blip r:embed="rId3"/>
          <a:stretch>
            <a:fillRect/>
          </a:stretch>
        </p:blipFill>
        <p:spPr>
          <a:xfrm>
            <a:off x="5601730" y="4304730"/>
            <a:ext cx="3442901" cy="2490887"/>
          </a:xfrm>
          <a:prstGeom prst="rect">
            <a:avLst/>
          </a:prstGeom>
        </p:spPr>
      </p:pic>
      <p:sp>
        <p:nvSpPr>
          <p:cNvPr id="5" name="Slide Number Placeholder 4"/>
          <p:cNvSpPr>
            <a:spLocks noGrp="1"/>
          </p:cNvSpPr>
          <p:nvPr>
            <p:ph type="sldNum" sz="quarter" idx="12"/>
          </p:nvPr>
        </p:nvSpPr>
        <p:spPr/>
        <p:txBody>
          <a:bodyPr/>
          <a:lstStyle/>
          <a:p>
            <a:pPr>
              <a:defRPr/>
            </a:pPr>
            <a:fld id="{CBDD7928-7170-4C79-AD39-76FA5D59B8C9}" type="slidenum">
              <a:rPr lang="en-US" smtClean="0"/>
              <a:pPr>
                <a:defRPr/>
              </a:pPr>
              <a:t>98</a:t>
            </a:fld>
            <a:endParaRPr lang="en-US" dirty="0"/>
          </a:p>
        </p:txBody>
      </p:sp>
    </p:spTree>
    <p:extLst>
      <p:ext uri="{BB962C8B-B14F-4D97-AF65-F5344CB8AC3E}">
        <p14:creationId xmlns:p14="http://schemas.microsoft.com/office/powerpoint/2010/main" val="38173659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81267" y="364330"/>
            <a:ext cx="7675563" cy="830997"/>
          </a:xfrm>
          <a:prstGeom prst="rect">
            <a:avLst/>
          </a:prstGeom>
          <a:noFill/>
          <a:ln w="12700">
            <a:noFill/>
            <a:miter lim="800000"/>
            <a:headEnd type="none" w="sm" len="sm"/>
            <a:tailEnd type="none" w="sm" len="sm"/>
          </a:ln>
        </p:spPr>
        <p:txBody>
          <a:bodyPr>
            <a:spAutoFit/>
          </a:bodyPr>
          <a:lstStyle/>
          <a:p>
            <a:pPr algn="ctr" eaLnBrk="0" hangingPunct="0"/>
            <a:r>
              <a:rPr lang="en-US" sz="4800" b="1" dirty="0">
                <a:latin typeface="+mn-lt"/>
              </a:rPr>
              <a:t>More Information</a:t>
            </a:r>
          </a:p>
        </p:txBody>
      </p:sp>
      <p:sp>
        <p:nvSpPr>
          <p:cNvPr id="4" name="Content Placeholder 3"/>
          <p:cNvSpPr>
            <a:spLocks noGrp="1"/>
          </p:cNvSpPr>
          <p:nvPr>
            <p:ph idx="1"/>
          </p:nvPr>
        </p:nvSpPr>
        <p:spPr>
          <a:xfrm>
            <a:off x="0" y="1195327"/>
            <a:ext cx="9144000" cy="4822825"/>
          </a:xfrm>
        </p:spPr>
        <p:txBody>
          <a:bodyPr>
            <a:normAutofit/>
          </a:bodyPr>
          <a:lstStyle/>
          <a:p>
            <a:pPr marL="0" indent="0" algn="ctr">
              <a:buFontTx/>
              <a:buNone/>
              <a:defRPr/>
            </a:pPr>
            <a:endParaRPr lang="en-US" sz="1600" dirty="0" smtClean="0"/>
          </a:p>
          <a:p>
            <a:pPr marL="0" indent="0">
              <a:buFontTx/>
              <a:buNone/>
              <a:defRPr/>
            </a:pPr>
            <a:r>
              <a:rPr lang="en-US" sz="3000" dirty="0" smtClean="0">
                <a:latin typeface="Arial" pitchFamily="34" charset="0"/>
                <a:cs typeface="Arial" pitchFamily="34" charset="0"/>
              </a:rPr>
              <a:t>Sign up to </a:t>
            </a:r>
            <a:r>
              <a:rPr lang="en-US" sz="3000" b="1" dirty="0" smtClean="0">
                <a:latin typeface="Arial" pitchFamily="34" charset="0"/>
                <a:cs typeface="Arial" pitchFamily="34" charset="0"/>
              </a:rPr>
              <a:t>receive</a:t>
            </a:r>
            <a:r>
              <a:rPr lang="en-US" sz="3000" dirty="0" smtClean="0">
                <a:latin typeface="Arial" pitchFamily="34" charset="0"/>
                <a:cs typeface="Arial" pitchFamily="34" charset="0"/>
              </a:rPr>
              <a:t> the Benefits Info listserv emails!</a:t>
            </a:r>
          </a:p>
          <a:p>
            <a:pPr marL="0" indent="0" algn="ctr">
              <a:buFontTx/>
              <a:buNone/>
              <a:defRPr/>
            </a:pPr>
            <a:r>
              <a:rPr lang="en-US" sz="2800" dirty="0" smtClean="0">
                <a:latin typeface="Arial" pitchFamily="34" charset="0"/>
                <a:cs typeface="Arial" pitchFamily="34" charset="0"/>
              </a:rPr>
              <a:t>Log into the OPM webpage at:</a:t>
            </a:r>
          </a:p>
          <a:p>
            <a:pPr marL="0" indent="0" algn="ctr">
              <a:buFontTx/>
              <a:buNone/>
              <a:defRPr/>
            </a:pPr>
            <a:endParaRPr lang="en-US" sz="1200" dirty="0" smtClean="0">
              <a:latin typeface="Arial" pitchFamily="34" charset="0"/>
              <a:cs typeface="Arial" pitchFamily="34" charset="0"/>
            </a:endParaRPr>
          </a:p>
          <a:p>
            <a:pPr marL="0" indent="0" algn="ctr">
              <a:buFontTx/>
              <a:buNone/>
              <a:defRPr/>
            </a:pPr>
            <a:r>
              <a:rPr lang="en-US" sz="2400" dirty="0" smtClean="0">
                <a:latin typeface="Arial" pitchFamily="34" charset="0"/>
                <a:cs typeface="Arial" pitchFamily="34" charset="0"/>
                <a:hlinkClick r:id="rId3"/>
              </a:rPr>
              <a:t>http://apps.opm.gov/Listserv_Apps/list-sub.cfm</a:t>
            </a:r>
            <a:r>
              <a:rPr lang="en-US" sz="2400" dirty="0" smtClean="0">
                <a:latin typeface="Arial" pitchFamily="34" charset="0"/>
                <a:cs typeface="Arial" pitchFamily="34" charset="0"/>
              </a:rPr>
              <a:t>  </a:t>
            </a:r>
          </a:p>
          <a:p>
            <a:pPr marL="0" indent="0">
              <a:buFontTx/>
              <a:buNone/>
              <a:defRPr/>
            </a:pPr>
            <a:endParaRPr lang="en-US" sz="3200" dirty="0"/>
          </a:p>
          <a:p>
            <a:pPr marL="0" indent="0">
              <a:buFontTx/>
              <a:buNone/>
              <a:defRPr/>
            </a:pPr>
            <a:endParaRPr lang="en-US" sz="3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885" y="3484604"/>
            <a:ext cx="4655344" cy="3364545"/>
          </a:xfrm>
          <a:prstGeom prst="rect">
            <a:avLst/>
          </a:prstGeom>
        </p:spPr>
      </p:pic>
      <p:sp>
        <p:nvSpPr>
          <p:cNvPr id="3" name="Slide Number Placeholder 2"/>
          <p:cNvSpPr>
            <a:spLocks noGrp="1"/>
          </p:cNvSpPr>
          <p:nvPr>
            <p:ph type="sldNum" sz="quarter" idx="12"/>
          </p:nvPr>
        </p:nvSpPr>
        <p:spPr/>
        <p:txBody>
          <a:bodyPr/>
          <a:lstStyle/>
          <a:p>
            <a:pPr>
              <a:defRPr/>
            </a:pPr>
            <a:fld id="{CBDD7928-7170-4C79-AD39-76FA5D59B8C9}" type="slidenum">
              <a:rPr lang="en-US" smtClean="0"/>
              <a:pPr>
                <a:defRPr/>
              </a:pPr>
              <a:t>99</a:t>
            </a:fld>
            <a:endParaRPr lang="en-US" dirty="0"/>
          </a:p>
        </p:txBody>
      </p:sp>
    </p:spTree>
    <p:extLst>
      <p:ext uri="{BB962C8B-B14F-4D97-AF65-F5344CB8AC3E}">
        <p14:creationId xmlns:p14="http://schemas.microsoft.com/office/powerpoint/2010/main" val="554097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142757</TotalTime>
  <Words>12803</Words>
  <Application>Microsoft Office PowerPoint</Application>
  <PresentationFormat>On-screen Show (4:3)</PresentationFormat>
  <Paragraphs>1774</Paragraphs>
  <Slides>152</Slides>
  <Notes>152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152</vt:i4>
      </vt:variant>
    </vt:vector>
  </HeadingPairs>
  <TitlesOfParts>
    <vt:vector size="162" baseType="lpstr">
      <vt:lpstr>Arial</vt:lpstr>
      <vt:lpstr>Calibri</vt:lpstr>
      <vt:lpstr>Calibri Light</vt:lpstr>
      <vt:lpstr>Courier New</vt:lpstr>
      <vt:lpstr>Symbol</vt:lpstr>
      <vt:lpstr>Wingdings</vt:lpstr>
      <vt:lpstr>Wingdings 2</vt:lpstr>
      <vt:lpstr>Office Theme</vt:lpstr>
      <vt:lpstr>23_Office Theme</vt:lpstr>
      <vt:lpstr>Acrobat Document</vt:lpstr>
      <vt:lpstr> </vt:lpstr>
      <vt:lpstr>Civil Service Retirement System  (CSRS) </vt:lpstr>
      <vt:lpstr>Federal Employees Retirement System  (FERS) </vt:lpstr>
      <vt:lpstr>Retirement System Statistics</vt:lpstr>
      <vt:lpstr>PowerPoint Presentation</vt:lpstr>
      <vt:lpstr>PowerPoint Presentation</vt:lpstr>
      <vt:lpstr>PowerPoint Presentation</vt:lpstr>
      <vt:lpstr>When Will I Be Eligible to Retire?         This depends on your AGE and Years of Service</vt:lpstr>
      <vt:lpstr>Age and Service Requirements for  Regular/Optional Retirement</vt:lpstr>
      <vt:lpstr>PowerPoint Presentation</vt:lpstr>
      <vt:lpstr>PowerPoint Presentation</vt:lpstr>
      <vt:lpstr>  Amount of Creditable Service:  Unused Sick Leave counts towards how much you get but not eligibility  </vt:lpstr>
      <vt:lpstr>PowerPoint Presentation</vt:lpstr>
      <vt:lpstr>PowerPoint Presentation</vt:lpstr>
      <vt:lpstr>Crediting Military Service</vt:lpstr>
      <vt:lpstr>PowerPoint Presentation</vt:lpstr>
      <vt:lpstr>Crediting Military Service</vt:lpstr>
      <vt:lpstr>Crediting Post-1956  Military Service  - CSRS -</vt:lpstr>
      <vt:lpstr>Crediting Post-1956  Military Service  - CSRS -</vt:lpstr>
      <vt:lpstr>Crediting Post-1956  Military Service  - FERS -</vt:lpstr>
      <vt:lpstr>Crediting Post-1956  Military Service</vt:lpstr>
      <vt:lpstr>How to Make Deposit for  Military Service </vt:lpstr>
      <vt:lpstr>Crediting Non-Career Federal Service </vt:lpstr>
      <vt:lpstr>Cost to Credit Non-Career Federal Service </vt:lpstr>
      <vt:lpstr>How to Make Deposit for  Non-Career Federal Service</vt:lpstr>
      <vt:lpstr>PowerPoint Presentation</vt:lpstr>
      <vt:lpstr>PowerPoint Presentation</vt:lpstr>
      <vt:lpstr>PowerPoint Presentation</vt:lpstr>
      <vt:lpstr>PowerPoint Presentation</vt:lpstr>
      <vt:lpstr>PowerPoint Presentation</vt:lpstr>
      <vt:lpstr>High-3 Average Salary</vt:lpstr>
      <vt:lpstr>Sample High-3 calculation from USPS annuity estimate:         Total-3 Average Salary Total: 64,228</vt:lpstr>
      <vt:lpstr>  </vt:lpstr>
      <vt:lpstr>High-3 calculation  from USPS  annuity estimate:         </vt:lpstr>
      <vt:lpstr>High-3 Average Salary   </vt:lpstr>
      <vt:lpstr>General Formula</vt:lpstr>
      <vt:lpstr>General Formula</vt:lpstr>
      <vt:lpstr>FOR REVIEW: Age and Service Requirements for  Regular/Optional Retirement</vt:lpstr>
      <vt:lpstr>Test Your Knowledge: CSRS</vt:lpstr>
      <vt:lpstr>Test Your Knowledge: FERS Example 1</vt:lpstr>
      <vt:lpstr> Test Your Knowledge: FERS  Example 2</vt:lpstr>
      <vt:lpstr>FERS Age Reduction MRA + 10 Retirement  </vt:lpstr>
      <vt:lpstr>Test Your Knowledge: FERS Example 3</vt:lpstr>
      <vt:lpstr>FERS Special Annuity Supplement</vt:lpstr>
      <vt:lpstr>FERS Special Annuity Supplement (SAS)</vt:lpstr>
      <vt:lpstr>PowerPoint Presentation</vt:lpstr>
      <vt:lpstr>Calculate Approximate Estimate of Special Annuity Supplement</vt:lpstr>
      <vt:lpstr>Sample Calculation of Special Annuity Supplement Using Ballpark Formula</vt:lpstr>
      <vt:lpstr>PowerPoint Presentation</vt:lpstr>
      <vt:lpstr>PowerPoint Presentation</vt:lpstr>
      <vt:lpstr>Maximum Annuity</vt:lpstr>
      <vt:lpstr>Reduction for Survivor Annuity</vt:lpstr>
      <vt:lpstr>Cost of Survivor Annuity Reduction </vt:lpstr>
      <vt:lpstr>Test Your Understanding: Survivor Annuity</vt:lpstr>
      <vt:lpstr>PowerPoint Presentation</vt:lpstr>
      <vt:lpstr>PowerPoint Presentation</vt:lpstr>
      <vt:lpstr>PowerPoint Presentation</vt:lpstr>
      <vt:lpstr>PowerPoint Presentation</vt:lpstr>
      <vt:lpstr>What is the best date to retire?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of Living Adjustments  (COLAS)</vt:lpstr>
      <vt:lpstr>Cost of Living Adjustments (COLAS)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Annual State Retiree Dues</vt:lpstr>
      <vt:lpstr>Annual State Retiree Dues</vt:lpstr>
      <vt:lpstr>PowerPoint Presentation</vt:lpstr>
      <vt:lpstr>PowerPoint Presentation</vt:lpstr>
      <vt:lpstr>PowerPoint Presentation</vt:lpstr>
      <vt:lpstr>Civil Service Retirement System  (CSRS) </vt:lpstr>
      <vt:lpstr>Federal Employees Retirement System (FERS) </vt:lpstr>
      <vt:lpstr>Federal Employees Retirement System (FERS) </vt:lpstr>
      <vt:lpstr>Federal Employees Retirement System (FERS) </vt:lpstr>
      <vt:lpstr>Federal Employees Retirement System  (FERS) </vt:lpstr>
      <vt:lpstr>Federal Employees Retirement System (FERS) </vt:lpstr>
      <vt:lpstr>Federal Employees Retirement System (FERS) </vt:lpstr>
      <vt:lpstr>CSRS &amp; FERS Basic Annuity</vt:lpstr>
      <vt:lpstr>CSRS &amp; FERS COLAs</vt:lpstr>
      <vt:lpstr>2018 Trump Budget</vt:lpstr>
      <vt:lpstr>Active &amp; Retired Letter Carriers: Fight Back!</vt:lpstr>
      <vt:lpstr>PowerPoint Presentation</vt:lpstr>
      <vt:lpstr>Post-Retirement  FEHB</vt:lpstr>
      <vt:lpstr>PowerPoint Presentation</vt:lpstr>
      <vt:lpstr>FEHB Eligibility when Retiring</vt:lpstr>
      <vt:lpstr>FEHB Eligibility Deferred Annuitants</vt:lpstr>
      <vt:lpstr>FEHB Eligibility FERS Postponed Retirement</vt:lpstr>
      <vt:lpstr>PowerPoint Presentation</vt:lpstr>
      <vt:lpstr>PowerPoint Presentation</vt:lpstr>
      <vt:lpstr>Post-Retirement  FEGLI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Office of Personnel Management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wacuffley</dc:creator>
  <cp:lastModifiedBy>Chris Henwood</cp:lastModifiedBy>
  <cp:revision>1340</cp:revision>
  <cp:lastPrinted>2020-01-21T18:01:25Z</cp:lastPrinted>
  <dcterms:created xsi:type="dcterms:W3CDTF">2009-11-03T20:21:53Z</dcterms:created>
  <dcterms:modified xsi:type="dcterms:W3CDTF">2020-01-23T15:12:19Z</dcterms:modified>
</cp:coreProperties>
</file>